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44.jpg" ContentType="image/jpg"/>
  <Override PartName="/ppt/media/image45.jpg" ContentType="image/jpg"/>
  <Override PartName="/ppt/media/image46.jpg" ContentType="image/jpg"/>
  <Override PartName="/ppt/media/image47.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2"/>
  </p:notesMasterIdLst>
  <p:sldIdLst>
    <p:sldId id="13959" r:id="rId2"/>
    <p:sldId id="13767" r:id="rId3"/>
    <p:sldId id="13754" r:id="rId4"/>
    <p:sldId id="259" r:id="rId5"/>
    <p:sldId id="260" r:id="rId6"/>
    <p:sldId id="13760" r:id="rId7"/>
    <p:sldId id="13765" r:id="rId8"/>
    <p:sldId id="13762" r:id="rId9"/>
    <p:sldId id="13763" r:id="rId10"/>
    <p:sldId id="13766" r:id="rId11"/>
    <p:sldId id="546" r:id="rId12"/>
    <p:sldId id="547" r:id="rId13"/>
    <p:sldId id="13764" r:id="rId14"/>
    <p:sldId id="553" r:id="rId15"/>
    <p:sldId id="554" r:id="rId16"/>
    <p:sldId id="555" r:id="rId17"/>
    <p:sldId id="556" r:id="rId18"/>
    <p:sldId id="557" r:id="rId19"/>
    <p:sldId id="558" r:id="rId20"/>
    <p:sldId id="559" r:id="rId21"/>
    <p:sldId id="560" r:id="rId22"/>
    <p:sldId id="567" r:id="rId23"/>
    <p:sldId id="13769" r:id="rId24"/>
    <p:sldId id="13770" r:id="rId25"/>
    <p:sldId id="13771" r:id="rId26"/>
    <p:sldId id="13772" r:id="rId27"/>
    <p:sldId id="13773" r:id="rId28"/>
    <p:sldId id="13759" r:id="rId29"/>
    <p:sldId id="13888" r:id="rId30"/>
    <p:sldId id="13804" r:id="rId31"/>
    <p:sldId id="13775" r:id="rId32"/>
    <p:sldId id="13806" r:id="rId33"/>
    <p:sldId id="13807" r:id="rId34"/>
    <p:sldId id="13808" r:id="rId35"/>
    <p:sldId id="13809" r:id="rId36"/>
    <p:sldId id="13810" r:id="rId37"/>
    <p:sldId id="13812" r:id="rId38"/>
    <p:sldId id="13814" r:id="rId39"/>
    <p:sldId id="13815" r:id="rId40"/>
    <p:sldId id="13816" r:id="rId41"/>
    <p:sldId id="13817" r:id="rId42"/>
    <p:sldId id="13870" r:id="rId43"/>
    <p:sldId id="13851" r:id="rId44"/>
    <p:sldId id="13869" r:id="rId45"/>
    <p:sldId id="13818" r:id="rId46"/>
    <p:sldId id="13949" r:id="rId47"/>
    <p:sldId id="13819" r:id="rId48"/>
    <p:sldId id="13820" r:id="rId49"/>
    <p:sldId id="13872" r:id="rId50"/>
    <p:sldId id="13873" r:id="rId51"/>
    <p:sldId id="13821" r:id="rId52"/>
    <p:sldId id="13950" r:id="rId53"/>
    <p:sldId id="13822" r:id="rId54"/>
    <p:sldId id="13874" r:id="rId55"/>
    <p:sldId id="13823" r:id="rId56"/>
    <p:sldId id="13824" r:id="rId57"/>
    <p:sldId id="13825" r:id="rId58"/>
    <p:sldId id="13826" r:id="rId59"/>
    <p:sldId id="13850" r:id="rId60"/>
    <p:sldId id="13871" r:id="rId61"/>
    <p:sldId id="13924" r:id="rId62"/>
    <p:sldId id="13805" r:id="rId63"/>
    <p:sldId id="13829" r:id="rId64"/>
    <p:sldId id="13831" r:id="rId65"/>
    <p:sldId id="13915" r:id="rId66"/>
    <p:sldId id="13830" r:id="rId67"/>
    <p:sldId id="13832" r:id="rId68"/>
    <p:sldId id="13881" r:id="rId69"/>
    <p:sldId id="13839" r:id="rId70"/>
    <p:sldId id="13951" r:id="rId71"/>
    <p:sldId id="13952" r:id="rId72"/>
    <p:sldId id="13953" r:id="rId73"/>
    <p:sldId id="13954" r:id="rId74"/>
    <p:sldId id="13860" r:id="rId75"/>
    <p:sldId id="13955" r:id="rId76"/>
    <p:sldId id="13864" r:id="rId77"/>
    <p:sldId id="13866" r:id="rId78"/>
    <p:sldId id="13867" r:id="rId79"/>
    <p:sldId id="13868" r:id="rId80"/>
    <p:sldId id="13840" r:id="rId81"/>
    <p:sldId id="13877" r:id="rId82"/>
    <p:sldId id="13753" r:id="rId83"/>
    <p:sldId id="470" r:id="rId84"/>
    <p:sldId id="485" r:id="rId85"/>
    <p:sldId id="13856" r:id="rId86"/>
    <p:sldId id="13857" r:id="rId87"/>
    <p:sldId id="487" r:id="rId88"/>
    <p:sldId id="488" r:id="rId89"/>
    <p:sldId id="489" r:id="rId90"/>
    <p:sldId id="490" r:id="rId91"/>
    <p:sldId id="528" r:id="rId92"/>
    <p:sldId id="531" r:id="rId93"/>
    <p:sldId id="526" r:id="rId94"/>
    <p:sldId id="472" r:id="rId95"/>
    <p:sldId id="475" r:id="rId96"/>
    <p:sldId id="13858" r:id="rId97"/>
    <p:sldId id="476" r:id="rId98"/>
    <p:sldId id="13859" r:id="rId99"/>
    <p:sldId id="478" r:id="rId100"/>
    <p:sldId id="479" r:id="rId101"/>
    <p:sldId id="13930" r:id="rId102"/>
    <p:sldId id="13889"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13827" r:id="rId187"/>
    <p:sldId id="13956" r:id="rId188"/>
    <p:sldId id="13957" r:id="rId189"/>
    <p:sldId id="13890" r:id="rId190"/>
    <p:sldId id="13891" r:id="rId191"/>
    <p:sldId id="13894" r:id="rId192"/>
    <p:sldId id="13908" r:id="rId193"/>
    <p:sldId id="13895" r:id="rId194"/>
    <p:sldId id="13900" r:id="rId195"/>
    <p:sldId id="13899" r:id="rId196"/>
    <p:sldId id="13901" r:id="rId197"/>
    <p:sldId id="13898" r:id="rId198"/>
    <p:sldId id="13928" r:id="rId199"/>
    <p:sldId id="13929" r:id="rId200"/>
    <p:sldId id="13932" r:id="rId201"/>
    <p:sldId id="13931" r:id="rId202"/>
    <p:sldId id="13909" r:id="rId203"/>
    <p:sldId id="13914" r:id="rId204"/>
    <p:sldId id="13903" r:id="rId205"/>
    <p:sldId id="13910" r:id="rId206"/>
    <p:sldId id="13905" r:id="rId207"/>
    <p:sldId id="13911" r:id="rId208"/>
    <p:sldId id="13906" r:id="rId209"/>
    <p:sldId id="13828" r:id="rId210"/>
    <p:sldId id="581" r:id="rId211"/>
    <p:sldId id="265" r:id="rId212"/>
    <p:sldId id="13882" r:id="rId213"/>
    <p:sldId id="266" r:id="rId214"/>
    <p:sldId id="13861" r:id="rId215"/>
    <p:sldId id="13862" r:id="rId216"/>
    <p:sldId id="13907" r:id="rId217"/>
    <p:sldId id="13922" r:id="rId218"/>
    <p:sldId id="13918" r:id="rId219"/>
    <p:sldId id="13917" r:id="rId220"/>
    <p:sldId id="13919" r:id="rId221"/>
    <p:sldId id="13923" r:id="rId222"/>
    <p:sldId id="13916" r:id="rId223"/>
    <p:sldId id="13849" r:id="rId224"/>
    <p:sldId id="13921" r:id="rId225"/>
    <p:sldId id="13920" r:id="rId226"/>
    <p:sldId id="13884" r:id="rId227"/>
    <p:sldId id="13883" r:id="rId228"/>
    <p:sldId id="13885" r:id="rId229"/>
    <p:sldId id="13886" r:id="rId230"/>
    <p:sldId id="13960" r:id="rId2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487"/>
    <p:restoredTop sz="96190"/>
  </p:normalViewPr>
  <p:slideViewPr>
    <p:cSldViewPr snapToGrid="0" snapToObjects="1">
      <p:cViewPr varScale="1">
        <p:scale>
          <a:sx n="123" d="100"/>
          <a:sy n="123" d="100"/>
        </p:scale>
        <p:origin x="1096" y="184"/>
      </p:cViewPr>
      <p:guideLst/>
    </p:cSldViewPr>
  </p:slideViewPr>
  <p:notesTextViewPr>
    <p:cViewPr>
      <p:scale>
        <a:sx n="50" d="100"/>
        <a:sy n="5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tableStyles" Target="tableStyle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presProps" Target="pres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theme" Target="theme/theme1.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811F4D-433E-AB4C-A873-9FF685E25ECC}"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6112E00E-A1DA-5D40-A25D-EAFCD97CED1D}">
      <dgm:prSet phldrT="[Text]"/>
      <dgm:spPr/>
      <dgm:t>
        <a:bodyPr/>
        <a:lstStyle/>
        <a:p>
          <a:r>
            <a:rPr lang="en-US" dirty="0"/>
            <a:t>DLG4NLP</a:t>
          </a:r>
        </a:p>
        <a:p>
          <a:r>
            <a:rPr lang="en-US" dirty="0"/>
            <a:t>Introduction</a:t>
          </a:r>
        </a:p>
      </dgm:t>
    </dgm:pt>
    <dgm:pt modelId="{93B4A787-2296-2D4B-8892-2A1947037D87}" type="parTrans" cxnId="{443546BB-09F8-8047-996E-97B65E036B33}">
      <dgm:prSet/>
      <dgm:spPr/>
      <dgm:t>
        <a:bodyPr/>
        <a:lstStyle/>
        <a:p>
          <a:endParaRPr lang="en-US"/>
        </a:p>
      </dgm:t>
    </dgm:pt>
    <dgm:pt modelId="{8CD5AC38-FE26-D843-A476-29EFC8ECE82F}" type="sibTrans" cxnId="{443546BB-09F8-8047-996E-97B65E036B33}">
      <dgm:prSet/>
      <dgm:spPr/>
      <dgm:t>
        <a:bodyPr/>
        <a:lstStyle/>
        <a:p>
          <a:endParaRPr lang="en-US"/>
        </a:p>
      </dgm:t>
    </dgm:pt>
    <dgm:pt modelId="{0480442C-C0F2-1745-AC5D-8C7EA48F9F65}">
      <dgm:prSet phldrT="[Text]"/>
      <dgm:spPr/>
      <dgm:t>
        <a:bodyPr/>
        <a:lstStyle/>
        <a:p>
          <a:r>
            <a:rPr lang="en-US" dirty="0"/>
            <a:t>Why Graphs for NLP?</a:t>
          </a:r>
        </a:p>
      </dgm:t>
    </dgm:pt>
    <dgm:pt modelId="{C2B5AAAD-D83B-FE44-9465-9471E48ED720}" type="parTrans" cxnId="{01C7EE96-6D3D-C848-9790-F6B4C32D5783}">
      <dgm:prSet/>
      <dgm:spPr/>
      <dgm:t>
        <a:bodyPr/>
        <a:lstStyle/>
        <a:p>
          <a:endParaRPr lang="en-US"/>
        </a:p>
      </dgm:t>
    </dgm:pt>
    <dgm:pt modelId="{A0EC58BA-67E1-0541-98C8-43D7648DB1A7}" type="sibTrans" cxnId="{01C7EE96-6D3D-C848-9790-F6B4C32D5783}">
      <dgm:prSet/>
      <dgm:spPr/>
      <dgm:t>
        <a:bodyPr/>
        <a:lstStyle/>
        <a:p>
          <a:endParaRPr lang="en-US"/>
        </a:p>
      </dgm:t>
    </dgm:pt>
    <dgm:pt modelId="{21660354-7AAD-2648-882D-9B77C7524903}">
      <dgm:prSet phldrT="[Text]"/>
      <dgm:spPr/>
      <dgm:t>
        <a:bodyPr/>
        <a:lstStyle/>
        <a:p>
          <a:r>
            <a:rPr lang="en-US" dirty="0"/>
            <a:t>Conventional ML for NLP</a:t>
          </a:r>
        </a:p>
      </dgm:t>
    </dgm:pt>
    <dgm:pt modelId="{1CBE40C7-9EAC-7C43-9B17-B14FF9AF733A}" type="parTrans" cxnId="{D5586FB7-E556-B245-B6CD-15741EC6DB7A}">
      <dgm:prSet/>
      <dgm:spPr/>
      <dgm:t>
        <a:bodyPr/>
        <a:lstStyle/>
        <a:p>
          <a:endParaRPr lang="en-US"/>
        </a:p>
      </dgm:t>
    </dgm:pt>
    <dgm:pt modelId="{643D4851-0976-F740-8A1B-C4CE06B0F9A9}" type="sibTrans" cxnId="{D5586FB7-E556-B245-B6CD-15741EC6DB7A}">
      <dgm:prSet/>
      <dgm:spPr/>
      <dgm:t>
        <a:bodyPr/>
        <a:lstStyle/>
        <a:p>
          <a:endParaRPr lang="en-US"/>
        </a:p>
      </dgm:t>
    </dgm:pt>
    <dgm:pt modelId="{616D5678-F97E-CC4E-877C-A408CC9A1E71}">
      <dgm:prSet phldrT="[Text]"/>
      <dgm:spPr/>
      <dgm:t>
        <a:bodyPr/>
        <a:lstStyle/>
        <a:p>
          <a:r>
            <a:rPr lang="en-US" dirty="0"/>
            <a:t>DLG4NLP</a:t>
          </a:r>
        </a:p>
        <a:p>
          <a:r>
            <a:rPr lang="en-US" dirty="0"/>
            <a:t>Foundations</a:t>
          </a:r>
        </a:p>
      </dgm:t>
    </dgm:pt>
    <dgm:pt modelId="{9CEC8F1A-92CF-5449-B944-451BB17D3232}" type="parTrans" cxnId="{738C5210-CF21-0A43-A5DB-820BCC4DEA8C}">
      <dgm:prSet/>
      <dgm:spPr/>
      <dgm:t>
        <a:bodyPr/>
        <a:lstStyle/>
        <a:p>
          <a:endParaRPr lang="en-US"/>
        </a:p>
      </dgm:t>
    </dgm:pt>
    <dgm:pt modelId="{5121AFB5-CF69-4B44-939C-23A5E27EB8D3}" type="sibTrans" cxnId="{738C5210-CF21-0A43-A5DB-820BCC4DEA8C}">
      <dgm:prSet/>
      <dgm:spPr/>
      <dgm:t>
        <a:bodyPr/>
        <a:lstStyle/>
        <a:p>
          <a:endParaRPr lang="en-US"/>
        </a:p>
      </dgm:t>
    </dgm:pt>
    <dgm:pt modelId="{DC5FF0D6-29E2-2C45-9825-F05F3DE276CF}">
      <dgm:prSet phldrT="[Text]"/>
      <dgm:spPr/>
      <dgm:t>
        <a:bodyPr/>
        <a:lstStyle/>
        <a:p>
          <a:r>
            <a:rPr lang="en-US" dirty="0"/>
            <a:t>Graph Construction for NLP</a:t>
          </a:r>
        </a:p>
      </dgm:t>
    </dgm:pt>
    <dgm:pt modelId="{C3DFB575-1403-F14D-ACF4-B25E18BEC97C}" type="parTrans" cxnId="{03F4248E-AE15-8749-8BD6-6C50235DE5BE}">
      <dgm:prSet/>
      <dgm:spPr/>
      <dgm:t>
        <a:bodyPr/>
        <a:lstStyle/>
        <a:p>
          <a:endParaRPr lang="en-US"/>
        </a:p>
      </dgm:t>
    </dgm:pt>
    <dgm:pt modelId="{194543F3-FDAE-A045-8F6B-7AA42B40FC62}" type="sibTrans" cxnId="{03F4248E-AE15-8749-8BD6-6C50235DE5BE}">
      <dgm:prSet/>
      <dgm:spPr/>
      <dgm:t>
        <a:bodyPr/>
        <a:lstStyle/>
        <a:p>
          <a:endParaRPr lang="en-US"/>
        </a:p>
      </dgm:t>
    </dgm:pt>
    <dgm:pt modelId="{C64F68DD-9015-8E4B-B427-140076D4D9FF}">
      <dgm:prSet phldrT="[Text]"/>
      <dgm:spPr/>
      <dgm:t>
        <a:bodyPr/>
        <a:lstStyle/>
        <a:p>
          <a:r>
            <a:rPr lang="en-US" dirty="0"/>
            <a:t>Graph Representation Learning for NLP</a:t>
          </a:r>
        </a:p>
      </dgm:t>
    </dgm:pt>
    <dgm:pt modelId="{6BF8F646-EC25-AA46-962D-C242CD9C392A}" type="parTrans" cxnId="{D9B15990-7B81-A448-B5C7-B9CBD27C09BA}">
      <dgm:prSet/>
      <dgm:spPr/>
      <dgm:t>
        <a:bodyPr/>
        <a:lstStyle/>
        <a:p>
          <a:endParaRPr lang="en-US"/>
        </a:p>
      </dgm:t>
    </dgm:pt>
    <dgm:pt modelId="{4F647925-9BA2-2949-BDDF-BF496AED1EAD}" type="sibTrans" cxnId="{D9B15990-7B81-A448-B5C7-B9CBD27C09BA}">
      <dgm:prSet/>
      <dgm:spPr/>
      <dgm:t>
        <a:bodyPr/>
        <a:lstStyle/>
        <a:p>
          <a:endParaRPr lang="en-US"/>
        </a:p>
      </dgm:t>
    </dgm:pt>
    <dgm:pt modelId="{050A793A-C3E1-6B4B-8875-FA263EFF1296}">
      <dgm:prSet phldrT="[Text]"/>
      <dgm:spPr/>
      <dgm:t>
        <a:bodyPr/>
        <a:lstStyle/>
        <a:p>
          <a:r>
            <a:rPr lang="en-US" dirty="0"/>
            <a:t>DLG4NLP</a:t>
          </a:r>
        </a:p>
        <a:p>
          <a:r>
            <a:rPr lang="en-US" dirty="0"/>
            <a:t>Applications</a:t>
          </a:r>
        </a:p>
      </dgm:t>
    </dgm:pt>
    <dgm:pt modelId="{3CE3BD86-C6DA-4242-B325-7D2E34BCFD0A}" type="parTrans" cxnId="{DE95B2AB-7A37-9844-B5E4-D074D372A67A}">
      <dgm:prSet/>
      <dgm:spPr/>
      <dgm:t>
        <a:bodyPr/>
        <a:lstStyle/>
        <a:p>
          <a:endParaRPr lang="en-US"/>
        </a:p>
      </dgm:t>
    </dgm:pt>
    <dgm:pt modelId="{89DC2871-A3DA-0B43-91B1-3CA18A9D2DEF}" type="sibTrans" cxnId="{DE95B2AB-7A37-9844-B5E4-D074D372A67A}">
      <dgm:prSet/>
      <dgm:spPr/>
      <dgm:t>
        <a:bodyPr/>
        <a:lstStyle/>
        <a:p>
          <a:endParaRPr lang="en-US"/>
        </a:p>
      </dgm:t>
    </dgm:pt>
    <dgm:pt modelId="{D2F02E84-AE33-6A42-8B72-365F27F7FE4D}">
      <dgm:prSet phldrT="[Text]"/>
      <dgm:spPr/>
      <dgm:t>
        <a:bodyPr/>
        <a:lstStyle/>
        <a:p>
          <a:r>
            <a:rPr lang="en-US" b="0" i="0" u="none" dirty="0"/>
            <a:t>Information Extraction</a:t>
          </a:r>
          <a:endParaRPr lang="en-US" dirty="0"/>
        </a:p>
      </dgm:t>
    </dgm:pt>
    <dgm:pt modelId="{B81645EC-1879-A746-BECC-A028225459FF}" type="parTrans" cxnId="{ECD927C9-5E19-2144-81A0-DDEA0317B504}">
      <dgm:prSet/>
      <dgm:spPr/>
      <dgm:t>
        <a:bodyPr/>
        <a:lstStyle/>
        <a:p>
          <a:endParaRPr lang="en-US"/>
        </a:p>
      </dgm:t>
    </dgm:pt>
    <dgm:pt modelId="{17CD8C53-6D68-6241-858F-CB9D658B6782}" type="sibTrans" cxnId="{ECD927C9-5E19-2144-81A0-DDEA0317B504}">
      <dgm:prSet/>
      <dgm:spPr/>
      <dgm:t>
        <a:bodyPr/>
        <a:lstStyle/>
        <a:p>
          <a:endParaRPr lang="en-US"/>
        </a:p>
      </dgm:t>
    </dgm:pt>
    <dgm:pt modelId="{773F13D1-7425-5148-8F35-6D73184F8D35}">
      <dgm:prSet phldrT="[Text]"/>
      <dgm:spPr/>
      <dgm:t>
        <a:bodyPr/>
        <a:lstStyle/>
        <a:p>
          <a:r>
            <a:rPr lang="en-US" b="0" i="0" u="none" dirty="0"/>
            <a:t>Semantic Parsing and Machine Reading Comprehension</a:t>
          </a:r>
          <a:endParaRPr lang="en-US" dirty="0"/>
        </a:p>
      </dgm:t>
    </dgm:pt>
    <dgm:pt modelId="{CEF62817-710D-7441-8574-D3691938F247}" type="parTrans" cxnId="{F004F8EE-6F41-A144-8E0F-EB6970F16C58}">
      <dgm:prSet/>
      <dgm:spPr/>
      <dgm:t>
        <a:bodyPr/>
        <a:lstStyle/>
        <a:p>
          <a:endParaRPr lang="en-US"/>
        </a:p>
      </dgm:t>
    </dgm:pt>
    <dgm:pt modelId="{38C9A7A8-7B99-F24F-A50A-2050757E0D7A}" type="sibTrans" cxnId="{F004F8EE-6F41-A144-8E0F-EB6970F16C58}">
      <dgm:prSet/>
      <dgm:spPr/>
      <dgm:t>
        <a:bodyPr/>
        <a:lstStyle/>
        <a:p>
          <a:endParaRPr lang="en-US"/>
        </a:p>
      </dgm:t>
    </dgm:pt>
    <dgm:pt modelId="{A4301D0B-B194-7741-973A-1C0731831091}">
      <dgm:prSet phldrT="[Text]"/>
      <dgm:spPr/>
      <dgm:t>
        <a:bodyPr/>
        <a:lstStyle/>
        <a:p>
          <a:r>
            <a:rPr lang="en-US" dirty="0"/>
            <a:t>Deep Learning on Graphs: Foundations and Models</a:t>
          </a:r>
        </a:p>
      </dgm:t>
    </dgm:pt>
    <dgm:pt modelId="{520022D5-AB20-A84F-A7D4-5FAD6C8F08D6}" type="parTrans" cxnId="{604BD284-27B8-884F-B6BA-3C2FBBB3DC6E}">
      <dgm:prSet/>
      <dgm:spPr/>
      <dgm:t>
        <a:bodyPr/>
        <a:lstStyle/>
        <a:p>
          <a:endParaRPr lang="en-US"/>
        </a:p>
      </dgm:t>
    </dgm:pt>
    <dgm:pt modelId="{A702760C-2164-4D49-8663-4193FE3568E8}" type="sibTrans" cxnId="{604BD284-27B8-884F-B6BA-3C2FBBB3DC6E}">
      <dgm:prSet/>
      <dgm:spPr/>
      <dgm:t>
        <a:bodyPr/>
        <a:lstStyle/>
        <a:p>
          <a:endParaRPr lang="en-US"/>
        </a:p>
      </dgm:t>
    </dgm:pt>
    <dgm:pt modelId="{6CB40B7F-E649-2548-9E80-10D4C0BD881C}">
      <dgm:prSet phldrT="[Text]"/>
      <dgm:spPr/>
      <dgm:t>
        <a:bodyPr/>
        <a:lstStyle/>
        <a:p>
          <a:r>
            <a:rPr lang="en-US" dirty="0"/>
            <a:t>Graph Encoder-Decoder Models for NLP</a:t>
          </a:r>
        </a:p>
      </dgm:t>
    </dgm:pt>
    <dgm:pt modelId="{88D667E4-2994-3F42-829E-C02A72DFF075}" type="parTrans" cxnId="{F196D8FC-1A27-5D47-B684-435B7B928F0E}">
      <dgm:prSet/>
      <dgm:spPr/>
      <dgm:t>
        <a:bodyPr/>
        <a:lstStyle/>
        <a:p>
          <a:endParaRPr lang="en-US"/>
        </a:p>
      </dgm:t>
    </dgm:pt>
    <dgm:pt modelId="{37D2265D-D6B2-D04F-B59F-8A1A89B4CA25}" type="sibTrans" cxnId="{F196D8FC-1A27-5D47-B684-435B7B928F0E}">
      <dgm:prSet/>
      <dgm:spPr/>
      <dgm:t>
        <a:bodyPr/>
        <a:lstStyle/>
        <a:p>
          <a:endParaRPr lang="en-US"/>
        </a:p>
      </dgm:t>
    </dgm:pt>
    <dgm:pt modelId="{CD70A86C-B6E3-3F48-B8D3-57C13971B085}">
      <dgm:prSet phldrT="[Text]"/>
      <dgm:spPr/>
      <dgm:t>
        <a:bodyPr/>
        <a:lstStyle/>
        <a:p>
          <a:r>
            <a:rPr lang="en-US" b="0" i="0" u="none" dirty="0"/>
            <a:t>Natural Language Generation and Machine Translation</a:t>
          </a:r>
          <a:endParaRPr lang="en-US" dirty="0"/>
        </a:p>
      </dgm:t>
    </dgm:pt>
    <dgm:pt modelId="{8748F579-0D79-6A4B-865E-D885EE215D00}" type="parTrans" cxnId="{6DADF5CA-2278-0A46-9EB1-0D4E1AFB056E}">
      <dgm:prSet/>
      <dgm:spPr/>
      <dgm:t>
        <a:bodyPr/>
        <a:lstStyle/>
        <a:p>
          <a:endParaRPr lang="en-US"/>
        </a:p>
      </dgm:t>
    </dgm:pt>
    <dgm:pt modelId="{B47CC754-AFA9-5245-8004-5C2250DCB9F1}" type="sibTrans" cxnId="{6DADF5CA-2278-0A46-9EB1-0D4E1AFB056E}">
      <dgm:prSet/>
      <dgm:spPr/>
      <dgm:t>
        <a:bodyPr/>
        <a:lstStyle/>
        <a:p>
          <a:endParaRPr lang="en-US"/>
        </a:p>
      </dgm:t>
    </dgm:pt>
    <dgm:pt modelId="{771306C2-3F77-414D-8B52-2121F3921D56}" type="pres">
      <dgm:prSet presAssocID="{52811F4D-433E-AB4C-A873-9FF685E25ECC}" presName="linearFlow" presStyleCnt="0">
        <dgm:presLayoutVars>
          <dgm:dir/>
          <dgm:animLvl val="lvl"/>
          <dgm:resizeHandles val="exact"/>
        </dgm:presLayoutVars>
      </dgm:prSet>
      <dgm:spPr/>
    </dgm:pt>
    <dgm:pt modelId="{F38EFE59-9BCD-1F45-8682-10817F8BA8B2}" type="pres">
      <dgm:prSet presAssocID="{6112E00E-A1DA-5D40-A25D-EAFCD97CED1D}" presName="composite" presStyleCnt="0"/>
      <dgm:spPr/>
    </dgm:pt>
    <dgm:pt modelId="{52AB6EC9-0489-4149-9113-82415F0B9927}" type="pres">
      <dgm:prSet presAssocID="{6112E00E-A1DA-5D40-A25D-EAFCD97CED1D}" presName="parentText" presStyleLbl="alignNode1" presStyleIdx="0" presStyleCnt="3">
        <dgm:presLayoutVars>
          <dgm:chMax val="1"/>
          <dgm:bulletEnabled val="1"/>
        </dgm:presLayoutVars>
      </dgm:prSet>
      <dgm:spPr/>
    </dgm:pt>
    <dgm:pt modelId="{3DDF4D02-4EA6-3745-84F9-158B43C4120D}" type="pres">
      <dgm:prSet presAssocID="{6112E00E-A1DA-5D40-A25D-EAFCD97CED1D}" presName="descendantText" presStyleLbl="alignAcc1" presStyleIdx="0" presStyleCnt="3">
        <dgm:presLayoutVars>
          <dgm:bulletEnabled val="1"/>
        </dgm:presLayoutVars>
      </dgm:prSet>
      <dgm:spPr/>
    </dgm:pt>
    <dgm:pt modelId="{A5430F77-C1BD-4948-9A82-E062695A2647}" type="pres">
      <dgm:prSet presAssocID="{8CD5AC38-FE26-D843-A476-29EFC8ECE82F}" presName="sp" presStyleCnt="0"/>
      <dgm:spPr/>
    </dgm:pt>
    <dgm:pt modelId="{E4B0E179-DD83-3943-A6AB-580D99A57EAA}" type="pres">
      <dgm:prSet presAssocID="{616D5678-F97E-CC4E-877C-A408CC9A1E71}" presName="composite" presStyleCnt="0"/>
      <dgm:spPr/>
    </dgm:pt>
    <dgm:pt modelId="{BDA1A1F7-C10F-7142-A999-541876CDF34B}" type="pres">
      <dgm:prSet presAssocID="{616D5678-F97E-CC4E-877C-A408CC9A1E71}" presName="parentText" presStyleLbl="alignNode1" presStyleIdx="1" presStyleCnt="3">
        <dgm:presLayoutVars>
          <dgm:chMax val="1"/>
          <dgm:bulletEnabled val="1"/>
        </dgm:presLayoutVars>
      </dgm:prSet>
      <dgm:spPr/>
    </dgm:pt>
    <dgm:pt modelId="{4A6EC524-A44A-8F44-97CA-369C939F9F10}" type="pres">
      <dgm:prSet presAssocID="{616D5678-F97E-CC4E-877C-A408CC9A1E71}" presName="descendantText" presStyleLbl="alignAcc1" presStyleIdx="1" presStyleCnt="3">
        <dgm:presLayoutVars>
          <dgm:bulletEnabled val="1"/>
        </dgm:presLayoutVars>
      </dgm:prSet>
      <dgm:spPr/>
    </dgm:pt>
    <dgm:pt modelId="{12FA7DFD-5A47-5041-A1EA-534E3C204243}" type="pres">
      <dgm:prSet presAssocID="{5121AFB5-CF69-4B44-939C-23A5E27EB8D3}" presName="sp" presStyleCnt="0"/>
      <dgm:spPr/>
    </dgm:pt>
    <dgm:pt modelId="{4D25CD8E-22C5-E845-9B13-B8EF071930F0}" type="pres">
      <dgm:prSet presAssocID="{050A793A-C3E1-6B4B-8875-FA263EFF1296}" presName="composite" presStyleCnt="0"/>
      <dgm:spPr/>
    </dgm:pt>
    <dgm:pt modelId="{B11A64BB-F2EA-9B40-A9E3-CAAF83C886EB}" type="pres">
      <dgm:prSet presAssocID="{050A793A-C3E1-6B4B-8875-FA263EFF1296}" presName="parentText" presStyleLbl="alignNode1" presStyleIdx="2" presStyleCnt="3">
        <dgm:presLayoutVars>
          <dgm:chMax val="1"/>
          <dgm:bulletEnabled val="1"/>
        </dgm:presLayoutVars>
      </dgm:prSet>
      <dgm:spPr/>
    </dgm:pt>
    <dgm:pt modelId="{65F01265-43EC-3F40-A5BF-AC8DF9B515B1}" type="pres">
      <dgm:prSet presAssocID="{050A793A-C3E1-6B4B-8875-FA263EFF1296}" presName="descendantText" presStyleLbl="alignAcc1" presStyleIdx="2" presStyleCnt="3">
        <dgm:presLayoutVars>
          <dgm:bulletEnabled val="1"/>
        </dgm:presLayoutVars>
      </dgm:prSet>
      <dgm:spPr/>
    </dgm:pt>
  </dgm:ptLst>
  <dgm:cxnLst>
    <dgm:cxn modelId="{A7B84500-85CC-9345-A275-5D26B81536D4}" type="presOf" srcId="{A4301D0B-B194-7741-973A-1C0731831091}" destId="{3DDF4D02-4EA6-3745-84F9-158B43C4120D}" srcOrd="0" destOrd="2" presId="urn:microsoft.com/office/officeart/2005/8/layout/chevron2"/>
    <dgm:cxn modelId="{738C5210-CF21-0A43-A5DB-820BCC4DEA8C}" srcId="{52811F4D-433E-AB4C-A873-9FF685E25ECC}" destId="{616D5678-F97E-CC4E-877C-A408CC9A1E71}" srcOrd="1" destOrd="0" parTransId="{9CEC8F1A-92CF-5449-B944-451BB17D3232}" sibTransId="{5121AFB5-CF69-4B44-939C-23A5E27EB8D3}"/>
    <dgm:cxn modelId="{B6C6BF16-4561-B44C-997E-973BE2D5FC20}" type="presOf" srcId="{616D5678-F97E-CC4E-877C-A408CC9A1E71}" destId="{BDA1A1F7-C10F-7142-A999-541876CDF34B}" srcOrd="0" destOrd="0" presId="urn:microsoft.com/office/officeart/2005/8/layout/chevron2"/>
    <dgm:cxn modelId="{78D02E2B-8B22-3945-8700-0D95B83A6D28}" type="presOf" srcId="{21660354-7AAD-2648-882D-9B77C7524903}" destId="{3DDF4D02-4EA6-3745-84F9-158B43C4120D}" srcOrd="0" destOrd="1" presId="urn:microsoft.com/office/officeart/2005/8/layout/chevron2"/>
    <dgm:cxn modelId="{A9A54C2F-0716-5142-80AB-0F48D8525E8D}" type="presOf" srcId="{CD70A86C-B6E3-3F48-B8D3-57C13971B085}" destId="{65F01265-43EC-3F40-A5BF-AC8DF9B515B1}" srcOrd="0" destOrd="2" presId="urn:microsoft.com/office/officeart/2005/8/layout/chevron2"/>
    <dgm:cxn modelId="{254BEB39-1800-3A47-AF48-53C485D1E1DF}" type="presOf" srcId="{773F13D1-7425-5148-8F35-6D73184F8D35}" destId="{65F01265-43EC-3F40-A5BF-AC8DF9B515B1}" srcOrd="0" destOrd="1" presId="urn:microsoft.com/office/officeart/2005/8/layout/chevron2"/>
    <dgm:cxn modelId="{D67CA24D-917D-374B-9355-2B45FDC2AEA5}" type="presOf" srcId="{D2F02E84-AE33-6A42-8B72-365F27F7FE4D}" destId="{65F01265-43EC-3F40-A5BF-AC8DF9B515B1}" srcOrd="0" destOrd="0" presId="urn:microsoft.com/office/officeart/2005/8/layout/chevron2"/>
    <dgm:cxn modelId="{D426D564-3A9D-FC4B-9A6C-7672CCA56126}" type="presOf" srcId="{52811F4D-433E-AB4C-A873-9FF685E25ECC}" destId="{771306C2-3F77-414D-8B52-2121F3921D56}" srcOrd="0" destOrd="0" presId="urn:microsoft.com/office/officeart/2005/8/layout/chevron2"/>
    <dgm:cxn modelId="{604BD284-27B8-884F-B6BA-3C2FBBB3DC6E}" srcId="{6112E00E-A1DA-5D40-A25D-EAFCD97CED1D}" destId="{A4301D0B-B194-7741-973A-1C0731831091}" srcOrd="2" destOrd="0" parTransId="{520022D5-AB20-A84F-A7D4-5FAD6C8F08D6}" sibTransId="{A702760C-2164-4D49-8663-4193FE3568E8}"/>
    <dgm:cxn modelId="{03F4248E-AE15-8749-8BD6-6C50235DE5BE}" srcId="{616D5678-F97E-CC4E-877C-A408CC9A1E71}" destId="{DC5FF0D6-29E2-2C45-9825-F05F3DE276CF}" srcOrd="0" destOrd="0" parTransId="{C3DFB575-1403-F14D-ACF4-B25E18BEC97C}" sibTransId="{194543F3-FDAE-A045-8F6B-7AA42B40FC62}"/>
    <dgm:cxn modelId="{D9B15990-7B81-A448-B5C7-B9CBD27C09BA}" srcId="{616D5678-F97E-CC4E-877C-A408CC9A1E71}" destId="{C64F68DD-9015-8E4B-B427-140076D4D9FF}" srcOrd="1" destOrd="0" parTransId="{6BF8F646-EC25-AA46-962D-C242CD9C392A}" sibTransId="{4F647925-9BA2-2949-BDDF-BF496AED1EAD}"/>
    <dgm:cxn modelId="{6D5B1596-FFBD-CC4B-8D80-98D2E2A2AF9D}" type="presOf" srcId="{6112E00E-A1DA-5D40-A25D-EAFCD97CED1D}" destId="{52AB6EC9-0489-4149-9113-82415F0B9927}" srcOrd="0" destOrd="0" presId="urn:microsoft.com/office/officeart/2005/8/layout/chevron2"/>
    <dgm:cxn modelId="{01C7EE96-6D3D-C848-9790-F6B4C32D5783}" srcId="{6112E00E-A1DA-5D40-A25D-EAFCD97CED1D}" destId="{0480442C-C0F2-1745-AC5D-8C7EA48F9F65}" srcOrd="0" destOrd="0" parTransId="{C2B5AAAD-D83B-FE44-9465-9471E48ED720}" sibTransId="{A0EC58BA-67E1-0541-98C8-43D7648DB1A7}"/>
    <dgm:cxn modelId="{DE95B2AB-7A37-9844-B5E4-D074D372A67A}" srcId="{52811F4D-433E-AB4C-A873-9FF685E25ECC}" destId="{050A793A-C3E1-6B4B-8875-FA263EFF1296}" srcOrd="2" destOrd="0" parTransId="{3CE3BD86-C6DA-4242-B325-7D2E34BCFD0A}" sibTransId="{89DC2871-A3DA-0B43-91B1-3CA18A9D2DEF}"/>
    <dgm:cxn modelId="{5F8E32AF-D920-AF4F-AE42-A0F4964DD731}" type="presOf" srcId="{DC5FF0D6-29E2-2C45-9825-F05F3DE276CF}" destId="{4A6EC524-A44A-8F44-97CA-369C939F9F10}" srcOrd="0" destOrd="0" presId="urn:microsoft.com/office/officeart/2005/8/layout/chevron2"/>
    <dgm:cxn modelId="{D5586FB7-E556-B245-B6CD-15741EC6DB7A}" srcId="{6112E00E-A1DA-5D40-A25D-EAFCD97CED1D}" destId="{21660354-7AAD-2648-882D-9B77C7524903}" srcOrd="1" destOrd="0" parTransId="{1CBE40C7-9EAC-7C43-9B17-B14FF9AF733A}" sibTransId="{643D4851-0976-F740-8A1B-C4CE06B0F9A9}"/>
    <dgm:cxn modelId="{443546BB-09F8-8047-996E-97B65E036B33}" srcId="{52811F4D-433E-AB4C-A873-9FF685E25ECC}" destId="{6112E00E-A1DA-5D40-A25D-EAFCD97CED1D}" srcOrd="0" destOrd="0" parTransId="{93B4A787-2296-2D4B-8892-2A1947037D87}" sibTransId="{8CD5AC38-FE26-D843-A476-29EFC8ECE82F}"/>
    <dgm:cxn modelId="{B95CF0C7-8268-0648-B90B-808BB42A8ACD}" type="presOf" srcId="{6CB40B7F-E649-2548-9E80-10D4C0BD881C}" destId="{4A6EC524-A44A-8F44-97CA-369C939F9F10}" srcOrd="0" destOrd="2" presId="urn:microsoft.com/office/officeart/2005/8/layout/chevron2"/>
    <dgm:cxn modelId="{ECD927C9-5E19-2144-81A0-DDEA0317B504}" srcId="{050A793A-C3E1-6B4B-8875-FA263EFF1296}" destId="{D2F02E84-AE33-6A42-8B72-365F27F7FE4D}" srcOrd="0" destOrd="0" parTransId="{B81645EC-1879-A746-BECC-A028225459FF}" sibTransId="{17CD8C53-6D68-6241-858F-CB9D658B6782}"/>
    <dgm:cxn modelId="{6DADF5CA-2278-0A46-9EB1-0D4E1AFB056E}" srcId="{050A793A-C3E1-6B4B-8875-FA263EFF1296}" destId="{CD70A86C-B6E3-3F48-B8D3-57C13971B085}" srcOrd="2" destOrd="0" parTransId="{8748F579-0D79-6A4B-865E-D885EE215D00}" sibTransId="{B47CC754-AFA9-5245-8004-5C2250DCB9F1}"/>
    <dgm:cxn modelId="{1465C3CE-C03D-9741-B705-72118212695B}" type="presOf" srcId="{C64F68DD-9015-8E4B-B427-140076D4D9FF}" destId="{4A6EC524-A44A-8F44-97CA-369C939F9F10}" srcOrd="0" destOrd="1" presId="urn:microsoft.com/office/officeart/2005/8/layout/chevron2"/>
    <dgm:cxn modelId="{0A3DA1E3-66D2-C44D-8C79-EA25515D694E}" type="presOf" srcId="{050A793A-C3E1-6B4B-8875-FA263EFF1296}" destId="{B11A64BB-F2EA-9B40-A9E3-CAAF83C886EB}" srcOrd="0" destOrd="0" presId="urn:microsoft.com/office/officeart/2005/8/layout/chevron2"/>
    <dgm:cxn modelId="{8D46F0EA-6960-4947-81C8-20B40019A8A3}" type="presOf" srcId="{0480442C-C0F2-1745-AC5D-8C7EA48F9F65}" destId="{3DDF4D02-4EA6-3745-84F9-158B43C4120D}" srcOrd="0" destOrd="0" presId="urn:microsoft.com/office/officeart/2005/8/layout/chevron2"/>
    <dgm:cxn modelId="{F004F8EE-6F41-A144-8E0F-EB6970F16C58}" srcId="{050A793A-C3E1-6B4B-8875-FA263EFF1296}" destId="{773F13D1-7425-5148-8F35-6D73184F8D35}" srcOrd="1" destOrd="0" parTransId="{CEF62817-710D-7441-8574-D3691938F247}" sibTransId="{38C9A7A8-7B99-F24F-A50A-2050757E0D7A}"/>
    <dgm:cxn modelId="{F196D8FC-1A27-5D47-B684-435B7B928F0E}" srcId="{616D5678-F97E-CC4E-877C-A408CC9A1E71}" destId="{6CB40B7F-E649-2548-9E80-10D4C0BD881C}" srcOrd="2" destOrd="0" parTransId="{88D667E4-2994-3F42-829E-C02A72DFF075}" sibTransId="{37D2265D-D6B2-D04F-B59F-8A1A89B4CA25}"/>
    <dgm:cxn modelId="{39998038-0E82-2849-AE3C-1488309775F6}" type="presParOf" srcId="{771306C2-3F77-414D-8B52-2121F3921D56}" destId="{F38EFE59-9BCD-1F45-8682-10817F8BA8B2}" srcOrd="0" destOrd="0" presId="urn:microsoft.com/office/officeart/2005/8/layout/chevron2"/>
    <dgm:cxn modelId="{ED1D2475-FA11-944E-AF4C-944F4CFE08E2}" type="presParOf" srcId="{F38EFE59-9BCD-1F45-8682-10817F8BA8B2}" destId="{52AB6EC9-0489-4149-9113-82415F0B9927}" srcOrd="0" destOrd="0" presId="urn:microsoft.com/office/officeart/2005/8/layout/chevron2"/>
    <dgm:cxn modelId="{1ABC6BAD-E1F8-FF48-B0C8-B2B699A4C219}" type="presParOf" srcId="{F38EFE59-9BCD-1F45-8682-10817F8BA8B2}" destId="{3DDF4D02-4EA6-3745-84F9-158B43C4120D}" srcOrd="1" destOrd="0" presId="urn:microsoft.com/office/officeart/2005/8/layout/chevron2"/>
    <dgm:cxn modelId="{66F46EB8-0ABE-DD4C-B7EC-352257A19BAB}" type="presParOf" srcId="{771306C2-3F77-414D-8B52-2121F3921D56}" destId="{A5430F77-C1BD-4948-9A82-E062695A2647}" srcOrd="1" destOrd="0" presId="urn:microsoft.com/office/officeart/2005/8/layout/chevron2"/>
    <dgm:cxn modelId="{EFE6CD7F-DC9E-A24F-A860-44157F461823}" type="presParOf" srcId="{771306C2-3F77-414D-8B52-2121F3921D56}" destId="{E4B0E179-DD83-3943-A6AB-580D99A57EAA}" srcOrd="2" destOrd="0" presId="urn:microsoft.com/office/officeart/2005/8/layout/chevron2"/>
    <dgm:cxn modelId="{08AAF3F7-8F58-2E46-A947-19AB9CDB8008}" type="presParOf" srcId="{E4B0E179-DD83-3943-A6AB-580D99A57EAA}" destId="{BDA1A1F7-C10F-7142-A999-541876CDF34B}" srcOrd="0" destOrd="0" presId="urn:microsoft.com/office/officeart/2005/8/layout/chevron2"/>
    <dgm:cxn modelId="{39207C58-82E5-2142-90C5-FA2A7C8DF438}" type="presParOf" srcId="{E4B0E179-DD83-3943-A6AB-580D99A57EAA}" destId="{4A6EC524-A44A-8F44-97CA-369C939F9F10}" srcOrd="1" destOrd="0" presId="urn:microsoft.com/office/officeart/2005/8/layout/chevron2"/>
    <dgm:cxn modelId="{150F7808-0E05-7A43-8814-B63F03904F8F}" type="presParOf" srcId="{771306C2-3F77-414D-8B52-2121F3921D56}" destId="{12FA7DFD-5A47-5041-A1EA-534E3C204243}" srcOrd="3" destOrd="0" presId="urn:microsoft.com/office/officeart/2005/8/layout/chevron2"/>
    <dgm:cxn modelId="{2841B165-0C64-1945-90F6-F8A82DBD9577}" type="presParOf" srcId="{771306C2-3F77-414D-8B52-2121F3921D56}" destId="{4D25CD8E-22C5-E845-9B13-B8EF071930F0}" srcOrd="4" destOrd="0" presId="urn:microsoft.com/office/officeart/2005/8/layout/chevron2"/>
    <dgm:cxn modelId="{737A23DB-A174-5B42-B2AB-BDDB2E504483}" type="presParOf" srcId="{4D25CD8E-22C5-E845-9B13-B8EF071930F0}" destId="{B11A64BB-F2EA-9B40-A9E3-CAAF83C886EB}" srcOrd="0" destOrd="0" presId="urn:microsoft.com/office/officeart/2005/8/layout/chevron2"/>
    <dgm:cxn modelId="{C3075F95-B8F0-0643-8595-A4BAD87EF999}" type="presParOf" srcId="{4D25CD8E-22C5-E845-9B13-B8EF071930F0}" destId="{65F01265-43EC-3F40-A5BF-AC8DF9B515B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4E1EE3C-B321-C446-8420-75E202EB2E9F}" type="doc">
      <dgm:prSet loTypeId="urn:microsoft.com/office/officeart/2005/8/layout/gear1" loCatId="" qsTypeId="urn:microsoft.com/office/officeart/2005/8/quickstyle/simple1" qsCatId="simple" csTypeId="urn:microsoft.com/office/officeart/2005/8/colors/accent1_2" csCatId="accent1" phldr="1"/>
      <dgm:spPr/>
    </dgm:pt>
    <dgm:pt modelId="{7BDD832A-8A16-7D4B-B77D-F4FD3DD4F64C}">
      <dgm:prSet phldrT="[Text]" custT="1"/>
      <dgm:spPr/>
      <dgm:t>
        <a:bodyPr/>
        <a:lstStyle/>
        <a:p>
          <a:r>
            <a:rPr lang="en-US" sz="1800" dirty="0"/>
            <a:t>DLG4NLP</a:t>
          </a:r>
        </a:p>
        <a:p>
          <a:r>
            <a:rPr lang="en-US" sz="1800" dirty="0"/>
            <a:t>Introduction, Foundations, Applications</a:t>
          </a:r>
        </a:p>
      </dgm:t>
    </dgm:pt>
    <dgm:pt modelId="{3550C4EC-F0DF-5B4D-8FE8-29875544CD3E}" type="parTrans" cxnId="{2F8AA611-27D0-8148-9DFA-221EEF0939BC}">
      <dgm:prSet/>
      <dgm:spPr/>
      <dgm:t>
        <a:bodyPr/>
        <a:lstStyle/>
        <a:p>
          <a:endParaRPr lang="en-US"/>
        </a:p>
      </dgm:t>
    </dgm:pt>
    <dgm:pt modelId="{CAFE5D75-31DD-904A-9A4A-47C5C96D9BF9}" type="sibTrans" cxnId="{2F8AA611-27D0-8148-9DFA-221EEF0939BC}">
      <dgm:prSet/>
      <dgm:spPr/>
      <dgm:t>
        <a:bodyPr/>
        <a:lstStyle/>
        <a:p>
          <a:endParaRPr lang="en-US"/>
        </a:p>
      </dgm:t>
    </dgm:pt>
    <dgm:pt modelId="{A8CD699C-84B9-FD42-862D-7FD18C1AC60C}">
      <dgm:prSet phldrT="[Text]" custT="1"/>
      <dgm:spPr/>
      <dgm:t>
        <a:bodyPr/>
        <a:lstStyle/>
        <a:p>
          <a:r>
            <a:rPr lang="en-US" sz="1800" dirty="0"/>
            <a:t>DLG4NLP </a:t>
          </a:r>
        </a:p>
        <a:p>
          <a:r>
            <a:rPr lang="en-US" sz="1800" dirty="0"/>
            <a:t>Demos</a:t>
          </a:r>
        </a:p>
      </dgm:t>
    </dgm:pt>
    <dgm:pt modelId="{7C1DACC5-92D3-F443-BFAF-C645C3F502FF}" type="parTrans" cxnId="{E6375327-02DB-1247-A55F-2B53C44C838C}">
      <dgm:prSet/>
      <dgm:spPr/>
      <dgm:t>
        <a:bodyPr/>
        <a:lstStyle/>
        <a:p>
          <a:endParaRPr lang="en-US"/>
        </a:p>
      </dgm:t>
    </dgm:pt>
    <dgm:pt modelId="{A627AC5F-1C13-E943-AEA1-AF12609C9C59}" type="sibTrans" cxnId="{E6375327-02DB-1247-A55F-2B53C44C838C}">
      <dgm:prSet/>
      <dgm:spPr/>
      <dgm:t>
        <a:bodyPr/>
        <a:lstStyle/>
        <a:p>
          <a:endParaRPr lang="en-US"/>
        </a:p>
      </dgm:t>
    </dgm:pt>
    <dgm:pt modelId="{3796FD8E-3F5D-414D-BE85-54870447D994}">
      <dgm:prSet phldrT="[Text]" custT="1"/>
      <dgm:spPr/>
      <dgm:t>
        <a:bodyPr/>
        <a:lstStyle/>
        <a:p>
          <a:r>
            <a:rPr lang="en-US" sz="1800" dirty="0"/>
            <a:t>DLG4NLP Future Directions</a:t>
          </a:r>
        </a:p>
      </dgm:t>
    </dgm:pt>
    <dgm:pt modelId="{16B7E1E0-F724-CD4C-A4BF-9EA13F9812FF}" type="parTrans" cxnId="{175CF755-2B56-244E-90A0-15B16445DE91}">
      <dgm:prSet/>
      <dgm:spPr/>
      <dgm:t>
        <a:bodyPr/>
        <a:lstStyle/>
        <a:p>
          <a:endParaRPr lang="en-US"/>
        </a:p>
      </dgm:t>
    </dgm:pt>
    <dgm:pt modelId="{E8677852-2269-E848-8706-BCFBBC4E3376}" type="sibTrans" cxnId="{175CF755-2B56-244E-90A0-15B16445DE91}">
      <dgm:prSet/>
      <dgm:spPr/>
      <dgm:t>
        <a:bodyPr/>
        <a:lstStyle/>
        <a:p>
          <a:endParaRPr lang="en-US"/>
        </a:p>
      </dgm:t>
    </dgm:pt>
    <dgm:pt modelId="{50701805-5387-FB4E-AA57-8D0D4D251C0D}" type="pres">
      <dgm:prSet presAssocID="{74E1EE3C-B321-C446-8420-75E202EB2E9F}" presName="composite" presStyleCnt="0">
        <dgm:presLayoutVars>
          <dgm:chMax val="3"/>
          <dgm:animLvl val="lvl"/>
          <dgm:resizeHandles val="exact"/>
        </dgm:presLayoutVars>
      </dgm:prSet>
      <dgm:spPr/>
    </dgm:pt>
    <dgm:pt modelId="{1572FEAC-40B3-FE44-8C02-5B6CAF7CD418}" type="pres">
      <dgm:prSet presAssocID="{7BDD832A-8A16-7D4B-B77D-F4FD3DD4F64C}" presName="gear1" presStyleLbl="node1" presStyleIdx="0" presStyleCnt="3">
        <dgm:presLayoutVars>
          <dgm:chMax val="1"/>
          <dgm:bulletEnabled val="1"/>
        </dgm:presLayoutVars>
      </dgm:prSet>
      <dgm:spPr/>
    </dgm:pt>
    <dgm:pt modelId="{0AB80A3B-FF0F-F84B-8072-CAF04A8D2F45}" type="pres">
      <dgm:prSet presAssocID="{7BDD832A-8A16-7D4B-B77D-F4FD3DD4F64C}" presName="gear1srcNode" presStyleLbl="node1" presStyleIdx="0" presStyleCnt="3"/>
      <dgm:spPr/>
    </dgm:pt>
    <dgm:pt modelId="{B4931735-9573-9142-8C4D-B977C5D6E5C1}" type="pres">
      <dgm:prSet presAssocID="{7BDD832A-8A16-7D4B-B77D-F4FD3DD4F64C}" presName="gear1dstNode" presStyleLbl="node1" presStyleIdx="0" presStyleCnt="3"/>
      <dgm:spPr/>
    </dgm:pt>
    <dgm:pt modelId="{95934908-1D3E-A24E-A936-5D0FC9FC03D7}" type="pres">
      <dgm:prSet presAssocID="{A8CD699C-84B9-FD42-862D-7FD18C1AC60C}" presName="gear2" presStyleLbl="node1" presStyleIdx="1" presStyleCnt="3" custScaleX="115022" custScaleY="100228">
        <dgm:presLayoutVars>
          <dgm:chMax val="1"/>
          <dgm:bulletEnabled val="1"/>
        </dgm:presLayoutVars>
      </dgm:prSet>
      <dgm:spPr/>
    </dgm:pt>
    <dgm:pt modelId="{D2BE8F2B-366A-B244-A187-99FE9491C076}" type="pres">
      <dgm:prSet presAssocID="{A8CD699C-84B9-FD42-862D-7FD18C1AC60C}" presName="gear2srcNode" presStyleLbl="node1" presStyleIdx="1" presStyleCnt="3"/>
      <dgm:spPr/>
    </dgm:pt>
    <dgm:pt modelId="{3BD518F8-308C-B14C-94D6-8BF2D346D08E}" type="pres">
      <dgm:prSet presAssocID="{A8CD699C-84B9-FD42-862D-7FD18C1AC60C}" presName="gear2dstNode" presStyleLbl="node1" presStyleIdx="1" presStyleCnt="3"/>
      <dgm:spPr/>
    </dgm:pt>
    <dgm:pt modelId="{83F5A3F4-4C7F-7042-8BA0-6CAE04613D76}" type="pres">
      <dgm:prSet presAssocID="{3796FD8E-3F5D-414D-BE85-54870447D994}" presName="gear3" presStyleLbl="node1" presStyleIdx="2" presStyleCnt="3"/>
      <dgm:spPr/>
    </dgm:pt>
    <dgm:pt modelId="{F36F0426-D373-2E41-833E-2A5D8398BBE3}" type="pres">
      <dgm:prSet presAssocID="{3796FD8E-3F5D-414D-BE85-54870447D994}" presName="gear3tx" presStyleLbl="node1" presStyleIdx="2" presStyleCnt="3">
        <dgm:presLayoutVars>
          <dgm:chMax val="1"/>
          <dgm:bulletEnabled val="1"/>
        </dgm:presLayoutVars>
      </dgm:prSet>
      <dgm:spPr/>
    </dgm:pt>
    <dgm:pt modelId="{394ECC5A-610D-8342-8F3B-9B2D717741D8}" type="pres">
      <dgm:prSet presAssocID="{3796FD8E-3F5D-414D-BE85-54870447D994}" presName="gear3srcNode" presStyleLbl="node1" presStyleIdx="2" presStyleCnt="3"/>
      <dgm:spPr/>
    </dgm:pt>
    <dgm:pt modelId="{F14F6720-FAFD-C641-ADA6-34D6BEEAFD99}" type="pres">
      <dgm:prSet presAssocID="{3796FD8E-3F5D-414D-BE85-54870447D994}" presName="gear3dstNode" presStyleLbl="node1" presStyleIdx="2" presStyleCnt="3"/>
      <dgm:spPr/>
    </dgm:pt>
    <dgm:pt modelId="{3B6B5E01-B536-1548-AB67-935F4E791C6B}" type="pres">
      <dgm:prSet presAssocID="{CAFE5D75-31DD-904A-9A4A-47C5C96D9BF9}" presName="connector1" presStyleLbl="sibTrans2D1" presStyleIdx="0" presStyleCnt="3"/>
      <dgm:spPr/>
    </dgm:pt>
    <dgm:pt modelId="{7FA9C259-16C3-A94F-B9D5-EE48E4850555}" type="pres">
      <dgm:prSet presAssocID="{A627AC5F-1C13-E943-AEA1-AF12609C9C59}" presName="connector2" presStyleLbl="sibTrans2D1" presStyleIdx="1" presStyleCnt="3"/>
      <dgm:spPr/>
    </dgm:pt>
    <dgm:pt modelId="{1941D325-21FE-0545-8EAD-35833875799F}" type="pres">
      <dgm:prSet presAssocID="{E8677852-2269-E848-8706-BCFBBC4E3376}" presName="connector3" presStyleLbl="sibTrans2D1" presStyleIdx="2" presStyleCnt="3"/>
      <dgm:spPr/>
    </dgm:pt>
  </dgm:ptLst>
  <dgm:cxnLst>
    <dgm:cxn modelId="{2F8AA611-27D0-8148-9DFA-221EEF0939BC}" srcId="{74E1EE3C-B321-C446-8420-75E202EB2E9F}" destId="{7BDD832A-8A16-7D4B-B77D-F4FD3DD4F64C}" srcOrd="0" destOrd="0" parTransId="{3550C4EC-F0DF-5B4D-8FE8-29875544CD3E}" sibTransId="{CAFE5D75-31DD-904A-9A4A-47C5C96D9BF9}"/>
    <dgm:cxn modelId="{E6375327-02DB-1247-A55F-2B53C44C838C}" srcId="{74E1EE3C-B321-C446-8420-75E202EB2E9F}" destId="{A8CD699C-84B9-FD42-862D-7FD18C1AC60C}" srcOrd="1" destOrd="0" parTransId="{7C1DACC5-92D3-F443-BFAF-C645C3F502FF}" sibTransId="{A627AC5F-1C13-E943-AEA1-AF12609C9C59}"/>
    <dgm:cxn modelId="{175CF755-2B56-244E-90A0-15B16445DE91}" srcId="{74E1EE3C-B321-C446-8420-75E202EB2E9F}" destId="{3796FD8E-3F5D-414D-BE85-54870447D994}" srcOrd="2" destOrd="0" parTransId="{16B7E1E0-F724-CD4C-A4BF-9EA13F9812FF}" sibTransId="{E8677852-2269-E848-8706-BCFBBC4E3376}"/>
    <dgm:cxn modelId="{BFC1575F-827D-C24A-9312-B5B795E87663}" type="presOf" srcId="{A8CD699C-84B9-FD42-862D-7FD18C1AC60C}" destId="{3BD518F8-308C-B14C-94D6-8BF2D346D08E}" srcOrd="2" destOrd="0" presId="urn:microsoft.com/office/officeart/2005/8/layout/gear1"/>
    <dgm:cxn modelId="{92D4C56C-7E6E-BE4A-BC8F-1B0E67204809}" type="presOf" srcId="{7BDD832A-8A16-7D4B-B77D-F4FD3DD4F64C}" destId="{B4931735-9573-9142-8C4D-B977C5D6E5C1}" srcOrd="2" destOrd="0" presId="urn:microsoft.com/office/officeart/2005/8/layout/gear1"/>
    <dgm:cxn modelId="{F13FC96F-BD32-4342-8215-D9DC95E3667E}" type="presOf" srcId="{3796FD8E-3F5D-414D-BE85-54870447D994}" destId="{F14F6720-FAFD-C641-ADA6-34D6BEEAFD99}" srcOrd="3" destOrd="0" presId="urn:microsoft.com/office/officeart/2005/8/layout/gear1"/>
    <dgm:cxn modelId="{905F6F74-357C-944C-BF10-7E80A052C1F1}" type="presOf" srcId="{3796FD8E-3F5D-414D-BE85-54870447D994}" destId="{394ECC5A-610D-8342-8F3B-9B2D717741D8}" srcOrd="2" destOrd="0" presId="urn:microsoft.com/office/officeart/2005/8/layout/gear1"/>
    <dgm:cxn modelId="{6E46237E-D01E-F641-815B-7DC571ADDCCC}" type="presOf" srcId="{A627AC5F-1C13-E943-AEA1-AF12609C9C59}" destId="{7FA9C259-16C3-A94F-B9D5-EE48E4850555}" srcOrd="0" destOrd="0" presId="urn:microsoft.com/office/officeart/2005/8/layout/gear1"/>
    <dgm:cxn modelId="{E5E57D99-185C-3649-AE45-31FF8F13861A}" type="presOf" srcId="{A8CD699C-84B9-FD42-862D-7FD18C1AC60C}" destId="{D2BE8F2B-366A-B244-A187-99FE9491C076}" srcOrd="1" destOrd="0" presId="urn:microsoft.com/office/officeart/2005/8/layout/gear1"/>
    <dgm:cxn modelId="{6F1043A7-F3C7-B14D-951E-A34C527ECA77}" type="presOf" srcId="{3796FD8E-3F5D-414D-BE85-54870447D994}" destId="{83F5A3F4-4C7F-7042-8BA0-6CAE04613D76}" srcOrd="0" destOrd="0" presId="urn:microsoft.com/office/officeart/2005/8/layout/gear1"/>
    <dgm:cxn modelId="{C1E7CFAD-A211-1149-81EB-F9255B8D4198}" type="presOf" srcId="{3796FD8E-3F5D-414D-BE85-54870447D994}" destId="{F36F0426-D373-2E41-833E-2A5D8398BBE3}" srcOrd="1" destOrd="0" presId="urn:microsoft.com/office/officeart/2005/8/layout/gear1"/>
    <dgm:cxn modelId="{E2DCA6C2-1388-5240-8DC9-CCA306EB150B}" type="presOf" srcId="{7BDD832A-8A16-7D4B-B77D-F4FD3DD4F64C}" destId="{0AB80A3B-FF0F-F84B-8072-CAF04A8D2F45}" srcOrd="1" destOrd="0" presId="urn:microsoft.com/office/officeart/2005/8/layout/gear1"/>
    <dgm:cxn modelId="{BE0EE5C5-819E-A34B-8672-6A4506912B9D}" type="presOf" srcId="{CAFE5D75-31DD-904A-9A4A-47C5C96D9BF9}" destId="{3B6B5E01-B536-1548-AB67-935F4E791C6B}" srcOrd="0" destOrd="0" presId="urn:microsoft.com/office/officeart/2005/8/layout/gear1"/>
    <dgm:cxn modelId="{20D67DE1-DE6A-F847-9BC6-6DEC4F248553}" type="presOf" srcId="{74E1EE3C-B321-C446-8420-75E202EB2E9F}" destId="{50701805-5387-FB4E-AA57-8D0D4D251C0D}" srcOrd="0" destOrd="0" presId="urn:microsoft.com/office/officeart/2005/8/layout/gear1"/>
    <dgm:cxn modelId="{992206E6-DF79-0447-B8CA-812D6026F174}" type="presOf" srcId="{7BDD832A-8A16-7D4B-B77D-F4FD3DD4F64C}" destId="{1572FEAC-40B3-FE44-8C02-5B6CAF7CD418}" srcOrd="0" destOrd="0" presId="urn:microsoft.com/office/officeart/2005/8/layout/gear1"/>
    <dgm:cxn modelId="{FE11FCE9-26D6-DF43-B71D-F776EB83FB97}" type="presOf" srcId="{A8CD699C-84B9-FD42-862D-7FD18C1AC60C}" destId="{95934908-1D3E-A24E-A936-5D0FC9FC03D7}" srcOrd="0" destOrd="0" presId="urn:microsoft.com/office/officeart/2005/8/layout/gear1"/>
    <dgm:cxn modelId="{309AE7EF-B7AF-8A47-9DD6-0DC85F707D53}" type="presOf" srcId="{E8677852-2269-E848-8706-BCFBBC4E3376}" destId="{1941D325-21FE-0545-8EAD-35833875799F}" srcOrd="0" destOrd="0" presId="urn:microsoft.com/office/officeart/2005/8/layout/gear1"/>
    <dgm:cxn modelId="{CD1406AA-B7A6-634E-9E7C-218FA230DFDF}" type="presParOf" srcId="{50701805-5387-FB4E-AA57-8D0D4D251C0D}" destId="{1572FEAC-40B3-FE44-8C02-5B6CAF7CD418}" srcOrd="0" destOrd="0" presId="urn:microsoft.com/office/officeart/2005/8/layout/gear1"/>
    <dgm:cxn modelId="{EFF8A5A4-F714-B748-BD09-3794AE103AD1}" type="presParOf" srcId="{50701805-5387-FB4E-AA57-8D0D4D251C0D}" destId="{0AB80A3B-FF0F-F84B-8072-CAF04A8D2F45}" srcOrd="1" destOrd="0" presId="urn:microsoft.com/office/officeart/2005/8/layout/gear1"/>
    <dgm:cxn modelId="{B4CDFD84-A7BA-504B-A9A7-2896A2DFEBD9}" type="presParOf" srcId="{50701805-5387-FB4E-AA57-8D0D4D251C0D}" destId="{B4931735-9573-9142-8C4D-B977C5D6E5C1}" srcOrd="2" destOrd="0" presId="urn:microsoft.com/office/officeart/2005/8/layout/gear1"/>
    <dgm:cxn modelId="{3ADA9BFC-3A67-3B42-8E32-C6E2D87F05E5}" type="presParOf" srcId="{50701805-5387-FB4E-AA57-8D0D4D251C0D}" destId="{95934908-1D3E-A24E-A936-5D0FC9FC03D7}" srcOrd="3" destOrd="0" presId="urn:microsoft.com/office/officeart/2005/8/layout/gear1"/>
    <dgm:cxn modelId="{744A6D53-E6BA-7F4C-A443-01FF9A0CC276}" type="presParOf" srcId="{50701805-5387-FB4E-AA57-8D0D4D251C0D}" destId="{D2BE8F2B-366A-B244-A187-99FE9491C076}" srcOrd="4" destOrd="0" presId="urn:microsoft.com/office/officeart/2005/8/layout/gear1"/>
    <dgm:cxn modelId="{E78F29ED-5ED7-5744-8A9D-4CC8D1DF411C}" type="presParOf" srcId="{50701805-5387-FB4E-AA57-8D0D4D251C0D}" destId="{3BD518F8-308C-B14C-94D6-8BF2D346D08E}" srcOrd="5" destOrd="0" presId="urn:microsoft.com/office/officeart/2005/8/layout/gear1"/>
    <dgm:cxn modelId="{E2D75A84-C8B4-E443-93AF-C6C3F969783F}" type="presParOf" srcId="{50701805-5387-FB4E-AA57-8D0D4D251C0D}" destId="{83F5A3F4-4C7F-7042-8BA0-6CAE04613D76}" srcOrd="6" destOrd="0" presId="urn:microsoft.com/office/officeart/2005/8/layout/gear1"/>
    <dgm:cxn modelId="{38B2B67A-EC13-CC4C-A735-3D747A9793CC}" type="presParOf" srcId="{50701805-5387-FB4E-AA57-8D0D4D251C0D}" destId="{F36F0426-D373-2E41-833E-2A5D8398BBE3}" srcOrd="7" destOrd="0" presId="urn:microsoft.com/office/officeart/2005/8/layout/gear1"/>
    <dgm:cxn modelId="{E362164F-04BF-B344-BB4A-E489147F0FCF}" type="presParOf" srcId="{50701805-5387-FB4E-AA57-8D0D4D251C0D}" destId="{394ECC5A-610D-8342-8F3B-9B2D717741D8}" srcOrd="8" destOrd="0" presId="urn:microsoft.com/office/officeart/2005/8/layout/gear1"/>
    <dgm:cxn modelId="{FB4E312A-AFAB-3E45-A7AC-47D66B807C2C}" type="presParOf" srcId="{50701805-5387-FB4E-AA57-8D0D4D251C0D}" destId="{F14F6720-FAFD-C641-ADA6-34D6BEEAFD99}" srcOrd="9" destOrd="0" presId="urn:microsoft.com/office/officeart/2005/8/layout/gear1"/>
    <dgm:cxn modelId="{03B194DE-100F-BE42-9B32-51F6EE10B7FB}" type="presParOf" srcId="{50701805-5387-FB4E-AA57-8D0D4D251C0D}" destId="{3B6B5E01-B536-1548-AB67-935F4E791C6B}" srcOrd="10" destOrd="0" presId="urn:microsoft.com/office/officeart/2005/8/layout/gear1"/>
    <dgm:cxn modelId="{D3530DD0-161E-F940-982A-CD49E997C3CA}" type="presParOf" srcId="{50701805-5387-FB4E-AA57-8D0D4D251C0D}" destId="{7FA9C259-16C3-A94F-B9D5-EE48E4850555}" srcOrd="11" destOrd="0" presId="urn:microsoft.com/office/officeart/2005/8/layout/gear1"/>
    <dgm:cxn modelId="{662BDE43-BB21-EE40-9020-FEBA842196E8}" type="presParOf" srcId="{50701805-5387-FB4E-AA57-8D0D4D251C0D}" destId="{1941D325-21FE-0545-8EAD-35833875799F}" srcOrd="12" destOrd="0" presId="urn:microsoft.com/office/officeart/2005/8/layout/gear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64D2BA-EF59-FE44-B21F-F7BB10A4CCFC}" type="doc">
      <dgm:prSet loTypeId="urn:microsoft.com/office/officeart/2005/8/layout/arrow2" loCatId="" qsTypeId="urn:microsoft.com/office/officeart/2005/8/quickstyle/simple1" qsCatId="simple" csTypeId="urn:microsoft.com/office/officeart/2005/8/colors/accent1_2" csCatId="accent1" phldr="1"/>
      <dgm:spPr/>
    </dgm:pt>
    <dgm:pt modelId="{E05DD4A9-0F55-2C43-943B-BC7A21F94410}">
      <dgm:prSet phldrT="[Text]"/>
      <dgm:spPr/>
      <dgm:t>
        <a:bodyPr/>
        <a:lstStyle/>
        <a:p>
          <a:r>
            <a:rPr lang="en-US" dirty="0"/>
            <a:t>DLG4NLP Key Foundations</a:t>
          </a:r>
        </a:p>
      </dgm:t>
    </dgm:pt>
    <dgm:pt modelId="{791CF742-7B33-9A4C-82E6-F9804B3AB877}" type="parTrans" cxnId="{576A85D7-C48D-A841-8B8E-B2EE0614CFA0}">
      <dgm:prSet/>
      <dgm:spPr/>
      <dgm:t>
        <a:bodyPr/>
        <a:lstStyle/>
        <a:p>
          <a:endParaRPr lang="en-US"/>
        </a:p>
      </dgm:t>
    </dgm:pt>
    <dgm:pt modelId="{E116F70E-52E8-8B45-98F8-8F079BA6104A}" type="sibTrans" cxnId="{576A85D7-C48D-A841-8B8E-B2EE0614CFA0}">
      <dgm:prSet/>
      <dgm:spPr/>
      <dgm:t>
        <a:bodyPr/>
        <a:lstStyle/>
        <a:p>
          <a:endParaRPr lang="en-US"/>
        </a:p>
      </dgm:t>
    </dgm:pt>
    <dgm:pt modelId="{BA3E4614-6E97-0448-9C01-A657954E6F1C}">
      <dgm:prSet phldrT="[Text]"/>
      <dgm:spPr/>
      <dgm:t>
        <a:bodyPr/>
        <a:lstStyle/>
        <a:p>
          <a:r>
            <a:rPr lang="en-US" dirty="0"/>
            <a:t>DLG4NLP Key Libraries </a:t>
          </a:r>
        </a:p>
      </dgm:t>
    </dgm:pt>
    <dgm:pt modelId="{084BFAD7-21B6-0946-AE93-28BDF19408E1}" type="parTrans" cxnId="{94840420-A165-D243-86E1-332A0E84C612}">
      <dgm:prSet/>
      <dgm:spPr/>
      <dgm:t>
        <a:bodyPr/>
        <a:lstStyle/>
        <a:p>
          <a:endParaRPr lang="en-US"/>
        </a:p>
      </dgm:t>
    </dgm:pt>
    <dgm:pt modelId="{9C424949-369C-2A45-9C29-B07E48EFA0C3}" type="sibTrans" cxnId="{94840420-A165-D243-86E1-332A0E84C612}">
      <dgm:prSet/>
      <dgm:spPr/>
      <dgm:t>
        <a:bodyPr/>
        <a:lstStyle/>
        <a:p>
          <a:endParaRPr lang="en-US"/>
        </a:p>
      </dgm:t>
    </dgm:pt>
    <dgm:pt modelId="{E4B37E4C-B2C6-554E-9C4D-AF1ECB94547A}">
      <dgm:prSet phldrT="[Text]"/>
      <dgm:spPr/>
      <dgm:t>
        <a:bodyPr/>
        <a:lstStyle/>
        <a:p>
          <a:r>
            <a:rPr lang="en-US" dirty="0"/>
            <a:t>DLG4NLP Future Directions</a:t>
          </a:r>
        </a:p>
      </dgm:t>
    </dgm:pt>
    <dgm:pt modelId="{2EDB2D5A-4197-2848-AE93-9E348934A68F}" type="parTrans" cxnId="{E23DFE2F-E94C-B046-B2D0-7F9C4CF352F5}">
      <dgm:prSet/>
      <dgm:spPr/>
      <dgm:t>
        <a:bodyPr/>
        <a:lstStyle/>
        <a:p>
          <a:endParaRPr lang="en-US"/>
        </a:p>
      </dgm:t>
    </dgm:pt>
    <dgm:pt modelId="{EBEC1B1D-A2B8-AD40-BEC5-286432931528}" type="sibTrans" cxnId="{E23DFE2F-E94C-B046-B2D0-7F9C4CF352F5}">
      <dgm:prSet/>
      <dgm:spPr/>
      <dgm:t>
        <a:bodyPr/>
        <a:lstStyle/>
        <a:p>
          <a:endParaRPr lang="en-US"/>
        </a:p>
      </dgm:t>
    </dgm:pt>
    <dgm:pt modelId="{930A4B96-4CF4-9B44-9954-D40853CCDED0}" type="pres">
      <dgm:prSet presAssocID="{6F64D2BA-EF59-FE44-B21F-F7BB10A4CCFC}" presName="arrowDiagram" presStyleCnt="0">
        <dgm:presLayoutVars>
          <dgm:chMax val="5"/>
          <dgm:dir/>
          <dgm:resizeHandles val="exact"/>
        </dgm:presLayoutVars>
      </dgm:prSet>
      <dgm:spPr/>
    </dgm:pt>
    <dgm:pt modelId="{22039CBB-3DE8-F24E-B606-F465CA4E63A3}" type="pres">
      <dgm:prSet presAssocID="{6F64D2BA-EF59-FE44-B21F-F7BB10A4CCFC}" presName="arrow" presStyleLbl="bgShp" presStyleIdx="0" presStyleCnt="1"/>
      <dgm:spPr>
        <a:solidFill>
          <a:schemeClr val="accent4"/>
        </a:solidFill>
      </dgm:spPr>
    </dgm:pt>
    <dgm:pt modelId="{8D70C42A-DDD7-474A-AD48-5B53304A7397}" type="pres">
      <dgm:prSet presAssocID="{6F64D2BA-EF59-FE44-B21F-F7BB10A4CCFC}" presName="arrowDiagram3" presStyleCnt="0"/>
      <dgm:spPr/>
    </dgm:pt>
    <dgm:pt modelId="{005F42C6-A076-CA40-B349-76586E1B67D7}" type="pres">
      <dgm:prSet presAssocID="{E05DD4A9-0F55-2C43-943B-BC7A21F94410}" presName="bullet3a" presStyleLbl="node1" presStyleIdx="0" presStyleCnt="3"/>
      <dgm:spPr/>
    </dgm:pt>
    <dgm:pt modelId="{8EA8D067-57CB-FB48-9BB0-00B51682A9EF}" type="pres">
      <dgm:prSet presAssocID="{E05DD4A9-0F55-2C43-943B-BC7A21F94410}" presName="textBox3a" presStyleLbl="revTx" presStyleIdx="0" presStyleCnt="3">
        <dgm:presLayoutVars>
          <dgm:bulletEnabled val="1"/>
        </dgm:presLayoutVars>
      </dgm:prSet>
      <dgm:spPr/>
    </dgm:pt>
    <dgm:pt modelId="{7B718B2E-F6CD-DF40-971C-78C9387A0DDF}" type="pres">
      <dgm:prSet presAssocID="{BA3E4614-6E97-0448-9C01-A657954E6F1C}" presName="bullet3b" presStyleLbl="node1" presStyleIdx="1" presStyleCnt="3"/>
      <dgm:spPr/>
    </dgm:pt>
    <dgm:pt modelId="{DEAEF2B7-EDFC-4F46-AB5B-F36F02437FA7}" type="pres">
      <dgm:prSet presAssocID="{BA3E4614-6E97-0448-9C01-A657954E6F1C}" presName="textBox3b" presStyleLbl="revTx" presStyleIdx="1" presStyleCnt="3">
        <dgm:presLayoutVars>
          <dgm:bulletEnabled val="1"/>
        </dgm:presLayoutVars>
      </dgm:prSet>
      <dgm:spPr/>
    </dgm:pt>
    <dgm:pt modelId="{BABD4F86-F87C-4247-B6B1-3C95935A3690}" type="pres">
      <dgm:prSet presAssocID="{E4B37E4C-B2C6-554E-9C4D-AF1ECB94547A}" presName="bullet3c" presStyleLbl="node1" presStyleIdx="2" presStyleCnt="3"/>
      <dgm:spPr/>
    </dgm:pt>
    <dgm:pt modelId="{D78F1722-7243-8C4C-A1C6-3299DDEC8477}" type="pres">
      <dgm:prSet presAssocID="{E4B37E4C-B2C6-554E-9C4D-AF1ECB94547A}" presName="textBox3c" presStyleLbl="revTx" presStyleIdx="2" presStyleCnt="3">
        <dgm:presLayoutVars>
          <dgm:bulletEnabled val="1"/>
        </dgm:presLayoutVars>
      </dgm:prSet>
      <dgm:spPr/>
    </dgm:pt>
  </dgm:ptLst>
  <dgm:cxnLst>
    <dgm:cxn modelId="{94840420-A165-D243-86E1-332A0E84C612}" srcId="{6F64D2BA-EF59-FE44-B21F-F7BB10A4CCFC}" destId="{BA3E4614-6E97-0448-9C01-A657954E6F1C}" srcOrd="1" destOrd="0" parTransId="{084BFAD7-21B6-0946-AE93-28BDF19408E1}" sibTransId="{9C424949-369C-2A45-9C29-B07E48EFA0C3}"/>
    <dgm:cxn modelId="{E23DFE2F-E94C-B046-B2D0-7F9C4CF352F5}" srcId="{6F64D2BA-EF59-FE44-B21F-F7BB10A4CCFC}" destId="{E4B37E4C-B2C6-554E-9C4D-AF1ECB94547A}" srcOrd="2" destOrd="0" parTransId="{2EDB2D5A-4197-2848-AE93-9E348934A68F}" sibTransId="{EBEC1B1D-A2B8-AD40-BEC5-286432931528}"/>
    <dgm:cxn modelId="{53705B3A-7D41-334B-BB6F-BB39745CA828}" type="presOf" srcId="{E4B37E4C-B2C6-554E-9C4D-AF1ECB94547A}" destId="{D78F1722-7243-8C4C-A1C6-3299DDEC8477}" srcOrd="0" destOrd="0" presId="urn:microsoft.com/office/officeart/2005/8/layout/arrow2"/>
    <dgm:cxn modelId="{41D68996-9CE7-7947-B6D5-0372C834CE82}" type="presOf" srcId="{BA3E4614-6E97-0448-9C01-A657954E6F1C}" destId="{DEAEF2B7-EDFC-4F46-AB5B-F36F02437FA7}" srcOrd="0" destOrd="0" presId="urn:microsoft.com/office/officeart/2005/8/layout/arrow2"/>
    <dgm:cxn modelId="{11B34B9E-EFBC-EE46-AE12-2E72A951BC31}" type="presOf" srcId="{E05DD4A9-0F55-2C43-943B-BC7A21F94410}" destId="{8EA8D067-57CB-FB48-9BB0-00B51682A9EF}" srcOrd="0" destOrd="0" presId="urn:microsoft.com/office/officeart/2005/8/layout/arrow2"/>
    <dgm:cxn modelId="{3E2397BC-8AE0-F243-A1AF-594F3EB1E505}" type="presOf" srcId="{6F64D2BA-EF59-FE44-B21F-F7BB10A4CCFC}" destId="{930A4B96-4CF4-9B44-9954-D40853CCDED0}" srcOrd="0" destOrd="0" presId="urn:microsoft.com/office/officeart/2005/8/layout/arrow2"/>
    <dgm:cxn modelId="{576A85D7-C48D-A841-8B8E-B2EE0614CFA0}" srcId="{6F64D2BA-EF59-FE44-B21F-F7BB10A4CCFC}" destId="{E05DD4A9-0F55-2C43-943B-BC7A21F94410}" srcOrd="0" destOrd="0" parTransId="{791CF742-7B33-9A4C-82E6-F9804B3AB877}" sibTransId="{E116F70E-52E8-8B45-98F8-8F079BA6104A}"/>
    <dgm:cxn modelId="{4FA5F9FE-E07E-8548-8A87-E7A889D7157A}" type="presParOf" srcId="{930A4B96-4CF4-9B44-9954-D40853CCDED0}" destId="{22039CBB-3DE8-F24E-B606-F465CA4E63A3}" srcOrd="0" destOrd="0" presId="urn:microsoft.com/office/officeart/2005/8/layout/arrow2"/>
    <dgm:cxn modelId="{F4226468-E8DA-F44D-B8E6-C86F9824D0D6}" type="presParOf" srcId="{930A4B96-4CF4-9B44-9954-D40853CCDED0}" destId="{8D70C42A-DDD7-474A-AD48-5B53304A7397}" srcOrd="1" destOrd="0" presId="urn:microsoft.com/office/officeart/2005/8/layout/arrow2"/>
    <dgm:cxn modelId="{DEE6B1AB-3866-554D-BCEA-71AD5AFBB967}" type="presParOf" srcId="{8D70C42A-DDD7-474A-AD48-5B53304A7397}" destId="{005F42C6-A076-CA40-B349-76586E1B67D7}" srcOrd="0" destOrd="0" presId="urn:microsoft.com/office/officeart/2005/8/layout/arrow2"/>
    <dgm:cxn modelId="{8A3A08D8-A4F9-5E40-9866-D816624208DE}" type="presParOf" srcId="{8D70C42A-DDD7-474A-AD48-5B53304A7397}" destId="{8EA8D067-57CB-FB48-9BB0-00B51682A9EF}" srcOrd="1" destOrd="0" presId="urn:microsoft.com/office/officeart/2005/8/layout/arrow2"/>
    <dgm:cxn modelId="{88FCCE64-82E9-2A4C-9A51-5D772EB53FD2}" type="presParOf" srcId="{8D70C42A-DDD7-474A-AD48-5B53304A7397}" destId="{7B718B2E-F6CD-DF40-971C-78C9387A0DDF}" srcOrd="2" destOrd="0" presId="urn:microsoft.com/office/officeart/2005/8/layout/arrow2"/>
    <dgm:cxn modelId="{BB5C45E3-0695-564B-A843-952DD5F54D13}" type="presParOf" srcId="{8D70C42A-DDD7-474A-AD48-5B53304A7397}" destId="{DEAEF2B7-EDFC-4F46-AB5B-F36F02437FA7}" srcOrd="3" destOrd="0" presId="urn:microsoft.com/office/officeart/2005/8/layout/arrow2"/>
    <dgm:cxn modelId="{FFE663E1-E3F6-C149-A941-2EBC7134A77E}" type="presParOf" srcId="{8D70C42A-DDD7-474A-AD48-5B53304A7397}" destId="{BABD4F86-F87C-4247-B6B1-3C95935A3690}" srcOrd="4" destOrd="0" presId="urn:microsoft.com/office/officeart/2005/8/layout/arrow2"/>
    <dgm:cxn modelId="{B8315554-4C5F-164D-91CF-46C639BC2B0B}" type="presParOf" srcId="{8D70C42A-DDD7-474A-AD48-5B53304A7397}" destId="{D78F1722-7243-8C4C-A1C6-3299DDEC8477}"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B6EC9-0489-4149-9113-82415F0B9927}">
      <dsp:nvSpPr>
        <dsp:cNvPr id="0" name=""/>
        <dsp:cNvSpPr/>
      </dsp:nvSpPr>
      <dsp:spPr>
        <a:xfrm rot="5400000">
          <a:off x="-298793" y="299567"/>
          <a:ext cx="1991956" cy="139436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DLG4NLP</a:t>
          </a:r>
        </a:p>
        <a:p>
          <a:pPr marL="0" lvl="0" indent="0" algn="ctr" defTabSz="755650">
            <a:lnSpc>
              <a:spcPct val="90000"/>
            </a:lnSpc>
            <a:spcBef>
              <a:spcPct val="0"/>
            </a:spcBef>
            <a:spcAft>
              <a:spcPct val="35000"/>
            </a:spcAft>
            <a:buNone/>
          </a:pPr>
          <a:r>
            <a:rPr lang="en-US" sz="1700" kern="1200" dirty="0"/>
            <a:t>Introduction</a:t>
          </a:r>
        </a:p>
      </dsp:txBody>
      <dsp:txXfrm rot="-5400000">
        <a:off x="1" y="697959"/>
        <a:ext cx="1394369" cy="597587"/>
      </dsp:txXfrm>
    </dsp:sp>
    <dsp:sp modelId="{3DDF4D02-4EA6-3745-84F9-158B43C4120D}">
      <dsp:nvSpPr>
        <dsp:cNvPr id="0" name=""/>
        <dsp:cNvSpPr/>
      </dsp:nvSpPr>
      <dsp:spPr>
        <a:xfrm rot="5400000">
          <a:off x="3582352" y="-2187208"/>
          <a:ext cx="1294771" cy="56707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Why Graphs for NLP?</a:t>
          </a:r>
        </a:p>
        <a:p>
          <a:pPr marL="171450" lvl="1" indent="-171450" algn="l" defTabSz="800100">
            <a:lnSpc>
              <a:spcPct val="90000"/>
            </a:lnSpc>
            <a:spcBef>
              <a:spcPct val="0"/>
            </a:spcBef>
            <a:spcAft>
              <a:spcPct val="15000"/>
            </a:spcAft>
            <a:buChar char="•"/>
          </a:pPr>
          <a:r>
            <a:rPr lang="en-US" sz="1800" kern="1200" dirty="0"/>
            <a:t>Conventional ML for NLP</a:t>
          </a:r>
        </a:p>
        <a:p>
          <a:pPr marL="171450" lvl="1" indent="-171450" algn="l" defTabSz="800100">
            <a:lnSpc>
              <a:spcPct val="90000"/>
            </a:lnSpc>
            <a:spcBef>
              <a:spcPct val="0"/>
            </a:spcBef>
            <a:spcAft>
              <a:spcPct val="15000"/>
            </a:spcAft>
            <a:buChar char="•"/>
          </a:pPr>
          <a:r>
            <a:rPr lang="en-US" sz="1800" kern="1200" dirty="0"/>
            <a:t>Deep Learning on Graphs: Foundations and Models</a:t>
          </a:r>
        </a:p>
      </dsp:txBody>
      <dsp:txXfrm rot="-5400000">
        <a:off x="1394369" y="63981"/>
        <a:ext cx="5607531" cy="1168359"/>
      </dsp:txXfrm>
    </dsp:sp>
    <dsp:sp modelId="{BDA1A1F7-C10F-7142-A999-541876CDF34B}">
      <dsp:nvSpPr>
        <dsp:cNvPr id="0" name=""/>
        <dsp:cNvSpPr/>
      </dsp:nvSpPr>
      <dsp:spPr>
        <a:xfrm rot="5400000">
          <a:off x="-298793" y="2100845"/>
          <a:ext cx="1991956" cy="139436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DLG4NLP</a:t>
          </a:r>
        </a:p>
        <a:p>
          <a:pPr marL="0" lvl="0" indent="0" algn="ctr" defTabSz="755650">
            <a:lnSpc>
              <a:spcPct val="90000"/>
            </a:lnSpc>
            <a:spcBef>
              <a:spcPct val="0"/>
            </a:spcBef>
            <a:spcAft>
              <a:spcPct val="35000"/>
            </a:spcAft>
            <a:buNone/>
          </a:pPr>
          <a:r>
            <a:rPr lang="en-US" sz="1700" kern="1200" dirty="0"/>
            <a:t>Foundations</a:t>
          </a:r>
        </a:p>
      </dsp:txBody>
      <dsp:txXfrm rot="-5400000">
        <a:off x="1" y="2499237"/>
        <a:ext cx="1394369" cy="597587"/>
      </dsp:txXfrm>
    </dsp:sp>
    <dsp:sp modelId="{4A6EC524-A44A-8F44-97CA-369C939F9F10}">
      <dsp:nvSpPr>
        <dsp:cNvPr id="0" name=""/>
        <dsp:cNvSpPr/>
      </dsp:nvSpPr>
      <dsp:spPr>
        <a:xfrm rot="5400000">
          <a:off x="3582352" y="-385931"/>
          <a:ext cx="1294771" cy="56707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Graph Construction for NLP</a:t>
          </a:r>
        </a:p>
        <a:p>
          <a:pPr marL="171450" lvl="1" indent="-171450" algn="l" defTabSz="800100">
            <a:lnSpc>
              <a:spcPct val="90000"/>
            </a:lnSpc>
            <a:spcBef>
              <a:spcPct val="0"/>
            </a:spcBef>
            <a:spcAft>
              <a:spcPct val="15000"/>
            </a:spcAft>
            <a:buChar char="•"/>
          </a:pPr>
          <a:r>
            <a:rPr lang="en-US" sz="1800" kern="1200" dirty="0"/>
            <a:t>Graph Representation Learning for NLP</a:t>
          </a:r>
        </a:p>
        <a:p>
          <a:pPr marL="171450" lvl="1" indent="-171450" algn="l" defTabSz="800100">
            <a:lnSpc>
              <a:spcPct val="90000"/>
            </a:lnSpc>
            <a:spcBef>
              <a:spcPct val="0"/>
            </a:spcBef>
            <a:spcAft>
              <a:spcPct val="15000"/>
            </a:spcAft>
            <a:buChar char="•"/>
          </a:pPr>
          <a:r>
            <a:rPr lang="en-US" sz="1800" kern="1200" dirty="0"/>
            <a:t>Graph Encoder-Decoder Models for NLP</a:t>
          </a:r>
        </a:p>
      </dsp:txBody>
      <dsp:txXfrm rot="-5400000">
        <a:off x="1394369" y="1865258"/>
        <a:ext cx="5607531" cy="1168359"/>
      </dsp:txXfrm>
    </dsp:sp>
    <dsp:sp modelId="{B11A64BB-F2EA-9B40-A9E3-CAAF83C886EB}">
      <dsp:nvSpPr>
        <dsp:cNvPr id="0" name=""/>
        <dsp:cNvSpPr/>
      </dsp:nvSpPr>
      <dsp:spPr>
        <a:xfrm rot="5400000">
          <a:off x="-298793" y="3902122"/>
          <a:ext cx="1991956" cy="1394369"/>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DLG4NLP</a:t>
          </a:r>
        </a:p>
        <a:p>
          <a:pPr marL="0" lvl="0" indent="0" algn="ctr" defTabSz="755650">
            <a:lnSpc>
              <a:spcPct val="90000"/>
            </a:lnSpc>
            <a:spcBef>
              <a:spcPct val="0"/>
            </a:spcBef>
            <a:spcAft>
              <a:spcPct val="35000"/>
            </a:spcAft>
            <a:buNone/>
          </a:pPr>
          <a:r>
            <a:rPr lang="en-US" sz="1700" kern="1200" dirty="0"/>
            <a:t>Applications</a:t>
          </a:r>
        </a:p>
      </dsp:txBody>
      <dsp:txXfrm rot="-5400000">
        <a:off x="1" y="4300514"/>
        <a:ext cx="1394369" cy="597587"/>
      </dsp:txXfrm>
    </dsp:sp>
    <dsp:sp modelId="{65F01265-43EC-3F40-A5BF-AC8DF9B515B1}">
      <dsp:nvSpPr>
        <dsp:cNvPr id="0" name=""/>
        <dsp:cNvSpPr/>
      </dsp:nvSpPr>
      <dsp:spPr>
        <a:xfrm rot="5400000">
          <a:off x="3582352" y="1415346"/>
          <a:ext cx="1294771" cy="5670737"/>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sz="1800" b="0" i="0" u="none" kern="1200" dirty="0"/>
            <a:t>Information Extraction</a:t>
          </a:r>
          <a:endParaRPr lang="en-US" sz="1800" kern="1200" dirty="0"/>
        </a:p>
        <a:p>
          <a:pPr marL="171450" lvl="1" indent="-171450" algn="l" defTabSz="800100">
            <a:lnSpc>
              <a:spcPct val="90000"/>
            </a:lnSpc>
            <a:spcBef>
              <a:spcPct val="0"/>
            </a:spcBef>
            <a:spcAft>
              <a:spcPct val="15000"/>
            </a:spcAft>
            <a:buChar char="•"/>
          </a:pPr>
          <a:r>
            <a:rPr lang="en-US" sz="1800" b="0" i="0" u="none" kern="1200" dirty="0"/>
            <a:t>Semantic Parsing and Machine Reading Comprehension</a:t>
          </a:r>
          <a:endParaRPr lang="en-US" sz="1800" kern="1200" dirty="0"/>
        </a:p>
        <a:p>
          <a:pPr marL="171450" lvl="1" indent="-171450" algn="l" defTabSz="800100">
            <a:lnSpc>
              <a:spcPct val="90000"/>
            </a:lnSpc>
            <a:spcBef>
              <a:spcPct val="0"/>
            </a:spcBef>
            <a:spcAft>
              <a:spcPct val="15000"/>
            </a:spcAft>
            <a:buChar char="•"/>
          </a:pPr>
          <a:r>
            <a:rPr lang="en-US" sz="1800" b="0" i="0" u="none" kern="1200" dirty="0"/>
            <a:t>Natural Language Generation and Machine Translation</a:t>
          </a:r>
          <a:endParaRPr lang="en-US" sz="1800" kern="1200" dirty="0"/>
        </a:p>
      </dsp:txBody>
      <dsp:txXfrm rot="-5400000">
        <a:off x="1394369" y="3666535"/>
        <a:ext cx="5607531" cy="11683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72FEAC-40B3-FE44-8C02-5B6CAF7CD418}">
      <dsp:nvSpPr>
        <dsp:cNvPr id="0" name=""/>
        <dsp:cNvSpPr/>
      </dsp:nvSpPr>
      <dsp:spPr>
        <a:xfrm>
          <a:off x="2514504" y="2146184"/>
          <a:ext cx="2623113" cy="2623113"/>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DLG4NLP</a:t>
          </a:r>
        </a:p>
        <a:p>
          <a:pPr marL="0" lvl="0" indent="0" algn="ctr" defTabSz="800100">
            <a:lnSpc>
              <a:spcPct val="90000"/>
            </a:lnSpc>
            <a:spcBef>
              <a:spcPct val="0"/>
            </a:spcBef>
            <a:spcAft>
              <a:spcPct val="35000"/>
            </a:spcAft>
            <a:buNone/>
          </a:pPr>
          <a:r>
            <a:rPr lang="en-US" sz="1800" kern="1200" dirty="0"/>
            <a:t>Introduction, Foundations, Applications</a:t>
          </a:r>
        </a:p>
      </dsp:txBody>
      <dsp:txXfrm>
        <a:off x="3041866" y="2760636"/>
        <a:ext cx="1568389" cy="1348334"/>
      </dsp:txXfrm>
    </dsp:sp>
    <dsp:sp modelId="{95934908-1D3E-A24E-A936-5D0FC9FC03D7}">
      <dsp:nvSpPr>
        <dsp:cNvPr id="0" name=""/>
        <dsp:cNvSpPr/>
      </dsp:nvSpPr>
      <dsp:spPr>
        <a:xfrm>
          <a:off x="845039" y="1524000"/>
          <a:ext cx="2194296" cy="1912068"/>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DLG4NLP </a:t>
          </a:r>
        </a:p>
        <a:p>
          <a:pPr marL="0" lvl="0" indent="0" algn="ctr" defTabSz="800100">
            <a:lnSpc>
              <a:spcPct val="90000"/>
            </a:lnSpc>
            <a:spcBef>
              <a:spcPct val="0"/>
            </a:spcBef>
            <a:spcAft>
              <a:spcPct val="35000"/>
            </a:spcAft>
            <a:buNone/>
          </a:pPr>
          <a:r>
            <a:rPr lang="en-US" sz="1800" kern="1200" dirty="0"/>
            <a:t>Demos</a:t>
          </a:r>
        </a:p>
      </dsp:txBody>
      <dsp:txXfrm>
        <a:off x="1367433" y="2008278"/>
        <a:ext cx="1149508" cy="943512"/>
      </dsp:txXfrm>
    </dsp:sp>
    <dsp:sp modelId="{83F5A3F4-4C7F-7042-8BA0-6CAE04613D76}">
      <dsp:nvSpPr>
        <dsp:cNvPr id="0" name=""/>
        <dsp:cNvSpPr/>
      </dsp:nvSpPr>
      <dsp:spPr>
        <a:xfrm rot="20700000">
          <a:off x="2056846" y="210043"/>
          <a:ext cx="1869175" cy="186917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DLG4NLP Future Directions</a:t>
          </a:r>
        </a:p>
      </dsp:txBody>
      <dsp:txXfrm rot="-20700000">
        <a:off x="2466811" y="620008"/>
        <a:ext cx="1049245" cy="1049245"/>
      </dsp:txXfrm>
    </dsp:sp>
    <dsp:sp modelId="{3B6B5E01-B536-1548-AB67-935F4E791C6B}">
      <dsp:nvSpPr>
        <dsp:cNvPr id="0" name=""/>
        <dsp:cNvSpPr/>
      </dsp:nvSpPr>
      <dsp:spPr>
        <a:xfrm>
          <a:off x="2319165" y="1746733"/>
          <a:ext cx="3357585" cy="3357585"/>
        </a:xfrm>
        <a:prstGeom prst="circularArrow">
          <a:avLst>
            <a:gd name="adj1" fmla="val 4687"/>
            <a:gd name="adj2" fmla="val 299029"/>
            <a:gd name="adj3" fmla="val 2528375"/>
            <a:gd name="adj4" fmla="val 15835222"/>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A9C259-16C3-A94F-B9D5-EE48E4850555}">
      <dsp:nvSpPr>
        <dsp:cNvPr id="0" name=""/>
        <dsp:cNvSpPr/>
      </dsp:nvSpPr>
      <dsp:spPr>
        <a:xfrm>
          <a:off x="650475" y="1101601"/>
          <a:ext cx="2439495" cy="243949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41D325-21FE-0545-8EAD-35833875799F}">
      <dsp:nvSpPr>
        <dsp:cNvPr id="0" name=""/>
        <dsp:cNvSpPr/>
      </dsp:nvSpPr>
      <dsp:spPr>
        <a:xfrm>
          <a:off x="1624486" y="-201843"/>
          <a:ext cx="2630267" cy="263026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39CBB-3DE8-F24E-B606-F465CA4E63A3}">
      <dsp:nvSpPr>
        <dsp:cNvPr id="0" name=""/>
        <dsp:cNvSpPr/>
      </dsp:nvSpPr>
      <dsp:spPr>
        <a:xfrm>
          <a:off x="0" y="792447"/>
          <a:ext cx="4790831" cy="2994269"/>
        </a:xfrm>
        <a:prstGeom prst="swooshArrow">
          <a:avLst>
            <a:gd name="adj1" fmla="val 25000"/>
            <a:gd name="adj2" fmla="val 25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005F42C6-A076-CA40-B349-76586E1B67D7}">
      <dsp:nvSpPr>
        <dsp:cNvPr id="0" name=""/>
        <dsp:cNvSpPr/>
      </dsp:nvSpPr>
      <dsp:spPr>
        <a:xfrm>
          <a:off x="608435" y="2859092"/>
          <a:ext cx="124561" cy="12456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A8D067-57CB-FB48-9BB0-00B51682A9EF}">
      <dsp:nvSpPr>
        <dsp:cNvPr id="0" name=""/>
        <dsp:cNvSpPr/>
      </dsp:nvSpPr>
      <dsp:spPr>
        <a:xfrm>
          <a:off x="670716" y="2921372"/>
          <a:ext cx="1116263" cy="865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6003"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DLG4NLP Key Foundations</a:t>
          </a:r>
        </a:p>
      </dsp:txBody>
      <dsp:txXfrm>
        <a:off x="670716" y="2921372"/>
        <a:ext cx="1116263" cy="865343"/>
      </dsp:txXfrm>
    </dsp:sp>
    <dsp:sp modelId="{7B718B2E-F6CD-DF40-971C-78C9387A0DDF}">
      <dsp:nvSpPr>
        <dsp:cNvPr id="0" name=""/>
        <dsp:cNvSpPr/>
      </dsp:nvSpPr>
      <dsp:spPr>
        <a:xfrm>
          <a:off x="1707931" y="2045249"/>
          <a:ext cx="225169" cy="2251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AEF2B7-EDFC-4F46-AB5B-F36F02437FA7}">
      <dsp:nvSpPr>
        <dsp:cNvPr id="0" name=""/>
        <dsp:cNvSpPr/>
      </dsp:nvSpPr>
      <dsp:spPr>
        <a:xfrm>
          <a:off x="1820515" y="2157834"/>
          <a:ext cx="1149799" cy="1628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312"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DLG4NLP Key Libraries </a:t>
          </a:r>
        </a:p>
      </dsp:txBody>
      <dsp:txXfrm>
        <a:off x="1820515" y="2157834"/>
        <a:ext cx="1149799" cy="1628882"/>
      </dsp:txXfrm>
    </dsp:sp>
    <dsp:sp modelId="{BABD4F86-F87C-4247-B6B1-3C95935A3690}">
      <dsp:nvSpPr>
        <dsp:cNvPr id="0" name=""/>
        <dsp:cNvSpPr/>
      </dsp:nvSpPr>
      <dsp:spPr>
        <a:xfrm>
          <a:off x="3030200" y="1549997"/>
          <a:ext cx="311404" cy="31140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8F1722-7243-8C4C-A1C6-3299DDEC8477}">
      <dsp:nvSpPr>
        <dsp:cNvPr id="0" name=""/>
        <dsp:cNvSpPr/>
      </dsp:nvSpPr>
      <dsp:spPr>
        <a:xfrm>
          <a:off x="3185902" y="1705699"/>
          <a:ext cx="1149799" cy="20810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007"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t>DLG4NLP Future Directions</a:t>
          </a:r>
        </a:p>
      </dsp:txBody>
      <dsp:txXfrm>
        <a:off x="3185902" y="1705699"/>
        <a:ext cx="1149799" cy="20810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C332BE-5C69-FF40-8855-AF3A47C973DF}" type="datetimeFigureOut">
              <a:rPr lang="en-US" smtClean="0"/>
              <a:t>6/27/21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417DD-1FF3-BD4D-8265-B310C2CF8F65}" type="slidenum">
              <a:rPr lang="en-US" smtClean="0"/>
              <a:t>‹#›</a:t>
            </a:fld>
            <a:endParaRPr lang="en-US"/>
          </a:p>
        </p:txBody>
      </p:sp>
    </p:spTree>
    <p:extLst>
      <p:ext uri="{BB962C8B-B14F-4D97-AF65-F5344CB8AC3E}">
        <p14:creationId xmlns:p14="http://schemas.microsoft.com/office/powerpoint/2010/main" val="113743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0" name="Google Shape;10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1m</a:t>
            </a:r>
          </a:p>
          <a:p>
            <a:r>
              <a:rPr kumimoji="1" lang="en-US" altLang="zh-CN" dirty="0"/>
              <a:t>As</a:t>
            </a:r>
            <a:r>
              <a:rPr kumimoji="1" lang="zh-CN" altLang="en-US" dirty="0"/>
              <a:t> </a:t>
            </a:r>
            <a:r>
              <a:rPr kumimoji="1" lang="en-US" altLang="zh-CN" dirty="0"/>
              <a:t>we</a:t>
            </a:r>
            <a:r>
              <a:rPr kumimoji="1" lang="zh-CN" altLang="en-US" dirty="0"/>
              <a:t> </a:t>
            </a:r>
            <a:r>
              <a:rPr kumimoji="1" lang="en-US" altLang="zh-CN" dirty="0"/>
              <a:t>previously</a:t>
            </a:r>
            <a:r>
              <a:rPr kumimoji="1" lang="zh-CN" altLang="en-US" dirty="0"/>
              <a:t> </a:t>
            </a:r>
            <a:r>
              <a:rPr kumimoji="1" lang="en-US" altLang="zh-CN" dirty="0"/>
              <a:t>introduced,</a:t>
            </a:r>
            <a:r>
              <a:rPr kumimoji="1" lang="zh-CN" altLang="en-US" dirty="0"/>
              <a:t> </a:t>
            </a:r>
            <a:r>
              <a:rPr kumimoji="1" lang="en-US" altLang="zh-CN" dirty="0"/>
              <a:t>there are three typical</a:t>
            </a:r>
            <a:r>
              <a:rPr kumimoji="1" lang="zh-CN" altLang="en-US" dirty="0"/>
              <a:t> </a:t>
            </a:r>
            <a:r>
              <a:rPr kumimoji="1" lang="en-US" altLang="zh-CN" dirty="0"/>
              <a:t>ways of representing</a:t>
            </a:r>
            <a:r>
              <a:rPr kumimoji="1" lang="zh-CN" altLang="en-US" dirty="0"/>
              <a:t> </a:t>
            </a:r>
            <a:r>
              <a:rPr kumimoji="1" lang="en-US" altLang="zh-CN" dirty="0"/>
              <a:t>text</a:t>
            </a:r>
            <a:r>
              <a:rPr kumimoji="1" lang="zh-CN" altLang="en-US" dirty="0"/>
              <a:t> </a:t>
            </a:r>
            <a:r>
              <a:rPr kumimoji="1" lang="en-US" altLang="zh-CN" dirty="0"/>
              <a:t>which</a:t>
            </a:r>
            <a:r>
              <a:rPr kumimoji="1" lang="zh-CN" altLang="en-US" dirty="0"/>
              <a:t> </a:t>
            </a:r>
            <a:r>
              <a:rPr kumimoji="1" lang="en-US" altLang="zh-CN" dirty="0"/>
              <a:t>are</a:t>
            </a:r>
            <a:r>
              <a:rPr kumimoji="1" lang="zh-CN" altLang="en-US" dirty="0"/>
              <a:t> </a:t>
            </a:r>
            <a:r>
              <a:rPr kumimoji="1" lang="en-US" altLang="zh-CN" dirty="0"/>
              <a:t>bag,</a:t>
            </a:r>
            <a:r>
              <a:rPr kumimoji="1" lang="zh-CN" altLang="en-US" dirty="0"/>
              <a:t> </a:t>
            </a:r>
            <a:r>
              <a:rPr kumimoji="1" lang="en-US" altLang="zh-CN" dirty="0"/>
              <a:t>sequence</a:t>
            </a:r>
            <a:r>
              <a:rPr kumimoji="1" lang="zh-CN" altLang="en-US" dirty="0"/>
              <a:t> </a:t>
            </a:r>
            <a:r>
              <a:rPr kumimoji="1" lang="en-US" altLang="zh-CN" dirty="0"/>
              <a:t>and</a:t>
            </a:r>
            <a:r>
              <a:rPr kumimoji="1" lang="zh-CN" altLang="en-US" dirty="0"/>
              <a:t> </a:t>
            </a:r>
            <a:r>
              <a:rPr kumimoji="1" lang="en-US" altLang="zh-CN" dirty="0"/>
              <a:t>graph.</a:t>
            </a:r>
            <a:r>
              <a:rPr kumimoji="1" lang="zh-CN" altLang="en-US" dirty="0"/>
              <a:t> </a:t>
            </a:r>
            <a:r>
              <a:rPr kumimoji="1" lang="en-US" altLang="zh-CN" dirty="0"/>
              <a:t>Among</a:t>
            </a:r>
            <a:r>
              <a:rPr kumimoji="1" lang="zh-CN" altLang="en-US" dirty="0"/>
              <a:t> </a:t>
            </a:r>
            <a:r>
              <a:rPr kumimoji="1" lang="en-US" altLang="zh-CN" dirty="0"/>
              <a:t>all</a:t>
            </a:r>
            <a:r>
              <a:rPr kumimoji="1" lang="zh-CN" altLang="en-US" dirty="0"/>
              <a:t> </a:t>
            </a:r>
            <a:r>
              <a:rPr kumimoji="1" lang="en-US" altLang="zh-CN" dirty="0"/>
              <a:t>the</a:t>
            </a:r>
            <a:r>
              <a:rPr kumimoji="1" lang="zh-CN" altLang="en-US" dirty="0"/>
              <a:t> </a:t>
            </a:r>
            <a:r>
              <a:rPr kumimoji="1" lang="en-US" altLang="zh-CN" dirty="0"/>
              <a:t>three</a:t>
            </a:r>
            <a:r>
              <a:rPr kumimoji="1" lang="zh-CN" altLang="en-US" dirty="0"/>
              <a:t> </a:t>
            </a:r>
            <a:r>
              <a:rPr kumimoji="1" lang="en-US" altLang="zh-CN" dirty="0"/>
              <a:t>approaches,</a:t>
            </a:r>
            <a:r>
              <a:rPr kumimoji="1" lang="zh-CN" altLang="en-US" dirty="0"/>
              <a:t> </a:t>
            </a:r>
            <a:r>
              <a:rPr kumimoji="1" lang="en-US" altLang="zh-CN" dirty="0"/>
              <a:t>graph</a:t>
            </a:r>
            <a:r>
              <a:rPr kumimoji="1" lang="zh-CN" altLang="en-US" dirty="0"/>
              <a:t> </a:t>
            </a:r>
            <a:r>
              <a:rPr kumimoji="1" lang="en-US" altLang="zh-CN" dirty="0"/>
              <a:t>has</a:t>
            </a:r>
            <a:r>
              <a:rPr kumimoji="1" lang="zh-CN" altLang="en-US" dirty="0"/>
              <a:t> </a:t>
            </a:r>
            <a:r>
              <a:rPr kumimoji="1" lang="en-US" altLang="zh-CN" dirty="0"/>
              <a:t>the</a:t>
            </a:r>
            <a:r>
              <a:rPr kumimoji="1" lang="zh-CN" altLang="en-US" dirty="0"/>
              <a:t> </a:t>
            </a:r>
            <a:r>
              <a:rPr kumimoji="1" lang="en-US" altLang="zh-CN" dirty="0"/>
              <a:t>strongest</a:t>
            </a:r>
            <a:r>
              <a:rPr kumimoji="1" lang="zh-CN" altLang="en-US" dirty="0"/>
              <a:t> </a:t>
            </a:r>
            <a:r>
              <a:rPr kumimoji="1" lang="en-US" altLang="zh-CN" dirty="0"/>
              <a:t>representation</a:t>
            </a:r>
            <a:r>
              <a:rPr kumimoji="1" lang="zh-CN" altLang="en-US" dirty="0"/>
              <a:t> </a:t>
            </a:r>
            <a:r>
              <a:rPr kumimoji="1" lang="en-US" altLang="zh-CN" dirty="0"/>
              <a:t>power</a:t>
            </a:r>
            <a:r>
              <a:rPr kumimoji="1" lang="zh-CN" altLang="en-US" dirty="0"/>
              <a:t> </a:t>
            </a:r>
            <a:r>
              <a:rPr kumimoji="1" lang="en-US" altLang="zh-CN" dirty="0"/>
              <a:t>because</a:t>
            </a:r>
            <a:r>
              <a:rPr kumimoji="1" lang="zh-CN" altLang="en-US" dirty="0"/>
              <a:t> </a:t>
            </a:r>
            <a:r>
              <a:rPr kumimoji="1" lang="en-US" altLang="zh-CN" dirty="0"/>
              <a:t>it</a:t>
            </a:r>
            <a:r>
              <a:rPr kumimoji="1" lang="zh-CN" altLang="en-US" dirty="0"/>
              <a:t> </a:t>
            </a:r>
            <a:r>
              <a:rPr kumimoji="1" lang="en-US" altLang="zh-CN" dirty="0"/>
              <a:t>can</a:t>
            </a:r>
            <a:r>
              <a:rPr kumimoji="1" lang="zh-CN" altLang="en-US" dirty="0"/>
              <a:t> </a:t>
            </a:r>
            <a:r>
              <a:rPr kumimoji="1" lang="en-US" altLang="zh-CN" dirty="0"/>
              <a:t>capture</a:t>
            </a:r>
            <a:r>
              <a:rPr kumimoji="1" lang="zh-CN" altLang="en-US" dirty="0"/>
              <a:t> </a:t>
            </a:r>
            <a:r>
              <a:rPr kumimoji="1" lang="en-US" altLang="zh-CN" dirty="0"/>
              <a:t>rich</a:t>
            </a:r>
            <a:r>
              <a:rPr kumimoji="1" lang="zh-CN" altLang="en-US" dirty="0"/>
              <a:t> </a:t>
            </a:r>
            <a:r>
              <a:rPr kumimoji="1" lang="en-US" altLang="zh-CN" dirty="0"/>
              <a:t>and</a:t>
            </a:r>
            <a:r>
              <a:rPr kumimoji="1" lang="zh-CN" altLang="en-US" dirty="0"/>
              <a:t> </a:t>
            </a:r>
            <a:r>
              <a:rPr kumimoji="1" lang="en-US" altLang="zh-CN" dirty="0"/>
              <a:t>diverse</a:t>
            </a:r>
            <a:r>
              <a:rPr kumimoji="1" lang="zh-CN" altLang="en-US" dirty="0"/>
              <a:t> </a:t>
            </a:r>
            <a:r>
              <a:rPr kumimoji="1" lang="en-US" altLang="zh-CN" dirty="0"/>
              <a:t>information</a:t>
            </a:r>
            <a:r>
              <a:rPr kumimoji="1" lang="zh-CN" altLang="en-US" dirty="0"/>
              <a:t> </a:t>
            </a:r>
            <a:r>
              <a:rPr kumimoji="1" lang="en-US" altLang="zh-CN" dirty="0"/>
              <a:t>about</a:t>
            </a:r>
            <a:r>
              <a:rPr kumimoji="1" lang="zh-CN" altLang="en-US" dirty="0"/>
              <a:t> </a:t>
            </a:r>
            <a:r>
              <a:rPr kumimoji="1" lang="en-US" altLang="zh-CN" dirty="0"/>
              <a:t>text.</a:t>
            </a:r>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(c)We</a:t>
            </a:r>
            <a:r>
              <a:rPr lang="zh-CN" altLang="en-US" dirty="0"/>
              <a:t> </a:t>
            </a:r>
            <a:r>
              <a:rPr lang="en-US" altLang="zh-CN" dirty="0"/>
              <a:t>know</a:t>
            </a:r>
            <a:r>
              <a:rPr lang="zh-CN" altLang="en-US" dirty="0"/>
              <a:t> </a:t>
            </a:r>
            <a:r>
              <a:rPr lang="en-US" altLang="zh-CN" dirty="0"/>
              <a:t>that</a:t>
            </a:r>
            <a:r>
              <a:rPr lang="zh-CN" altLang="en-US" dirty="0"/>
              <a:t> </a:t>
            </a:r>
            <a:r>
              <a:rPr lang="en-US" altLang="zh-CN" dirty="0"/>
              <a:t>different</a:t>
            </a:r>
            <a:r>
              <a:rPr lang="zh-CN" altLang="en-US" dirty="0"/>
              <a:t> </a:t>
            </a:r>
            <a:r>
              <a:rPr lang="en-US" altLang="zh-CN" dirty="0"/>
              <a:t>NLP</a:t>
            </a:r>
            <a:r>
              <a:rPr lang="zh-CN" altLang="en-US" dirty="0"/>
              <a:t> </a:t>
            </a:r>
            <a:r>
              <a:rPr lang="en-US" altLang="zh-CN" dirty="0"/>
              <a:t>tasks</a:t>
            </a:r>
            <a:r>
              <a:rPr lang="zh-CN" altLang="en-US" dirty="0"/>
              <a:t> </a:t>
            </a:r>
            <a:r>
              <a:rPr lang="en-US" altLang="zh-CN" dirty="0"/>
              <a:t>require</a:t>
            </a:r>
            <a:r>
              <a:rPr lang="zh-CN" altLang="en-US" dirty="0"/>
              <a:t> </a:t>
            </a:r>
            <a:r>
              <a:rPr lang="en-US" altLang="zh-CN" dirty="0"/>
              <a:t>different</a:t>
            </a:r>
            <a:r>
              <a:rPr lang="zh-CN" altLang="en-US" dirty="0"/>
              <a:t> </a:t>
            </a:r>
            <a:r>
              <a:rPr lang="en-US" altLang="zh-CN" dirty="0"/>
              <a:t>aspects</a:t>
            </a:r>
            <a:r>
              <a:rPr lang="zh-CN" altLang="en-US" dirty="0"/>
              <a:t> </a:t>
            </a:r>
            <a:r>
              <a:rPr lang="en-US" altLang="zh-CN" dirty="0"/>
              <a:t>of</a:t>
            </a:r>
            <a:r>
              <a:rPr lang="zh-CN" altLang="en-US" dirty="0"/>
              <a:t> </a:t>
            </a:r>
            <a:r>
              <a:rPr lang="en-US" altLang="zh-CN" dirty="0"/>
              <a:t>text</a:t>
            </a:r>
            <a:r>
              <a:rPr lang="zh-CN" altLang="en-US" dirty="0"/>
              <a:t> </a:t>
            </a:r>
            <a:r>
              <a:rPr lang="en-US" altLang="zh-CN" dirty="0"/>
              <a:t>such</a:t>
            </a:r>
            <a:r>
              <a:rPr lang="zh-CN" altLang="en-US" dirty="0"/>
              <a:t> </a:t>
            </a:r>
            <a:r>
              <a:rPr lang="en-US" altLang="zh-CN" dirty="0"/>
              <a:t>as</a:t>
            </a:r>
            <a:r>
              <a:rPr lang="zh-CN" altLang="en-US" dirty="0"/>
              <a:t> </a:t>
            </a:r>
            <a:r>
              <a:rPr lang="en-US" altLang="zh-CN" dirty="0"/>
              <a:t>syntax,</a:t>
            </a:r>
            <a:r>
              <a:rPr lang="zh-CN" altLang="en-US" dirty="0"/>
              <a:t> </a:t>
            </a:r>
            <a:r>
              <a:rPr lang="en-US" altLang="zh-CN" dirty="0"/>
              <a:t>semantics.</a:t>
            </a:r>
            <a:r>
              <a:rPr lang="zh-CN" altLang="en-US" dirty="0"/>
              <a:t> </a:t>
            </a:r>
            <a:r>
              <a:rPr lang="en-US" altLang="zh-CN" dirty="0"/>
              <a:t>In</a:t>
            </a:r>
            <a:r>
              <a:rPr lang="zh-CN" altLang="en-US" dirty="0"/>
              <a:t> </a:t>
            </a:r>
            <a:r>
              <a:rPr lang="en-US" altLang="zh-CN" dirty="0"/>
              <a:t>the</a:t>
            </a:r>
            <a:r>
              <a:rPr lang="zh-CN" altLang="en-US" dirty="0"/>
              <a:t> </a:t>
            </a:r>
            <a:r>
              <a:rPr lang="en-US" altLang="zh-CN" dirty="0"/>
              <a:t>meanwhile,</a:t>
            </a:r>
            <a:r>
              <a:rPr lang="zh-CN" altLang="en-US" dirty="0"/>
              <a:t> </a:t>
            </a:r>
            <a:r>
              <a:rPr lang="en-US" altLang="zh-CN" dirty="0"/>
              <a:t>different</a:t>
            </a:r>
            <a:r>
              <a:rPr lang="zh-CN" altLang="en-US" dirty="0"/>
              <a:t> </a:t>
            </a:r>
            <a:r>
              <a:rPr lang="en-US" altLang="zh-CN" dirty="0"/>
              <a:t>graphs</a:t>
            </a:r>
            <a:r>
              <a:rPr lang="zh-CN" altLang="en-US" dirty="0"/>
              <a:t> </a:t>
            </a:r>
            <a:r>
              <a:rPr lang="en-US" altLang="zh-CN" dirty="0"/>
              <a:t>capture</a:t>
            </a:r>
            <a:r>
              <a:rPr lang="zh-CN" altLang="en-US" dirty="0"/>
              <a:t> </a:t>
            </a:r>
            <a:r>
              <a:rPr lang="en-US" altLang="zh-CN" dirty="0"/>
              <a:t>different</a:t>
            </a:r>
            <a:r>
              <a:rPr lang="zh-CN" altLang="en-US" dirty="0"/>
              <a:t> </a:t>
            </a:r>
            <a:r>
              <a:rPr lang="en-US" altLang="zh-CN" dirty="0"/>
              <a:t>aspects</a:t>
            </a:r>
            <a:r>
              <a:rPr lang="zh-CN" altLang="en-US" dirty="0"/>
              <a:t> </a:t>
            </a:r>
            <a:r>
              <a:rPr lang="en-US" altLang="zh-CN" dirty="0"/>
              <a:t>of</a:t>
            </a:r>
            <a:r>
              <a:rPr lang="zh-CN" altLang="en-US" dirty="0"/>
              <a:t> </a:t>
            </a:r>
            <a:r>
              <a:rPr lang="en-US" altLang="zh-CN" dirty="0"/>
              <a:t>the</a:t>
            </a:r>
            <a:r>
              <a:rPr lang="zh-CN" altLang="en-US" dirty="0"/>
              <a:t> </a:t>
            </a:r>
            <a:r>
              <a:rPr lang="en-US" altLang="zh-CN" dirty="0"/>
              <a:t>text.</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Therefore,</a:t>
            </a:r>
            <a:r>
              <a:rPr lang="zh-CN" altLang="en-US" dirty="0"/>
              <a:t> </a:t>
            </a:r>
            <a:r>
              <a:rPr lang="en-US" altLang="zh-CN" dirty="0"/>
              <a:t>how</a:t>
            </a:r>
            <a:r>
              <a:rPr lang="zh-CN" altLang="en-US" dirty="0"/>
              <a:t> </a:t>
            </a:r>
            <a:r>
              <a:rPr lang="en-US" altLang="zh-CN" dirty="0"/>
              <a:t>to</a:t>
            </a:r>
            <a:r>
              <a:rPr lang="zh-CN" altLang="en-US" dirty="0"/>
              <a:t> </a:t>
            </a:r>
            <a:r>
              <a:rPr lang="en-US" altLang="zh-CN" dirty="0"/>
              <a:t>convert</a:t>
            </a:r>
            <a:r>
              <a:rPr lang="zh-CN" altLang="en-US" dirty="0"/>
              <a:t> </a:t>
            </a:r>
            <a:r>
              <a:rPr lang="en-US" altLang="zh-CN" dirty="0"/>
              <a:t>text</a:t>
            </a:r>
            <a:r>
              <a:rPr lang="zh-CN" altLang="en-US" dirty="0"/>
              <a:t> </a:t>
            </a:r>
            <a:r>
              <a:rPr lang="en-US" altLang="zh-CN" dirty="0"/>
              <a:t>to</a:t>
            </a:r>
            <a:r>
              <a:rPr lang="zh-CN" altLang="en-US" dirty="0"/>
              <a:t> </a:t>
            </a:r>
            <a:r>
              <a:rPr lang="en-US" altLang="zh-CN" dirty="0"/>
              <a:t>graph</a:t>
            </a:r>
            <a:r>
              <a:rPr lang="zh-CN" altLang="en-US" dirty="0"/>
              <a:t> </a:t>
            </a:r>
            <a:r>
              <a:rPr lang="en-US" altLang="zh-CN" dirty="0"/>
              <a:t>is</a:t>
            </a:r>
            <a:r>
              <a:rPr lang="zh-CN" altLang="en-US" dirty="0"/>
              <a:t> </a:t>
            </a:r>
            <a:r>
              <a:rPr lang="en-US" altLang="zh-CN" dirty="0"/>
              <a:t>an</a:t>
            </a:r>
            <a:r>
              <a:rPr lang="zh-CN" altLang="en-US" dirty="0"/>
              <a:t> </a:t>
            </a:r>
            <a:r>
              <a:rPr lang="en-US" altLang="zh-CN" dirty="0"/>
              <a:t>important</a:t>
            </a:r>
            <a:r>
              <a:rPr lang="zh-CN" altLang="en-US" dirty="0"/>
              <a:t> </a:t>
            </a:r>
            <a:r>
              <a:rPr lang="en-US" altLang="zh-CN" dirty="0"/>
              <a:t>yet</a:t>
            </a:r>
            <a:r>
              <a:rPr lang="zh-CN" altLang="en-US" dirty="0"/>
              <a:t> </a:t>
            </a:r>
            <a:r>
              <a:rPr lang="en-US" altLang="zh-CN" dirty="0"/>
              <a:t>challenging</a:t>
            </a:r>
            <a:r>
              <a:rPr lang="zh-CN" altLang="en-US" dirty="0"/>
              <a:t> </a:t>
            </a:r>
            <a:r>
              <a:rPr lang="en-US" altLang="zh-CN" dirty="0"/>
              <a:t>question</a:t>
            </a:r>
            <a:r>
              <a:rPr lang="zh-CN" altLang="en-US" dirty="0"/>
              <a:t> </a:t>
            </a:r>
            <a:r>
              <a:rPr lang="en-US" altLang="zh-CN" dirty="0"/>
              <a:t>which</a:t>
            </a:r>
            <a:r>
              <a:rPr lang="zh-CN" altLang="en-US" dirty="0"/>
              <a:t> </a:t>
            </a:r>
            <a:r>
              <a:rPr lang="en-US" altLang="zh-CN" dirty="0"/>
              <a:t>really</a:t>
            </a:r>
            <a:r>
              <a:rPr lang="zh-CN" altLang="en-US" dirty="0"/>
              <a:t> </a:t>
            </a:r>
            <a:r>
              <a:rPr lang="en-US" altLang="zh-CN" dirty="0"/>
              <a:t>depends</a:t>
            </a:r>
            <a:r>
              <a:rPr lang="zh-CN" altLang="en-US" dirty="0"/>
              <a:t> </a:t>
            </a:r>
            <a:r>
              <a:rPr lang="en-US" altLang="zh-CN" dirty="0"/>
              <a:t>on</a:t>
            </a:r>
            <a:r>
              <a:rPr lang="zh-CN" altLang="en-US" dirty="0"/>
              <a:t> </a:t>
            </a:r>
            <a:r>
              <a:rPr lang="en-US" altLang="zh-CN" dirty="0"/>
              <a:t>what</a:t>
            </a:r>
            <a:r>
              <a:rPr lang="zh-CN" altLang="en-US" dirty="0"/>
              <a:t> </a:t>
            </a:r>
            <a:r>
              <a:rPr lang="en-US" altLang="zh-CN" dirty="0"/>
              <a:t>aspects</a:t>
            </a:r>
            <a:r>
              <a:rPr lang="zh-CN" altLang="en-US" dirty="0"/>
              <a:t> </a:t>
            </a:r>
            <a:r>
              <a:rPr lang="en-US" altLang="zh-CN" dirty="0"/>
              <a:t>of</a:t>
            </a:r>
            <a:r>
              <a:rPr lang="zh-CN" altLang="en-US" dirty="0"/>
              <a:t> </a:t>
            </a:r>
            <a:r>
              <a:rPr lang="en-US" altLang="zh-CN" dirty="0"/>
              <a:t>information</a:t>
            </a:r>
            <a:r>
              <a:rPr lang="zh-CN" altLang="en-US" dirty="0"/>
              <a:t> </a:t>
            </a:r>
            <a:r>
              <a:rPr lang="en-US" altLang="zh-CN" dirty="0"/>
              <a:t>we</a:t>
            </a:r>
            <a:r>
              <a:rPr lang="zh-CN" altLang="en-US" dirty="0"/>
              <a:t> </a:t>
            </a:r>
            <a:r>
              <a:rPr lang="en-US" altLang="zh-CN" dirty="0"/>
              <a:t>want</a:t>
            </a:r>
            <a:r>
              <a:rPr lang="zh-CN" altLang="en-US" dirty="0"/>
              <a:t> </a:t>
            </a:r>
            <a:r>
              <a:rPr lang="en-US" altLang="zh-CN" dirty="0"/>
              <a:t>to</a:t>
            </a:r>
            <a:r>
              <a:rPr lang="zh-CN" altLang="en-US" dirty="0"/>
              <a:t> </a:t>
            </a:r>
            <a:r>
              <a:rPr lang="en-US" altLang="zh-CN" dirty="0"/>
              <a:t>capture</a:t>
            </a:r>
            <a:r>
              <a:rPr lang="zh-CN" altLang="en-US" dirty="0"/>
              <a:t> </a:t>
            </a:r>
            <a:r>
              <a:rPr lang="en-US" altLang="zh-CN" dirty="0"/>
              <a:t>in</a:t>
            </a:r>
            <a:r>
              <a:rPr lang="zh-CN" altLang="en-US" dirty="0"/>
              <a:t> </a:t>
            </a:r>
            <a:r>
              <a:rPr lang="en-US" altLang="zh-CN" dirty="0"/>
              <a:t>a</a:t>
            </a:r>
            <a:r>
              <a:rPr lang="zh-CN" altLang="en-US" dirty="0"/>
              <a:t> </a:t>
            </a:r>
            <a:r>
              <a:rPr lang="en-US" altLang="zh-CN" dirty="0"/>
              <a:t>text</a:t>
            </a:r>
            <a:r>
              <a:rPr lang="zh-CN" altLang="en-US" dirty="0"/>
              <a:t> </a:t>
            </a:r>
            <a:r>
              <a:rPr lang="en-US" altLang="zh-CN" dirty="0"/>
              <a:t>graph.</a:t>
            </a:r>
            <a:r>
              <a:rPr lang="zh-CN" altLang="en-US" dirty="0"/>
              <a:t> </a:t>
            </a:r>
            <a:r>
              <a:rPr lang="en-US" altLang="zh-CN" dirty="0"/>
              <a:t>In</a:t>
            </a:r>
            <a:r>
              <a:rPr lang="zh-CN" altLang="en-US" dirty="0"/>
              <a:t> </a:t>
            </a:r>
            <a:r>
              <a:rPr lang="en-US" altLang="zh-CN" dirty="0"/>
              <a:t>general,</a:t>
            </a:r>
            <a:r>
              <a:rPr lang="zh-CN" altLang="en-US" dirty="0"/>
              <a:t> </a:t>
            </a:r>
            <a:r>
              <a:rPr lang="en-US" altLang="zh-CN" dirty="0"/>
              <a:t>we</a:t>
            </a:r>
            <a:r>
              <a:rPr lang="zh-CN" altLang="en-US" dirty="0"/>
              <a:t> </a:t>
            </a:r>
            <a:r>
              <a:rPr lang="en-US" altLang="zh-CN" dirty="0"/>
              <a:t>group</a:t>
            </a:r>
            <a:r>
              <a:rPr lang="zh-CN" altLang="en-US" dirty="0"/>
              <a:t> </a:t>
            </a:r>
            <a:r>
              <a:rPr lang="en-US" altLang="zh-CN" dirty="0"/>
              <a:t>various</a:t>
            </a:r>
            <a:r>
              <a:rPr lang="zh-CN" altLang="en-US" dirty="0"/>
              <a:t> </a:t>
            </a:r>
            <a:r>
              <a:rPr lang="en-US" altLang="zh-CN" dirty="0"/>
              <a:t>graph</a:t>
            </a:r>
            <a:r>
              <a:rPr lang="zh-CN" altLang="en-US" dirty="0"/>
              <a:t> </a:t>
            </a:r>
            <a:r>
              <a:rPr lang="en-US" altLang="zh-CN" dirty="0"/>
              <a:t>construction</a:t>
            </a:r>
            <a:r>
              <a:rPr lang="zh-CN" altLang="en-US" dirty="0"/>
              <a:t> </a:t>
            </a:r>
            <a:r>
              <a:rPr lang="en-US" altLang="zh-CN" dirty="0"/>
              <a:t>approaches</a:t>
            </a:r>
            <a:r>
              <a:rPr lang="zh-CN" altLang="en-US" dirty="0"/>
              <a:t> </a:t>
            </a:r>
            <a:r>
              <a:rPr lang="en-US" altLang="zh-CN" dirty="0"/>
              <a:t>into</a:t>
            </a:r>
            <a:r>
              <a:rPr lang="zh-CN" altLang="en-US" dirty="0"/>
              <a:t> </a:t>
            </a:r>
            <a:r>
              <a:rPr lang="en-US" altLang="zh-CN" dirty="0"/>
              <a:t>two</a:t>
            </a:r>
            <a:r>
              <a:rPr lang="zh-CN" altLang="en-US" dirty="0"/>
              <a:t> </a:t>
            </a:r>
            <a:r>
              <a:rPr lang="en-US" altLang="zh-CN" dirty="0"/>
              <a:t>categories:</a:t>
            </a:r>
            <a:r>
              <a:rPr lang="zh-CN" altLang="en-US" dirty="0"/>
              <a:t> </a:t>
            </a:r>
            <a:r>
              <a:rPr lang="en-US" altLang="zh-CN" dirty="0"/>
              <a:t>static</a:t>
            </a:r>
            <a:r>
              <a:rPr lang="zh-CN" altLang="en-US" dirty="0"/>
              <a:t> </a:t>
            </a:r>
            <a:r>
              <a:rPr lang="en-US" altLang="zh-CN" dirty="0"/>
              <a:t>graph</a:t>
            </a:r>
            <a:r>
              <a:rPr lang="zh-CN" altLang="en-US" dirty="0"/>
              <a:t> </a:t>
            </a:r>
            <a:r>
              <a:rPr lang="en-US" altLang="zh-CN" dirty="0"/>
              <a:t>construction</a:t>
            </a:r>
            <a:r>
              <a:rPr lang="zh-CN" altLang="en-US" dirty="0"/>
              <a:t> </a:t>
            </a:r>
            <a:r>
              <a:rPr lang="en-US" altLang="zh-CN" dirty="0"/>
              <a:t>&amp;</a:t>
            </a:r>
            <a:r>
              <a:rPr lang="zh-CN" altLang="en-US" dirty="0"/>
              <a:t> </a:t>
            </a:r>
            <a:r>
              <a:rPr lang="en-US" altLang="zh-CN" dirty="0"/>
              <a:t>dynamic</a:t>
            </a:r>
            <a:r>
              <a:rPr lang="zh-CN" altLang="en-US" dirty="0"/>
              <a:t> </a:t>
            </a:r>
            <a:r>
              <a:rPr lang="en-US" altLang="zh-CN" dirty="0"/>
              <a:t>graph</a:t>
            </a:r>
            <a:r>
              <a:rPr lang="zh-CN" altLang="en-US" dirty="0"/>
              <a:t> </a:t>
            </a:r>
            <a:r>
              <a:rPr lang="en-US" altLang="zh-CN" dirty="0"/>
              <a:t>construction.</a:t>
            </a:r>
            <a:r>
              <a:rPr lang="zh-CN" altLang="en-US" dirty="0"/>
              <a:t> </a:t>
            </a:r>
            <a:r>
              <a:rPr lang="en-US" altLang="zh-CN" dirty="0"/>
              <a:t>We</a:t>
            </a:r>
            <a:r>
              <a:rPr lang="zh-CN" altLang="en-US" dirty="0"/>
              <a:t> </a:t>
            </a:r>
            <a:r>
              <a:rPr lang="en-US" altLang="zh-CN" dirty="0"/>
              <a:t>will</a:t>
            </a:r>
            <a:r>
              <a:rPr lang="zh-CN" altLang="en-US" dirty="0"/>
              <a:t> </a:t>
            </a:r>
            <a:r>
              <a:rPr lang="en-US" altLang="zh-CN" dirty="0"/>
              <a:t>introduce</a:t>
            </a:r>
            <a:r>
              <a:rPr lang="zh-CN" altLang="en-US" dirty="0"/>
              <a:t> </a:t>
            </a:r>
            <a:r>
              <a:rPr lang="en-US" altLang="zh-CN" dirty="0"/>
              <a:t>each</a:t>
            </a:r>
            <a:r>
              <a:rPr lang="zh-CN" altLang="en-US" dirty="0"/>
              <a:t> </a:t>
            </a:r>
            <a:r>
              <a:rPr lang="en-US" altLang="zh-CN" dirty="0"/>
              <a:t>of</a:t>
            </a:r>
            <a:r>
              <a:rPr lang="zh-CN" altLang="en-US" dirty="0"/>
              <a:t> </a:t>
            </a:r>
            <a:r>
              <a:rPr lang="en-US" altLang="zh-CN" dirty="0"/>
              <a:t>them</a:t>
            </a:r>
            <a:r>
              <a:rPr lang="zh-CN" altLang="en-US" dirty="0"/>
              <a:t> </a:t>
            </a:r>
            <a:r>
              <a:rPr lang="en-US" altLang="zh-CN" dirty="0"/>
              <a:t>and</a:t>
            </a:r>
            <a:r>
              <a:rPr lang="zh-CN" altLang="en-US" dirty="0"/>
              <a:t> </a:t>
            </a:r>
            <a:r>
              <a:rPr lang="en-US" altLang="zh-CN" dirty="0"/>
              <a:t>summarize</a:t>
            </a:r>
            <a:r>
              <a:rPr lang="zh-CN" altLang="en-US" dirty="0"/>
              <a:t> </a:t>
            </a:r>
            <a:r>
              <a:rPr lang="en-US" altLang="zh-CN" dirty="0"/>
              <a:t>their</a:t>
            </a:r>
            <a:r>
              <a:rPr lang="zh-CN" altLang="en-US" dirty="0"/>
              <a:t> </a:t>
            </a:r>
            <a:r>
              <a:rPr lang="en-US" altLang="zh-CN" dirty="0"/>
              <a:t>properties</a:t>
            </a:r>
            <a:r>
              <a:rPr lang="zh-CN" altLang="en-US" dirty="0"/>
              <a:t> </a:t>
            </a:r>
            <a:r>
              <a:rPr lang="en-US" altLang="zh-CN" dirty="0"/>
              <a:t>next.</a:t>
            </a:r>
            <a:r>
              <a:rPr lang="zh-CN" altLang="en-US" dirty="0"/>
              <a:t>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Note</a:t>
            </a:r>
            <a:r>
              <a:rPr lang="zh-CN" altLang="en-US" dirty="0"/>
              <a:t> </a:t>
            </a:r>
            <a:r>
              <a:rPr lang="en-US" altLang="zh-CN" dirty="0"/>
              <a:t>that</a:t>
            </a:r>
            <a:r>
              <a:rPr lang="zh-CN" altLang="en-US" dirty="0"/>
              <a:t> </a:t>
            </a:r>
            <a:r>
              <a:rPr lang="en-US" altLang="zh-CN" dirty="0"/>
              <a:t>the</a:t>
            </a:r>
            <a:r>
              <a:rPr lang="zh-CN" altLang="en-US" dirty="0"/>
              <a:t> </a:t>
            </a:r>
            <a:r>
              <a:rPr lang="en-US" altLang="zh-CN" dirty="0"/>
              <a:t>primary</a:t>
            </a:r>
            <a:r>
              <a:rPr lang="zh-CN" altLang="en-US" dirty="0"/>
              <a:t> </a:t>
            </a:r>
            <a:r>
              <a:rPr lang="en-US" altLang="zh-CN" dirty="0"/>
              <a:t>goal</a:t>
            </a:r>
            <a:r>
              <a:rPr lang="zh-CN" altLang="en-US" dirty="0"/>
              <a:t> </a:t>
            </a:r>
            <a:r>
              <a:rPr lang="en-US" altLang="zh-CN" dirty="0"/>
              <a:t>of</a:t>
            </a:r>
            <a:r>
              <a:rPr lang="zh-CN" altLang="en-US" dirty="0"/>
              <a:t> </a:t>
            </a:r>
            <a:r>
              <a:rPr lang="en-US" altLang="zh-CN" dirty="0"/>
              <a:t>graph</a:t>
            </a:r>
            <a:r>
              <a:rPr lang="zh-CN" altLang="en-US" dirty="0"/>
              <a:t> </a:t>
            </a:r>
            <a:r>
              <a:rPr lang="en-US" altLang="zh-CN" dirty="0"/>
              <a:t>construction</a:t>
            </a:r>
            <a:r>
              <a:rPr lang="zh-CN" altLang="en-US" dirty="0"/>
              <a:t> </a:t>
            </a:r>
            <a:r>
              <a:rPr lang="en-US" altLang="zh-CN" dirty="0"/>
              <a:t>we</a:t>
            </a:r>
            <a:r>
              <a:rPr lang="zh-CN" altLang="en-US" dirty="0"/>
              <a:t> </a:t>
            </a:r>
            <a:r>
              <a:rPr lang="en-US" altLang="zh-CN" dirty="0"/>
              <a:t>are</a:t>
            </a:r>
            <a:r>
              <a:rPr lang="zh-CN" altLang="en-US" dirty="0"/>
              <a:t> </a:t>
            </a:r>
            <a:r>
              <a:rPr lang="en-US" altLang="zh-CN" dirty="0"/>
              <a:t>taking</a:t>
            </a:r>
            <a:r>
              <a:rPr lang="zh-CN" altLang="en-US" dirty="0"/>
              <a:t> </a:t>
            </a:r>
            <a:r>
              <a:rPr lang="en-US" altLang="zh-CN" dirty="0"/>
              <a:t>about</a:t>
            </a:r>
            <a:r>
              <a:rPr lang="zh-CN" altLang="en-US" dirty="0"/>
              <a:t> </a:t>
            </a:r>
            <a:r>
              <a:rPr lang="en-US" altLang="zh-CN" dirty="0"/>
              <a:t>in</a:t>
            </a:r>
            <a:r>
              <a:rPr lang="zh-CN" altLang="en-US" dirty="0"/>
              <a:t> </a:t>
            </a:r>
            <a:r>
              <a:rPr lang="en-US" altLang="zh-CN" dirty="0"/>
              <a:t>this</a:t>
            </a:r>
            <a:r>
              <a:rPr lang="zh-CN" altLang="en-US" dirty="0"/>
              <a:t> </a:t>
            </a:r>
            <a:r>
              <a:rPr lang="en-US" altLang="zh-CN" dirty="0"/>
              <a:t>tutorial</a:t>
            </a:r>
            <a:r>
              <a:rPr lang="zh-CN" altLang="en-US" dirty="0"/>
              <a:t> </a:t>
            </a:r>
            <a:r>
              <a:rPr lang="en-US" altLang="zh-CN" dirty="0"/>
              <a:t>is</a:t>
            </a:r>
            <a:r>
              <a:rPr lang="zh-CN" altLang="en-US" dirty="0"/>
              <a:t> </a:t>
            </a:r>
            <a:r>
              <a:rPr lang="en-US" altLang="zh-CN" dirty="0"/>
              <a:t>to</a:t>
            </a:r>
            <a:r>
              <a:rPr lang="zh-CN" altLang="en-US" dirty="0"/>
              <a:t> </a:t>
            </a:r>
            <a:r>
              <a:rPr lang="en-US" altLang="zh-CN" dirty="0"/>
              <a:t>achieve</a:t>
            </a:r>
            <a:r>
              <a:rPr lang="zh-CN" altLang="en-US" dirty="0"/>
              <a:t> </a:t>
            </a:r>
            <a:r>
              <a:rPr lang="en-US" altLang="zh-CN" dirty="0"/>
              <a:t>good</a:t>
            </a:r>
            <a:r>
              <a:rPr lang="zh-CN" altLang="en-US" dirty="0"/>
              <a:t> </a:t>
            </a:r>
            <a:r>
              <a:rPr lang="en-US" altLang="zh-CN" dirty="0"/>
              <a:t>downstream</a:t>
            </a:r>
            <a:r>
              <a:rPr lang="zh-CN" altLang="en-US" dirty="0"/>
              <a:t> </a:t>
            </a:r>
            <a:r>
              <a:rPr lang="en-US" altLang="zh-CN" dirty="0"/>
              <a:t>task</a:t>
            </a:r>
            <a:r>
              <a:rPr lang="zh-CN" altLang="en-US" dirty="0"/>
              <a:t> </a:t>
            </a:r>
            <a:r>
              <a:rPr lang="en-US" altLang="zh-CN" dirty="0"/>
              <a:t>performance.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5"/>
          </p:nvPr>
        </p:nvSpPr>
        <p:spPr/>
        <p:txBody>
          <a:bodyPr/>
          <a:lstStyle/>
          <a:p>
            <a:fld id="{41B417DD-1FF3-BD4D-8265-B310C2CF8F65}" type="slidenum">
              <a:rPr lang="en-US" smtClean="0"/>
              <a:t>31</a:t>
            </a:fld>
            <a:endParaRPr lang="en-US"/>
          </a:p>
        </p:txBody>
      </p:sp>
    </p:spTree>
    <p:extLst>
      <p:ext uri="{BB962C8B-B14F-4D97-AF65-F5344CB8AC3E}">
        <p14:creationId xmlns:p14="http://schemas.microsoft.com/office/powerpoint/2010/main" val="80541502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4"/>
        <p:cNvGrpSpPr/>
        <p:nvPr/>
      </p:nvGrpSpPr>
      <p:grpSpPr>
        <a:xfrm>
          <a:off x="0" y="0"/>
          <a:ext cx="0" cy="0"/>
          <a:chOff x="0" y="0"/>
          <a:chExt cx="0" cy="0"/>
        </a:xfrm>
      </p:grpSpPr>
      <p:sp>
        <p:nvSpPr>
          <p:cNvPr id="2435" name="Google Shape;2435;p1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436" name="Google Shape;2436;p1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2"/>
        <p:cNvGrpSpPr/>
        <p:nvPr/>
      </p:nvGrpSpPr>
      <p:grpSpPr>
        <a:xfrm>
          <a:off x="0" y="0"/>
          <a:ext cx="0" cy="0"/>
          <a:chOff x="0" y="0"/>
          <a:chExt cx="0" cy="0"/>
        </a:xfrm>
      </p:grpSpPr>
      <p:sp>
        <p:nvSpPr>
          <p:cNvPr id="2453" name="Google Shape;2453;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4" name="Google Shape;2454;p1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2"/>
        <p:cNvGrpSpPr/>
        <p:nvPr/>
      </p:nvGrpSpPr>
      <p:grpSpPr>
        <a:xfrm>
          <a:off x="0" y="0"/>
          <a:ext cx="0" cy="0"/>
          <a:chOff x="0" y="0"/>
          <a:chExt cx="0" cy="0"/>
        </a:xfrm>
      </p:grpSpPr>
      <p:sp>
        <p:nvSpPr>
          <p:cNvPr id="2473" name="Google Shape;2473;p1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474" name="Google Shape;2474;p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6"/>
        <p:cNvGrpSpPr/>
        <p:nvPr/>
      </p:nvGrpSpPr>
      <p:grpSpPr>
        <a:xfrm>
          <a:off x="0" y="0"/>
          <a:ext cx="0" cy="0"/>
          <a:chOff x="0" y="0"/>
          <a:chExt cx="0" cy="0"/>
        </a:xfrm>
      </p:grpSpPr>
      <p:sp>
        <p:nvSpPr>
          <p:cNvPr id="2577" name="Google Shape;2577;p1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578" name="Google Shape;2578;p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4"/>
        <p:cNvGrpSpPr/>
        <p:nvPr/>
      </p:nvGrpSpPr>
      <p:grpSpPr>
        <a:xfrm>
          <a:off x="0" y="0"/>
          <a:ext cx="0" cy="0"/>
          <a:chOff x="0" y="0"/>
          <a:chExt cx="0" cy="0"/>
        </a:xfrm>
      </p:grpSpPr>
      <p:sp>
        <p:nvSpPr>
          <p:cNvPr id="2585" name="Google Shape;2585;p1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586" name="Google Shape;2586;p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2"/>
        <p:cNvGrpSpPr/>
        <p:nvPr/>
      </p:nvGrpSpPr>
      <p:grpSpPr>
        <a:xfrm>
          <a:off x="0" y="0"/>
          <a:ext cx="0" cy="0"/>
          <a:chOff x="0" y="0"/>
          <a:chExt cx="0" cy="0"/>
        </a:xfrm>
      </p:grpSpPr>
      <p:sp>
        <p:nvSpPr>
          <p:cNvPr id="2633" name="Google Shape;2633;p1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634" name="Google Shape;2634;p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5"/>
        <p:cNvGrpSpPr/>
        <p:nvPr/>
      </p:nvGrpSpPr>
      <p:grpSpPr>
        <a:xfrm>
          <a:off x="0" y="0"/>
          <a:ext cx="0" cy="0"/>
          <a:chOff x="0" y="0"/>
          <a:chExt cx="0" cy="0"/>
        </a:xfrm>
      </p:grpSpPr>
      <p:sp>
        <p:nvSpPr>
          <p:cNvPr id="2686" name="Google Shape;2686;p1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687" name="Google Shape;2687;p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2"/>
        <p:cNvGrpSpPr/>
        <p:nvPr/>
      </p:nvGrpSpPr>
      <p:grpSpPr>
        <a:xfrm>
          <a:off x="0" y="0"/>
          <a:ext cx="0" cy="0"/>
          <a:chOff x="0" y="0"/>
          <a:chExt cx="0" cy="0"/>
        </a:xfrm>
      </p:grpSpPr>
      <p:sp>
        <p:nvSpPr>
          <p:cNvPr id="2693" name="Google Shape;2693;p1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694" name="Google Shape;2694;p1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9"/>
        <p:cNvGrpSpPr/>
        <p:nvPr/>
      </p:nvGrpSpPr>
      <p:grpSpPr>
        <a:xfrm>
          <a:off x="0" y="0"/>
          <a:ext cx="0" cy="0"/>
          <a:chOff x="0" y="0"/>
          <a:chExt cx="0" cy="0"/>
        </a:xfrm>
      </p:grpSpPr>
      <p:sp>
        <p:nvSpPr>
          <p:cNvPr id="2700" name="Google Shape;2700;p1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701" name="Google Shape;2701;p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7"/>
        <p:cNvGrpSpPr/>
        <p:nvPr/>
      </p:nvGrpSpPr>
      <p:grpSpPr>
        <a:xfrm>
          <a:off x="0" y="0"/>
          <a:ext cx="0" cy="0"/>
          <a:chOff x="0" y="0"/>
          <a:chExt cx="0" cy="0"/>
        </a:xfrm>
      </p:grpSpPr>
      <p:sp>
        <p:nvSpPr>
          <p:cNvPr id="2708" name="Google Shape;2708;p1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709" name="Google Shape;2709;p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1m</a:t>
            </a:r>
          </a:p>
          <a:p>
            <a:r>
              <a:rPr kumimoji="1" lang="en-US" altLang="zh-CN" dirty="0"/>
              <a:t>Let’s</a:t>
            </a:r>
            <a:r>
              <a:rPr kumimoji="1" lang="zh-CN" altLang="en-US" dirty="0"/>
              <a:t> </a:t>
            </a:r>
            <a:r>
              <a:rPr kumimoji="1" lang="en-US" altLang="zh-CN" dirty="0"/>
              <a:t>first</a:t>
            </a:r>
            <a:r>
              <a:rPr kumimoji="1" lang="zh-CN" altLang="en-US" dirty="0"/>
              <a:t> </a:t>
            </a:r>
            <a:r>
              <a:rPr kumimoji="1" lang="en-US" altLang="zh-CN" dirty="0"/>
              <a:t>talk</a:t>
            </a:r>
            <a:r>
              <a:rPr kumimoji="1" lang="zh-CN" altLang="en-US" dirty="0"/>
              <a:t> </a:t>
            </a:r>
            <a:r>
              <a:rPr kumimoji="1" lang="en-US" altLang="zh-CN" dirty="0"/>
              <a:t>about</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It</a:t>
            </a:r>
            <a:r>
              <a:rPr kumimoji="1" lang="zh-CN" altLang="en-US" dirty="0"/>
              <a:t> </a:t>
            </a:r>
            <a:r>
              <a:rPr kumimoji="1" lang="en-US" altLang="zh-CN" dirty="0"/>
              <a:t>aims</a:t>
            </a:r>
            <a:r>
              <a:rPr kumimoji="1" lang="zh-CN" altLang="en-US" dirty="0"/>
              <a:t> </a:t>
            </a:r>
            <a:r>
              <a:rPr kumimoji="1" lang="en-US" altLang="zh-CN" dirty="0"/>
              <a:t>to</a:t>
            </a:r>
            <a:r>
              <a:rPr kumimoji="1" lang="zh-CN" altLang="en-US" dirty="0"/>
              <a:t> </a:t>
            </a:r>
            <a:r>
              <a:rPr kumimoji="1" lang="en-US" altLang="zh-CN" dirty="0"/>
              <a:t>convert</a:t>
            </a:r>
            <a:r>
              <a:rPr kumimoji="1" lang="zh-CN" altLang="en-US" dirty="0"/>
              <a:t> </a:t>
            </a:r>
            <a:r>
              <a:rPr kumimoji="1" lang="en-US" altLang="zh-CN" dirty="0"/>
              <a:t>the</a:t>
            </a:r>
            <a:r>
              <a:rPr kumimoji="1" lang="zh-CN" altLang="en-US" dirty="0"/>
              <a:t> </a:t>
            </a:r>
            <a:r>
              <a:rPr kumimoji="1" lang="en-US" altLang="zh-CN" dirty="0"/>
              <a:t>raw</a:t>
            </a:r>
            <a:r>
              <a:rPr kumimoji="1" lang="zh-CN" altLang="en-US" dirty="0"/>
              <a:t> </a:t>
            </a:r>
            <a:r>
              <a:rPr kumimoji="1" lang="en-US" altLang="zh-CN" dirty="0"/>
              <a:t>text</a:t>
            </a:r>
            <a:r>
              <a:rPr kumimoji="1" lang="zh-CN" altLang="en-US" dirty="0"/>
              <a:t> </a:t>
            </a:r>
            <a:r>
              <a:rPr kumimoji="1" lang="en-US" altLang="zh-CN" dirty="0"/>
              <a:t>to</a:t>
            </a:r>
            <a:r>
              <a:rPr kumimoji="1" lang="zh-CN" altLang="en-US" dirty="0"/>
              <a:t> </a:t>
            </a:r>
            <a:r>
              <a:rPr kumimoji="1" lang="en-US" altLang="zh-CN" dirty="0"/>
              <a:t>a</a:t>
            </a:r>
            <a:r>
              <a:rPr kumimoji="1" lang="zh-CN" altLang="en-US" dirty="0"/>
              <a:t> </a:t>
            </a:r>
            <a:r>
              <a:rPr kumimoji="1" lang="en-US" altLang="zh-CN" dirty="0"/>
              <a:t>graph</a:t>
            </a:r>
            <a:r>
              <a:rPr kumimoji="1" lang="zh-CN" altLang="en-US" dirty="0"/>
              <a:t> </a:t>
            </a:r>
            <a:r>
              <a:rPr kumimoji="1" lang="en-US" altLang="zh-CN" dirty="0"/>
              <a:t>where</a:t>
            </a:r>
            <a:r>
              <a:rPr kumimoji="1" lang="zh-CN" altLang="en-US" dirty="0"/>
              <a:t> </a:t>
            </a:r>
            <a:r>
              <a:rPr kumimoji="1" lang="en-US" altLang="zh-CN" dirty="0"/>
              <a:t>text</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lang="en-US" altLang="zh-CN" dirty="0"/>
              <a:t>sentence,</a:t>
            </a:r>
            <a:r>
              <a:rPr lang="zh-CN" altLang="en-US" dirty="0"/>
              <a:t> </a:t>
            </a:r>
            <a:r>
              <a:rPr lang="en-US" altLang="zh-CN" dirty="0"/>
              <a:t>paragraph,</a:t>
            </a:r>
            <a:r>
              <a:rPr lang="zh-CN" altLang="en-US" dirty="0"/>
              <a:t> </a:t>
            </a:r>
            <a:r>
              <a:rPr lang="en-US" altLang="zh-CN" dirty="0"/>
              <a:t>document</a:t>
            </a:r>
            <a:r>
              <a:rPr lang="zh-CN" altLang="en-US" dirty="0"/>
              <a:t> </a:t>
            </a:r>
            <a:r>
              <a:rPr lang="en-US" altLang="zh-CN" dirty="0"/>
              <a:t>or</a:t>
            </a:r>
            <a:r>
              <a:rPr lang="zh-CN" altLang="en-US" dirty="0"/>
              <a:t> </a:t>
            </a:r>
            <a:r>
              <a:rPr lang="en-US" altLang="zh-CN" dirty="0"/>
              <a:t>corpus.</a:t>
            </a:r>
          </a:p>
          <a:p>
            <a:endParaRPr lang="en-US" altLang="zh-CN" dirty="0"/>
          </a:p>
          <a:p>
            <a:r>
              <a:rPr kumimoji="1" lang="en-US" altLang="zh-CN" dirty="0"/>
              <a:t>it’s</a:t>
            </a:r>
            <a:r>
              <a:rPr kumimoji="1" lang="zh-CN" altLang="en-US" dirty="0"/>
              <a:t> </a:t>
            </a:r>
            <a:r>
              <a:rPr kumimoji="1" lang="en-US" altLang="zh-CN" dirty="0"/>
              <a:t>usually</a:t>
            </a:r>
            <a:r>
              <a:rPr kumimoji="1" lang="zh-CN" altLang="en-US" dirty="0"/>
              <a:t> </a:t>
            </a:r>
            <a:r>
              <a:rPr kumimoji="1" lang="en-US" altLang="zh-CN" dirty="0"/>
              <a:t>conducted</a:t>
            </a:r>
            <a:r>
              <a:rPr kumimoji="1" lang="zh-CN" altLang="en-US" dirty="0"/>
              <a:t> </a:t>
            </a:r>
            <a:r>
              <a:rPr kumimoji="1" lang="en-US" altLang="zh-CN" dirty="0"/>
              <a:t>during</a:t>
            </a:r>
            <a:r>
              <a:rPr kumimoji="1" lang="zh-CN" altLang="en-US" dirty="0"/>
              <a:t> </a:t>
            </a:r>
            <a:r>
              <a:rPr kumimoji="1" lang="en-US" altLang="zh-CN" dirty="0"/>
              <a:t>the</a:t>
            </a:r>
            <a:r>
              <a:rPr kumimoji="1" lang="zh-CN" altLang="en-US" dirty="0"/>
              <a:t> </a:t>
            </a:r>
            <a:r>
              <a:rPr kumimoji="1" lang="en-US" altLang="zh-CN" dirty="0"/>
              <a:t>preprocessing</a:t>
            </a:r>
            <a:r>
              <a:rPr kumimoji="1" lang="zh-CN" altLang="en-US" dirty="0"/>
              <a:t> </a:t>
            </a:r>
            <a:r>
              <a:rPr kumimoji="1" lang="en-US" altLang="zh-CN" dirty="0"/>
              <a:t>stage</a:t>
            </a:r>
            <a:r>
              <a:rPr kumimoji="1" lang="zh-CN" altLang="en-US" dirty="0"/>
              <a:t> </a:t>
            </a:r>
            <a:r>
              <a:rPr kumimoji="1" lang="en-US" altLang="zh-CN" dirty="0"/>
              <a:t>by</a:t>
            </a:r>
            <a:r>
              <a:rPr kumimoji="1" lang="zh-CN" altLang="en-US" dirty="0"/>
              <a:t> </a:t>
            </a:r>
            <a:r>
              <a:rPr kumimoji="1" lang="en-US" altLang="zh-CN" dirty="0"/>
              <a:t>augmenting</a:t>
            </a:r>
            <a:r>
              <a:rPr kumimoji="1" lang="zh-CN" altLang="en-US" dirty="0"/>
              <a:t> </a:t>
            </a:r>
            <a:r>
              <a:rPr kumimoji="1" lang="en-US" altLang="zh-CN" dirty="0"/>
              <a:t>raw</a:t>
            </a:r>
            <a:r>
              <a:rPr kumimoji="1" lang="zh-CN" altLang="en-US" dirty="0"/>
              <a:t> </a:t>
            </a:r>
            <a:r>
              <a:rPr kumimoji="1" lang="en-US" altLang="zh-CN" dirty="0"/>
              <a:t>text</a:t>
            </a:r>
            <a:r>
              <a:rPr kumimoji="1" lang="zh-CN" altLang="en-US" dirty="0"/>
              <a:t> </a:t>
            </a:r>
            <a:r>
              <a:rPr kumimoji="1" lang="en-US" altLang="zh-CN" dirty="0"/>
              <a:t>with</a:t>
            </a:r>
            <a:r>
              <a:rPr kumimoji="1" lang="zh-CN" altLang="en-US" dirty="0"/>
              <a:t> </a:t>
            </a:r>
            <a:r>
              <a:rPr kumimoji="1" lang="en-US" altLang="zh-CN" dirty="0"/>
              <a:t>various</a:t>
            </a:r>
            <a:r>
              <a:rPr kumimoji="1" lang="zh-CN" altLang="en-US" dirty="0"/>
              <a:t> </a:t>
            </a:r>
            <a:r>
              <a:rPr kumimoji="1" lang="en-US" altLang="zh-CN" dirty="0"/>
              <a:t>domain</a:t>
            </a:r>
            <a:r>
              <a:rPr kumimoji="1" lang="zh-CN" altLang="en-US" dirty="0"/>
              <a:t> </a:t>
            </a:r>
            <a:r>
              <a:rPr kumimoji="1" lang="en-US" altLang="zh-CN" dirty="0"/>
              <a:t>knowledge</a:t>
            </a:r>
            <a:r>
              <a:rPr kumimoji="1" lang="zh-CN" altLang="en-US" dirty="0"/>
              <a:t> </a:t>
            </a:r>
            <a:r>
              <a:rPr kumimoji="1" lang="en-US" altLang="zh-CN" dirty="0"/>
              <a:t>including</a:t>
            </a:r>
          </a:p>
          <a:p>
            <a:endParaRPr kumimoji="1" lang="en-US" altLang="zh-CN" dirty="0"/>
          </a:p>
          <a:p>
            <a:r>
              <a:rPr kumimoji="1" lang="en-US" altLang="zh-CN" dirty="0"/>
              <a:t>(c)</a:t>
            </a:r>
            <a:r>
              <a:rPr kumimoji="1" lang="zh-CN" altLang="en-US" dirty="0"/>
              <a:t> </a:t>
            </a:r>
            <a:r>
              <a:rPr kumimoji="1" lang="en-US" altLang="zh-CN" dirty="0"/>
              <a:t>syntax,</a:t>
            </a:r>
            <a:r>
              <a:rPr kumimoji="1" lang="zh-CN" altLang="en-US" dirty="0"/>
              <a:t> </a:t>
            </a:r>
            <a:r>
              <a:rPr kumimoji="1" lang="en-US" altLang="zh-CN" dirty="0"/>
              <a:t>semantics,</a:t>
            </a:r>
            <a:r>
              <a:rPr kumimoji="1" lang="zh-CN" altLang="en-US" dirty="0"/>
              <a:t> </a:t>
            </a:r>
            <a:r>
              <a:rPr kumimoji="1" lang="en-US" altLang="zh-CN" dirty="0"/>
              <a:t>topic,</a:t>
            </a:r>
            <a:r>
              <a:rPr kumimoji="1" lang="zh-CN" altLang="en-US" dirty="0"/>
              <a:t> </a:t>
            </a:r>
            <a:r>
              <a:rPr kumimoji="1" lang="en-US" altLang="zh-CN" dirty="0"/>
              <a:t>co-occurrence,</a:t>
            </a:r>
            <a:r>
              <a:rPr kumimoji="1" lang="zh-CN" altLang="en-US" dirty="0"/>
              <a:t> </a:t>
            </a:r>
            <a:r>
              <a:rPr kumimoji="1" lang="en-US" altLang="zh-CN" dirty="0"/>
              <a:t>world</a:t>
            </a:r>
            <a:r>
              <a:rPr kumimoji="1" lang="zh-CN" altLang="en-US" dirty="0"/>
              <a:t> </a:t>
            </a:r>
            <a:r>
              <a:rPr kumimoji="1" lang="en-US" altLang="zh-CN" dirty="0"/>
              <a:t>knowledge</a:t>
            </a:r>
            <a:r>
              <a:rPr kumimoji="1" lang="zh-CN" altLang="en-US" dirty="0"/>
              <a:t> </a:t>
            </a:r>
            <a:r>
              <a:rPr kumimoji="1" lang="en-US" altLang="zh-CN" dirty="0"/>
              <a:t>and</a:t>
            </a:r>
            <a:r>
              <a:rPr kumimoji="1" lang="zh-CN" altLang="en-US" dirty="0"/>
              <a:t> </a:t>
            </a:r>
            <a:r>
              <a:rPr kumimoji="1" lang="en-US" altLang="zh-CN" dirty="0"/>
              <a:t>so</a:t>
            </a:r>
            <a:r>
              <a:rPr kumimoji="1" lang="zh-CN" altLang="en-US" dirty="0"/>
              <a:t> </a:t>
            </a:r>
            <a:r>
              <a:rPr kumimoji="1" lang="en-US" altLang="zh-CN" dirty="0"/>
              <a:t>on.</a:t>
            </a:r>
            <a:r>
              <a:rPr kumimoji="1" lang="zh-CN" altLang="en-US" dirty="0"/>
              <a:t> </a:t>
            </a:r>
            <a:r>
              <a:rPr kumimoji="1" lang="en-US" altLang="zh-CN" dirty="0"/>
              <a:t>Many</a:t>
            </a:r>
            <a:r>
              <a:rPr kumimoji="1" lang="zh-CN" altLang="en-US" dirty="0"/>
              <a:t> </a:t>
            </a:r>
            <a:r>
              <a:rPr kumimoji="1" lang="en-US" altLang="zh-CN" dirty="0"/>
              <a:t>of</a:t>
            </a:r>
            <a:r>
              <a:rPr kumimoji="1" lang="zh-CN" altLang="en-US" dirty="0"/>
              <a:t> </a:t>
            </a:r>
            <a:r>
              <a:rPr kumimoji="1" lang="en-US" altLang="zh-CN" dirty="0"/>
              <a:t>them</a:t>
            </a:r>
            <a:r>
              <a:rPr kumimoji="1" lang="zh-CN" altLang="en-US" dirty="0"/>
              <a:t> </a:t>
            </a:r>
            <a:r>
              <a:rPr kumimoji="1" lang="en-US" altLang="zh-CN" dirty="0"/>
              <a:t>are</a:t>
            </a:r>
            <a:r>
              <a:rPr kumimoji="1" lang="zh-CN" altLang="en-US" dirty="0"/>
              <a:t> </a:t>
            </a:r>
            <a:r>
              <a:rPr kumimoji="1" lang="en-US" altLang="zh-CN" dirty="0"/>
              <a:t>actually</a:t>
            </a:r>
            <a:r>
              <a:rPr kumimoji="1" lang="zh-CN" altLang="en-US" dirty="0"/>
              <a:t> </a:t>
            </a:r>
            <a:r>
              <a:rPr kumimoji="1" lang="en-US" altLang="zh-CN" dirty="0"/>
              <a:t>quite</a:t>
            </a:r>
            <a:r>
              <a:rPr kumimoji="1" lang="zh-CN" altLang="en-US" dirty="0"/>
              <a:t> </a:t>
            </a:r>
            <a:r>
              <a:rPr kumimoji="1" lang="en-US" altLang="zh-CN" dirty="0"/>
              <a:t>application-driven.</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32</a:t>
            </a:fld>
            <a:endParaRPr lang="en-US"/>
          </a:p>
        </p:txBody>
      </p:sp>
    </p:spTree>
    <p:extLst>
      <p:ext uri="{BB962C8B-B14F-4D97-AF65-F5344CB8AC3E}">
        <p14:creationId xmlns:p14="http://schemas.microsoft.com/office/powerpoint/2010/main" val="199291791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5"/>
        <p:cNvGrpSpPr/>
        <p:nvPr/>
      </p:nvGrpSpPr>
      <p:grpSpPr>
        <a:xfrm>
          <a:off x="0" y="0"/>
          <a:ext cx="0" cy="0"/>
          <a:chOff x="0" y="0"/>
          <a:chExt cx="0" cy="0"/>
        </a:xfrm>
      </p:grpSpPr>
      <p:sp>
        <p:nvSpPr>
          <p:cNvPr id="2716" name="Google Shape;2716;p1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717" name="Google Shape;2717;p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5"/>
        <p:cNvGrpSpPr/>
        <p:nvPr/>
      </p:nvGrpSpPr>
      <p:grpSpPr>
        <a:xfrm>
          <a:off x="0" y="0"/>
          <a:ext cx="0" cy="0"/>
          <a:chOff x="0" y="0"/>
          <a:chExt cx="0" cy="0"/>
        </a:xfrm>
      </p:grpSpPr>
      <p:sp>
        <p:nvSpPr>
          <p:cNvPr id="2726" name="Google Shape;2726;p1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727" name="Google Shape;2727;p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p1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735" name="Google Shape;2735;p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1"/>
        <p:cNvGrpSpPr/>
        <p:nvPr/>
      </p:nvGrpSpPr>
      <p:grpSpPr>
        <a:xfrm>
          <a:off x="0" y="0"/>
          <a:ext cx="0" cy="0"/>
          <a:chOff x="0" y="0"/>
          <a:chExt cx="0" cy="0"/>
        </a:xfrm>
      </p:grpSpPr>
      <p:sp>
        <p:nvSpPr>
          <p:cNvPr id="2742" name="Google Shape;2742;p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3" name="Google Shape;2743;p1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0"/>
        <p:cNvGrpSpPr/>
        <p:nvPr/>
      </p:nvGrpSpPr>
      <p:grpSpPr>
        <a:xfrm>
          <a:off x="0" y="0"/>
          <a:ext cx="0" cy="0"/>
          <a:chOff x="0" y="0"/>
          <a:chExt cx="0" cy="0"/>
        </a:xfrm>
      </p:grpSpPr>
      <p:sp>
        <p:nvSpPr>
          <p:cNvPr id="2751" name="Google Shape;2751;p1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752" name="Google Shape;2752;p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7"/>
        <p:cNvGrpSpPr/>
        <p:nvPr/>
      </p:nvGrpSpPr>
      <p:grpSpPr>
        <a:xfrm>
          <a:off x="0" y="0"/>
          <a:ext cx="0" cy="0"/>
          <a:chOff x="0" y="0"/>
          <a:chExt cx="0" cy="0"/>
        </a:xfrm>
      </p:grpSpPr>
      <p:sp>
        <p:nvSpPr>
          <p:cNvPr id="2758" name="Google Shape;2758;p153:notes"/>
          <p:cNvSpPr txBox="1">
            <a:spLocks noGrp="1"/>
          </p:cNvSpPr>
          <p:nvPr>
            <p:ph type="body" idx="1"/>
          </p:nvPr>
        </p:nvSpPr>
        <p:spPr>
          <a:xfrm>
            <a:off x="917576" y="4416426"/>
            <a:ext cx="5046663" cy="4183063"/>
          </a:xfrm>
          <a:prstGeom prst="rect">
            <a:avLst/>
          </a:prstGeom>
          <a:noFill/>
          <a:ln>
            <a:noFill/>
          </a:ln>
        </p:spPr>
        <p:txBody>
          <a:bodyPr spcFirstLastPara="1" wrap="square" lIns="93125" tIns="46550" rIns="93125" bIns="46550" anchor="t" anchorCtr="0">
            <a:noAutofit/>
          </a:bodyPr>
          <a:lstStyle/>
          <a:p>
            <a:pPr marL="0" lvl="0" indent="0" algn="l" rtl="0">
              <a:lnSpc>
                <a:spcPct val="100000"/>
              </a:lnSpc>
              <a:spcBef>
                <a:spcPts val="360"/>
              </a:spcBef>
              <a:spcAft>
                <a:spcPts val="0"/>
              </a:spcAft>
              <a:buClr>
                <a:schemeClr val="dk1"/>
              </a:buClr>
              <a:buSzPts val="1400"/>
              <a:buFont typeface="Calibri"/>
              <a:buNone/>
            </a:pPr>
            <a:r>
              <a:rPr lang="en-US"/>
              <a:t>deployed</a:t>
            </a:r>
            <a:endParaRPr/>
          </a:p>
        </p:txBody>
      </p:sp>
      <p:sp>
        <p:nvSpPr>
          <p:cNvPr id="2759" name="Google Shape;2759;p153: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5"/>
        <p:cNvGrpSpPr/>
        <p:nvPr/>
      </p:nvGrpSpPr>
      <p:grpSpPr>
        <a:xfrm>
          <a:off x="0" y="0"/>
          <a:ext cx="0" cy="0"/>
          <a:chOff x="0" y="0"/>
          <a:chExt cx="0" cy="0"/>
        </a:xfrm>
      </p:grpSpPr>
      <p:sp>
        <p:nvSpPr>
          <p:cNvPr id="2766" name="Google Shape;2766;p154: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67" name="Google Shape;2767;p154: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2768" name="Google Shape;2768;p154: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a:solidFill>
                  <a:schemeClr val="dk1"/>
                </a:solidFill>
                <a:latin typeface="Times New Roman"/>
                <a:ea typeface="Times New Roman"/>
                <a:cs typeface="Times New Roman"/>
                <a:sym typeface="Times New Roman"/>
              </a:rPr>
              <a:t>154</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3"/>
        <p:cNvGrpSpPr/>
        <p:nvPr/>
      </p:nvGrpSpPr>
      <p:grpSpPr>
        <a:xfrm>
          <a:off x="0" y="0"/>
          <a:ext cx="0" cy="0"/>
          <a:chOff x="0" y="0"/>
          <a:chExt cx="0" cy="0"/>
        </a:xfrm>
      </p:grpSpPr>
      <p:sp>
        <p:nvSpPr>
          <p:cNvPr id="2774" name="Google Shape;2774;p1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75" name="Google Shape;2775;p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0"/>
        <p:cNvGrpSpPr/>
        <p:nvPr/>
      </p:nvGrpSpPr>
      <p:grpSpPr>
        <a:xfrm>
          <a:off x="0" y="0"/>
          <a:ext cx="0" cy="0"/>
          <a:chOff x="0" y="0"/>
          <a:chExt cx="0" cy="0"/>
        </a:xfrm>
      </p:grpSpPr>
      <p:sp>
        <p:nvSpPr>
          <p:cNvPr id="2781" name="Google Shape;2781;p1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2" name="Google Shape;2782;p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7"/>
        <p:cNvGrpSpPr/>
        <p:nvPr/>
      </p:nvGrpSpPr>
      <p:grpSpPr>
        <a:xfrm>
          <a:off x="0" y="0"/>
          <a:ext cx="0" cy="0"/>
          <a:chOff x="0" y="0"/>
          <a:chExt cx="0" cy="0"/>
        </a:xfrm>
      </p:grpSpPr>
      <p:sp>
        <p:nvSpPr>
          <p:cNvPr id="2788" name="Google Shape;2788;p1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9" name="Google Shape;2789;p1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first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static</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construction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approach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going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introduce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dependency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a:t>
            </a:r>
            <a:r>
              <a:rPr lang="en-US" sz="1200" b="0" i="0" u="none" strike="noStrike" kern="1200" dirty="0">
                <a:solidFill>
                  <a:schemeClr val="tx1"/>
                </a:solidFill>
                <a:effectLst/>
                <a:latin typeface="+mn-lt"/>
                <a:ea typeface="+mn-ea"/>
                <a:cs typeface="+mn-cs"/>
              </a:rPr>
              <a:t>ependency </a:t>
            </a:r>
            <a:r>
              <a:rPr lang="en-US" altLang="zh-CN" sz="1200" b="0" i="0" u="none" strike="noStrike" kern="1200" dirty="0">
                <a:solidFill>
                  <a:schemeClr val="tx1"/>
                </a:solidFill>
                <a:effectLst/>
                <a:latin typeface="+mn-lt"/>
                <a:ea typeface="+mn-ea"/>
                <a:cs typeface="+mn-cs"/>
              </a:rPr>
              <a:t>parsing</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is widely used to capture the dependency relations between different </a:t>
            </a:r>
            <a:r>
              <a:rPr lang="en-US" altLang="zh-CN" sz="1200" b="0" i="0" u="none" strike="noStrike" kern="1200" dirty="0">
                <a:solidFill>
                  <a:schemeClr val="tx1"/>
                </a:solidFill>
                <a:effectLst/>
                <a:latin typeface="+mn-lt"/>
                <a:ea typeface="+mn-ea"/>
                <a:cs typeface="+mn-cs"/>
              </a:rPr>
              <a:t>words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in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sentence</a:t>
            </a:r>
            <a:r>
              <a:rPr lang="en-US" altLang="zh-CN" sz="1200" b="0" i="0" u="none" strike="noStrike" kern="1200" dirty="0">
                <a:solidFill>
                  <a:schemeClr val="tx1"/>
                </a:solidFill>
                <a:effectLst/>
                <a:latin typeface="+mn-lt"/>
                <a:ea typeface="+mn-ea"/>
                <a:cs typeface="+mn-cs"/>
              </a:rPr>
              <a:t>.</a:t>
            </a:r>
          </a:p>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(c)For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instance,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given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sentence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t>
            </a:r>
            <a:r>
              <a:rPr lang="en-US" sz="1200" dirty="0"/>
              <a:t>are there </a:t>
            </a:r>
            <a:r>
              <a:rPr lang="en-US" sz="1200" dirty="0" err="1"/>
              <a:t>ada</a:t>
            </a:r>
            <a:r>
              <a:rPr lang="en-US" sz="1200" dirty="0"/>
              <a:t> jobs outside </a:t>
            </a:r>
            <a:r>
              <a:rPr lang="en-US" sz="1200" dirty="0" err="1"/>
              <a:t>austin</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can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apply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dependency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parsing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tools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convert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like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this.</a:t>
            </a:r>
          </a:p>
          <a:p>
            <a:endParaRPr kumimoji="1" lang="en-US" altLang="zh-CN" dirty="0"/>
          </a:p>
          <a:p>
            <a:r>
              <a:rPr kumimoji="1" lang="en-US" altLang="zh-CN" dirty="0"/>
              <a:t>(c)But</a:t>
            </a:r>
            <a:r>
              <a:rPr kumimoji="1" lang="zh-CN" altLang="en-US" dirty="0"/>
              <a:t> </a:t>
            </a:r>
            <a:r>
              <a:rPr kumimoji="1" lang="en-US" altLang="zh-CN" dirty="0"/>
              <a:t>what</a:t>
            </a:r>
            <a:r>
              <a:rPr kumimoji="1" lang="zh-CN" altLang="en-US" dirty="0"/>
              <a:t> </a:t>
            </a:r>
            <a:r>
              <a:rPr kumimoji="1" lang="en-US" altLang="zh-CN" dirty="0"/>
              <a:t>if</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multiple</a:t>
            </a:r>
            <a:r>
              <a:rPr kumimoji="1" lang="zh-CN" altLang="en-US" dirty="0"/>
              <a:t> </a:t>
            </a:r>
            <a:r>
              <a:rPr kumimoji="1" lang="en-US" altLang="zh-CN" dirty="0"/>
              <a:t>sentences</a:t>
            </a:r>
            <a:r>
              <a:rPr kumimoji="1" lang="zh-CN" altLang="en-US" dirty="0"/>
              <a:t> </a:t>
            </a:r>
            <a:r>
              <a:rPr kumimoji="1" lang="en-US" altLang="zh-CN" dirty="0"/>
              <a:t>in</a:t>
            </a:r>
            <a:r>
              <a:rPr kumimoji="1" lang="zh-CN" altLang="en-US" dirty="0"/>
              <a:t> </a:t>
            </a:r>
            <a:r>
              <a:rPr kumimoji="1" lang="en-US" altLang="zh-CN" dirty="0"/>
              <a:t>text?</a:t>
            </a:r>
            <a:r>
              <a:rPr kumimoji="1" lang="zh-CN" altLang="en-US" dirty="0"/>
              <a:t> </a:t>
            </a:r>
            <a:r>
              <a:rPr kumimoji="1" lang="en-US" altLang="zh-CN" dirty="0"/>
              <a:t>One</a:t>
            </a:r>
            <a:r>
              <a:rPr kumimoji="1" lang="zh-CN" altLang="en-US" dirty="0"/>
              <a:t> </a:t>
            </a:r>
            <a:r>
              <a:rPr kumimoji="1" lang="en-US" altLang="zh-CN" dirty="0"/>
              <a:t>common</a:t>
            </a:r>
            <a:r>
              <a:rPr kumimoji="1" lang="zh-CN" altLang="en-US" dirty="0"/>
              <a:t> </a:t>
            </a:r>
            <a:r>
              <a:rPr kumimoji="1" lang="en-US" altLang="zh-CN" dirty="0"/>
              <a:t>way</a:t>
            </a:r>
            <a:r>
              <a:rPr kumimoji="1" lang="zh-CN" altLang="en-US" dirty="0"/>
              <a:t> </a:t>
            </a:r>
            <a:r>
              <a:rPr kumimoji="1" lang="en-US" altLang="zh-CN" dirty="0"/>
              <a:t>is</a:t>
            </a:r>
            <a:r>
              <a:rPr kumimoji="1" lang="zh-CN" altLang="en-US" dirty="0"/>
              <a:t> </a:t>
            </a:r>
            <a:r>
              <a:rPr kumimoji="1" lang="en-US" altLang="zh-CN" dirty="0"/>
              <a:t>to</a:t>
            </a:r>
            <a:r>
              <a:rPr kumimoji="1" lang="zh-CN" altLang="en-US" dirty="0"/>
              <a:t> </a:t>
            </a:r>
            <a:r>
              <a:rPr kumimoji="1" lang="en-US" altLang="zh-CN" dirty="0"/>
              <a:t>add</a:t>
            </a:r>
            <a:r>
              <a:rPr kumimoji="1" lang="zh-CN" altLang="en-US" dirty="0"/>
              <a:t> </a:t>
            </a:r>
            <a:r>
              <a:rPr kumimoji="1" lang="en-US" altLang="zh-CN" dirty="0"/>
              <a:t>additional</a:t>
            </a:r>
            <a:r>
              <a:rPr kumimoji="1" lang="zh-CN" altLang="en-US" dirty="0"/>
              <a:t> </a:t>
            </a:r>
            <a:r>
              <a:rPr kumimoji="1" lang="en-US" altLang="zh-CN" dirty="0"/>
              <a:t>sequential</a:t>
            </a:r>
            <a:r>
              <a:rPr kumimoji="1" lang="zh-CN" altLang="en-US" dirty="0"/>
              <a:t> </a:t>
            </a:r>
            <a:r>
              <a:rPr kumimoji="1" lang="en-US" altLang="zh-CN" dirty="0"/>
              <a:t>edges</a:t>
            </a:r>
            <a:r>
              <a:rPr kumimoji="1" lang="zh-CN" altLang="en-US" dirty="0"/>
              <a:t> </a:t>
            </a:r>
            <a:r>
              <a:rPr kumimoji="1" lang="en-US" altLang="zh-CN" dirty="0"/>
              <a:t>between</a:t>
            </a:r>
            <a:r>
              <a:rPr kumimoji="1" lang="zh-CN" altLang="en-US" dirty="0"/>
              <a:t> </a:t>
            </a:r>
            <a:r>
              <a:rPr kumimoji="1" lang="en-US" altLang="zh-CN" dirty="0"/>
              <a:t>nodes</a:t>
            </a:r>
            <a:r>
              <a:rPr kumimoji="1" lang="zh-CN" altLang="en-US" dirty="0"/>
              <a:t> </a:t>
            </a:r>
            <a:r>
              <a:rPr kumimoji="1" lang="en-US" altLang="zh-CN" dirty="0"/>
              <a:t>so</a:t>
            </a:r>
            <a:r>
              <a:rPr kumimoji="1" lang="zh-CN" altLang="en-US" dirty="0"/>
              <a:t> </a:t>
            </a:r>
            <a:r>
              <a:rPr kumimoji="1" lang="en-US" altLang="zh-CN" dirty="0"/>
              <a:t>that</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connect</a:t>
            </a:r>
            <a:r>
              <a:rPr kumimoji="1" lang="zh-CN" altLang="en-US" dirty="0"/>
              <a:t> </a:t>
            </a:r>
            <a:r>
              <a:rPr kumimoji="1" lang="en-US" altLang="zh-CN" dirty="0"/>
              <a:t>multiple</a:t>
            </a:r>
            <a:r>
              <a:rPr kumimoji="1" lang="zh-CN" altLang="en-US" dirty="0"/>
              <a:t> </a:t>
            </a:r>
            <a:r>
              <a:rPr kumimoji="1" lang="en-US" altLang="zh-CN" dirty="0"/>
              <a:t>dependency</a:t>
            </a:r>
            <a:r>
              <a:rPr kumimoji="1" lang="zh-CN" altLang="en-US" dirty="0"/>
              <a:t> </a:t>
            </a:r>
            <a:r>
              <a:rPr kumimoji="1" lang="en-US" altLang="zh-CN" dirty="0"/>
              <a:t>graphs</a:t>
            </a:r>
            <a:r>
              <a:rPr kumimoji="1" lang="zh-CN" altLang="en-US" dirty="0"/>
              <a:t> </a:t>
            </a:r>
            <a:r>
              <a:rPr kumimoji="1" lang="en-US" altLang="zh-CN" dirty="0"/>
              <a:t>in</a:t>
            </a:r>
            <a:r>
              <a:rPr kumimoji="1" lang="zh-CN" altLang="en-US" dirty="0"/>
              <a:t> </a:t>
            </a:r>
            <a:r>
              <a:rPr kumimoji="1" lang="en-US" altLang="zh-CN" dirty="0"/>
              <a:t>a</a:t>
            </a:r>
            <a:r>
              <a:rPr kumimoji="1" lang="zh-CN" altLang="en-US" dirty="0"/>
              <a:t> </a:t>
            </a:r>
            <a:r>
              <a:rPr kumimoji="1" lang="en-US" altLang="zh-CN" dirty="0"/>
              <a:t>paragraph.</a:t>
            </a:r>
            <a:r>
              <a:rPr kumimoji="1" lang="zh-CN" altLang="en-US" dirty="0"/>
              <a:t> </a:t>
            </a:r>
            <a:r>
              <a:rPr kumimoji="1" lang="en-US" altLang="zh-CN" dirty="0"/>
              <a:t>Besides,</a:t>
            </a:r>
            <a:r>
              <a:rPr kumimoji="1" lang="zh-CN" altLang="en-US" dirty="0"/>
              <a:t> </a:t>
            </a:r>
            <a:r>
              <a:rPr kumimoji="1" lang="en-US" altLang="zh-CN" dirty="0"/>
              <a:t>it</a:t>
            </a:r>
            <a:r>
              <a:rPr kumimoji="1" lang="zh-CN" altLang="en-US" dirty="0"/>
              <a:t> </a:t>
            </a:r>
            <a:r>
              <a:rPr kumimoji="1" lang="en-US" altLang="zh-CN" dirty="0"/>
              <a:t>also</a:t>
            </a:r>
            <a:r>
              <a:rPr kumimoji="1" lang="zh-CN" altLang="en-US" dirty="0"/>
              <a:t> </a:t>
            </a:r>
            <a:r>
              <a:rPr kumimoji="1" lang="en-US" altLang="zh-CN" dirty="0"/>
              <a:t>reserves</a:t>
            </a:r>
            <a:r>
              <a:rPr kumimoji="1" lang="zh-CN" altLang="en-US" dirty="0"/>
              <a:t> </a:t>
            </a:r>
            <a:r>
              <a:rPr kumimoji="1" lang="en-US" altLang="zh-CN" dirty="0"/>
              <a:t>sequential</a:t>
            </a:r>
            <a:r>
              <a:rPr kumimoji="1" lang="zh-CN" altLang="en-US" dirty="0"/>
              <a:t> </a:t>
            </a:r>
            <a:r>
              <a:rPr kumimoji="1" lang="en-US" altLang="zh-CN" dirty="0"/>
              <a:t>information</a:t>
            </a:r>
            <a:r>
              <a:rPr kumimoji="1" lang="zh-CN" altLang="en-US" dirty="0"/>
              <a:t> </a:t>
            </a:r>
            <a:r>
              <a:rPr kumimoji="1" lang="en-US" altLang="zh-CN" dirty="0"/>
              <a:t>in</a:t>
            </a:r>
            <a:r>
              <a:rPr kumimoji="1" lang="zh-CN" altLang="en-US" dirty="0"/>
              <a:t> </a:t>
            </a:r>
            <a:r>
              <a:rPr kumimoji="1" lang="en-US" altLang="zh-CN" dirty="0"/>
              <a:t>raw</a:t>
            </a:r>
            <a:r>
              <a:rPr kumimoji="1" lang="zh-CN" altLang="en-US" dirty="0"/>
              <a:t> </a:t>
            </a:r>
            <a:r>
              <a:rPr kumimoji="1" lang="en-US" altLang="zh-CN" dirty="0"/>
              <a:t>text</a:t>
            </a:r>
            <a:r>
              <a:rPr kumimoji="1" lang="zh-CN" altLang="en-US" dirty="0"/>
              <a:t> </a:t>
            </a:r>
            <a:r>
              <a:rPr kumimoji="1" lang="en-US" altLang="zh-CN" dirty="0"/>
              <a:t>which</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helpful</a:t>
            </a:r>
            <a:r>
              <a:rPr kumimoji="1" lang="zh-CN" altLang="en-US" dirty="0"/>
              <a:t> </a:t>
            </a:r>
            <a:r>
              <a:rPr kumimoji="1" lang="en-US" altLang="zh-CN" dirty="0"/>
              <a:t>in</a:t>
            </a:r>
            <a:r>
              <a:rPr kumimoji="1" lang="zh-CN" altLang="en-US" dirty="0"/>
              <a:t> </a:t>
            </a:r>
            <a:r>
              <a:rPr kumimoji="1" lang="en-US" altLang="zh-CN" dirty="0"/>
              <a:t>some</a:t>
            </a:r>
            <a:r>
              <a:rPr kumimoji="1" lang="zh-CN" altLang="en-US" dirty="0"/>
              <a:t> </a:t>
            </a:r>
            <a:r>
              <a:rPr kumimoji="1" lang="en-US" altLang="zh-CN" dirty="0"/>
              <a:t>applications.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33</a:t>
            </a:fld>
            <a:endParaRPr lang="en-US"/>
          </a:p>
        </p:txBody>
      </p:sp>
    </p:spTree>
    <p:extLst>
      <p:ext uri="{BB962C8B-B14F-4D97-AF65-F5344CB8AC3E}">
        <p14:creationId xmlns:p14="http://schemas.microsoft.com/office/powerpoint/2010/main" val="324944934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4"/>
        <p:cNvGrpSpPr/>
        <p:nvPr/>
      </p:nvGrpSpPr>
      <p:grpSpPr>
        <a:xfrm>
          <a:off x="0" y="0"/>
          <a:ext cx="0" cy="0"/>
          <a:chOff x="0" y="0"/>
          <a:chExt cx="0" cy="0"/>
        </a:xfrm>
      </p:grpSpPr>
      <p:sp>
        <p:nvSpPr>
          <p:cNvPr id="2795" name="Google Shape;2795;p1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96" name="Google Shape;2796;p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1"/>
        <p:cNvGrpSpPr/>
        <p:nvPr/>
      </p:nvGrpSpPr>
      <p:grpSpPr>
        <a:xfrm>
          <a:off x="0" y="0"/>
          <a:ext cx="0" cy="0"/>
          <a:chOff x="0" y="0"/>
          <a:chExt cx="0" cy="0"/>
        </a:xfrm>
      </p:grpSpPr>
      <p:sp>
        <p:nvSpPr>
          <p:cNvPr id="2802" name="Google Shape;2802;p1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3" name="Google Shape;2803;p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p1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0" name="Google Shape;2810;p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5"/>
        <p:cNvGrpSpPr/>
        <p:nvPr/>
      </p:nvGrpSpPr>
      <p:grpSpPr>
        <a:xfrm>
          <a:off x="0" y="0"/>
          <a:ext cx="0" cy="0"/>
          <a:chOff x="0" y="0"/>
          <a:chExt cx="0" cy="0"/>
        </a:xfrm>
      </p:grpSpPr>
      <p:sp>
        <p:nvSpPr>
          <p:cNvPr id="2816" name="Google Shape;2816;p1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7" name="Google Shape;2817;p1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2"/>
        <p:cNvGrpSpPr/>
        <p:nvPr/>
      </p:nvGrpSpPr>
      <p:grpSpPr>
        <a:xfrm>
          <a:off x="0" y="0"/>
          <a:ext cx="0" cy="0"/>
          <a:chOff x="0" y="0"/>
          <a:chExt cx="0" cy="0"/>
        </a:xfrm>
      </p:grpSpPr>
      <p:sp>
        <p:nvSpPr>
          <p:cNvPr id="2823" name="Google Shape;2823;p1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4" name="Google Shape;2824;p1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9"/>
        <p:cNvGrpSpPr/>
        <p:nvPr/>
      </p:nvGrpSpPr>
      <p:grpSpPr>
        <a:xfrm>
          <a:off x="0" y="0"/>
          <a:ext cx="0" cy="0"/>
          <a:chOff x="0" y="0"/>
          <a:chExt cx="0" cy="0"/>
        </a:xfrm>
      </p:grpSpPr>
      <p:sp>
        <p:nvSpPr>
          <p:cNvPr id="2830" name="Google Shape;2830;p1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1" name="Google Shape;2831;p1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6"/>
        <p:cNvGrpSpPr/>
        <p:nvPr/>
      </p:nvGrpSpPr>
      <p:grpSpPr>
        <a:xfrm>
          <a:off x="0" y="0"/>
          <a:ext cx="0" cy="0"/>
          <a:chOff x="0" y="0"/>
          <a:chExt cx="0" cy="0"/>
        </a:xfrm>
      </p:grpSpPr>
      <p:sp>
        <p:nvSpPr>
          <p:cNvPr id="2837" name="Google Shape;2837;p1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8" name="Google Shape;2838;p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3"/>
        <p:cNvGrpSpPr/>
        <p:nvPr/>
      </p:nvGrpSpPr>
      <p:grpSpPr>
        <a:xfrm>
          <a:off x="0" y="0"/>
          <a:ext cx="0" cy="0"/>
          <a:chOff x="0" y="0"/>
          <a:chExt cx="0" cy="0"/>
        </a:xfrm>
      </p:grpSpPr>
      <p:sp>
        <p:nvSpPr>
          <p:cNvPr id="2844" name="Google Shape;2844;p1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5" name="Google Shape;2845;p1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0"/>
        <p:cNvGrpSpPr/>
        <p:nvPr/>
      </p:nvGrpSpPr>
      <p:grpSpPr>
        <a:xfrm>
          <a:off x="0" y="0"/>
          <a:ext cx="0" cy="0"/>
          <a:chOff x="0" y="0"/>
          <a:chExt cx="0" cy="0"/>
        </a:xfrm>
      </p:grpSpPr>
      <p:sp>
        <p:nvSpPr>
          <p:cNvPr id="2851" name="Google Shape;2851;p16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2" name="Google Shape;2852;p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7"/>
        <p:cNvGrpSpPr/>
        <p:nvPr/>
      </p:nvGrpSpPr>
      <p:grpSpPr>
        <a:xfrm>
          <a:off x="0" y="0"/>
          <a:ext cx="0" cy="0"/>
          <a:chOff x="0" y="0"/>
          <a:chExt cx="0" cy="0"/>
        </a:xfrm>
      </p:grpSpPr>
      <p:sp>
        <p:nvSpPr>
          <p:cNvPr id="2858" name="Google Shape;2858;p1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9" name="Google Shape;2859;p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next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approach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will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introduce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constituency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constituency graph is able to capture phrase-based syntactic relations in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sentence</a:t>
            </a:r>
            <a:r>
              <a:rPr lang="en-US" sz="1200" b="0" i="0" u="none" strike="noStrike" kern="1200" dirty="0">
                <a:solidFill>
                  <a:schemeClr val="tx1"/>
                </a:solidFill>
                <a:effectLst/>
                <a:latin typeface="+mn-lt"/>
                <a:ea typeface="+mn-ea"/>
                <a:cs typeface="+mn-cs"/>
              </a:rPr>
              <a:t>.</a:t>
            </a:r>
            <a:endParaRPr kumimoji="1" lang="zh-CN" altLang="en-US" dirty="0"/>
          </a:p>
          <a:p>
            <a:endParaRPr lang="en-US" altLang="zh-CN" sz="1200" b="0" i="0" u="none" strike="noStrike" kern="1200" dirty="0">
              <a:solidFill>
                <a:schemeClr val="tx1"/>
              </a:solidFill>
              <a:effectLst/>
              <a:latin typeface="+mn-lt"/>
              <a:ea typeface="+mn-ea"/>
              <a:cs typeface="+mn-cs"/>
            </a:endParaRPr>
          </a:p>
          <a:p>
            <a:r>
              <a:rPr lang="en-US" altLang="zh-CN" sz="1200" b="0" i="0" u="none" strike="noStrike" kern="1200" dirty="0">
                <a:solidFill>
                  <a:schemeClr val="tx1"/>
                </a:solidFill>
                <a:effectLst/>
                <a:latin typeface="+mn-lt"/>
                <a:ea typeface="+mn-ea"/>
                <a:cs typeface="+mn-cs"/>
              </a:rPr>
              <a:t>(c)For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instance,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given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sentence,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can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apply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constituency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parsing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tools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convert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p>
          <a:p>
            <a:endParaRPr kumimoji="1" lang="en-US" altLang="zh-CN" dirty="0"/>
          </a:p>
          <a:p>
            <a:r>
              <a:rPr kumimoji="1" lang="en-US" altLang="zh-CN" dirty="0"/>
              <a:t>(c)Due</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same</a:t>
            </a:r>
            <a:r>
              <a:rPr kumimoji="1" lang="zh-CN" altLang="en-US" dirty="0"/>
              <a:t> </a:t>
            </a:r>
            <a:r>
              <a:rPr kumimoji="1" lang="en-US" altLang="zh-CN" dirty="0"/>
              <a:t>reasons,</a:t>
            </a:r>
            <a:r>
              <a:rPr kumimoji="1" lang="zh-CN" altLang="en-US" dirty="0"/>
              <a:t> </a:t>
            </a:r>
            <a:r>
              <a:rPr kumimoji="1" lang="en-US" altLang="zh-CN" dirty="0"/>
              <a:t>one</a:t>
            </a:r>
            <a:r>
              <a:rPr kumimoji="1" lang="zh-CN" altLang="en-US" dirty="0"/>
              <a:t> </a:t>
            </a:r>
            <a:r>
              <a:rPr kumimoji="1" lang="en-US" altLang="zh-CN" dirty="0"/>
              <a:t>can</a:t>
            </a:r>
            <a:r>
              <a:rPr kumimoji="1" lang="zh-CN" altLang="en-US" dirty="0"/>
              <a:t> </a:t>
            </a:r>
            <a:r>
              <a:rPr kumimoji="1" lang="en-US" altLang="zh-CN" dirty="0"/>
              <a:t>add</a:t>
            </a:r>
            <a:r>
              <a:rPr kumimoji="1" lang="zh-CN" altLang="en-US" dirty="0"/>
              <a:t> </a:t>
            </a:r>
            <a:r>
              <a:rPr kumimoji="1" lang="en-US" altLang="zh-CN" dirty="0"/>
              <a:t>additional</a:t>
            </a:r>
            <a:r>
              <a:rPr kumimoji="1" lang="zh-CN" altLang="en-US" dirty="0"/>
              <a:t> </a:t>
            </a:r>
            <a:r>
              <a:rPr kumimoji="1" lang="en-US" altLang="zh-CN" dirty="0"/>
              <a:t>sequential</a:t>
            </a:r>
            <a:r>
              <a:rPr kumimoji="1" lang="zh-CN" altLang="en-US" dirty="0"/>
              <a:t> </a:t>
            </a:r>
            <a:r>
              <a:rPr kumimoji="1" lang="en-US" altLang="zh-CN" dirty="0"/>
              <a:t>edges</a:t>
            </a:r>
            <a:r>
              <a:rPr kumimoji="1" lang="zh-CN" altLang="en-US" dirty="0"/>
              <a:t> </a:t>
            </a:r>
            <a:r>
              <a:rPr kumimoji="1" lang="en-US" altLang="zh-CN" dirty="0"/>
              <a:t>between</a:t>
            </a:r>
            <a:r>
              <a:rPr kumimoji="1" lang="zh-CN" altLang="en-US" dirty="0"/>
              <a:t> </a:t>
            </a:r>
            <a:r>
              <a:rPr kumimoji="1" lang="en-US" altLang="zh-CN" dirty="0"/>
              <a:t>nodes.</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B417DD-1FF3-BD4D-8265-B310C2CF8F65}" type="slidenum">
              <a:rPr lang="en-US" smtClean="0"/>
              <a:t>34</a:t>
            </a:fld>
            <a:endParaRPr lang="en-US"/>
          </a:p>
        </p:txBody>
      </p:sp>
    </p:spTree>
    <p:extLst>
      <p:ext uri="{BB962C8B-B14F-4D97-AF65-F5344CB8AC3E}">
        <p14:creationId xmlns:p14="http://schemas.microsoft.com/office/powerpoint/2010/main" val="78892198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4"/>
        <p:cNvGrpSpPr/>
        <p:nvPr/>
      </p:nvGrpSpPr>
      <p:grpSpPr>
        <a:xfrm>
          <a:off x="0" y="0"/>
          <a:ext cx="0" cy="0"/>
          <a:chOff x="0" y="0"/>
          <a:chExt cx="0" cy="0"/>
        </a:xfrm>
      </p:grpSpPr>
      <p:sp>
        <p:nvSpPr>
          <p:cNvPr id="2865" name="Google Shape;2865;p1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6" name="Google Shape;2866;p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1"/>
        <p:cNvGrpSpPr/>
        <p:nvPr/>
      </p:nvGrpSpPr>
      <p:grpSpPr>
        <a:xfrm>
          <a:off x="0" y="0"/>
          <a:ext cx="0" cy="0"/>
          <a:chOff x="0" y="0"/>
          <a:chExt cx="0" cy="0"/>
        </a:xfrm>
      </p:grpSpPr>
      <p:sp>
        <p:nvSpPr>
          <p:cNvPr id="2872" name="Google Shape;2872;p16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3" name="Google Shape;2873;p1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8"/>
        <p:cNvGrpSpPr/>
        <p:nvPr/>
      </p:nvGrpSpPr>
      <p:grpSpPr>
        <a:xfrm>
          <a:off x="0" y="0"/>
          <a:ext cx="0" cy="0"/>
          <a:chOff x="0" y="0"/>
          <a:chExt cx="0" cy="0"/>
        </a:xfrm>
      </p:grpSpPr>
      <p:sp>
        <p:nvSpPr>
          <p:cNvPr id="2879" name="Google Shape;2879;p1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0" name="Google Shape;2880;p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5"/>
        <p:cNvGrpSpPr/>
        <p:nvPr/>
      </p:nvGrpSpPr>
      <p:grpSpPr>
        <a:xfrm>
          <a:off x="0" y="0"/>
          <a:ext cx="0" cy="0"/>
          <a:chOff x="0" y="0"/>
          <a:chExt cx="0" cy="0"/>
        </a:xfrm>
      </p:grpSpPr>
      <p:sp>
        <p:nvSpPr>
          <p:cNvPr id="2886" name="Google Shape;2886;p17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7" name="Google Shape;2887;p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2"/>
        <p:cNvGrpSpPr/>
        <p:nvPr/>
      </p:nvGrpSpPr>
      <p:grpSpPr>
        <a:xfrm>
          <a:off x="0" y="0"/>
          <a:ext cx="0" cy="0"/>
          <a:chOff x="0" y="0"/>
          <a:chExt cx="0" cy="0"/>
        </a:xfrm>
      </p:grpSpPr>
      <p:sp>
        <p:nvSpPr>
          <p:cNvPr id="2893" name="Google Shape;2893;p17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4" name="Google Shape;2894;p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9"/>
        <p:cNvGrpSpPr/>
        <p:nvPr/>
      </p:nvGrpSpPr>
      <p:grpSpPr>
        <a:xfrm>
          <a:off x="0" y="0"/>
          <a:ext cx="0" cy="0"/>
          <a:chOff x="0" y="0"/>
          <a:chExt cx="0" cy="0"/>
        </a:xfrm>
      </p:grpSpPr>
      <p:sp>
        <p:nvSpPr>
          <p:cNvPr id="2900" name="Google Shape;2900;p17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1" name="Google Shape;2901;p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p1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8" name="Google Shape;2908;p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3"/>
        <p:cNvGrpSpPr/>
        <p:nvPr/>
      </p:nvGrpSpPr>
      <p:grpSpPr>
        <a:xfrm>
          <a:off x="0" y="0"/>
          <a:ext cx="0" cy="0"/>
          <a:chOff x="0" y="0"/>
          <a:chExt cx="0" cy="0"/>
        </a:xfrm>
      </p:grpSpPr>
      <p:sp>
        <p:nvSpPr>
          <p:cNvPr id="2914" name="Google Shape;2914;p17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5" name="Google Shape;2915;p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0"/>
        <p:cNvGrpSpPr/>
        <p:nvPr/>
      </p:nvGrpSpPr>
      <p:grpSpPr>
        <a:xfrm>
          <a:off x="0" y="0"/>
          <a:ext cx="0" cy="0"/>
          <a:chOff x="0" y="0"/>
          <a:chExt cx="0" cy="0"/>
        </a:xfrm>
      </p:grpSpPr>
      <p:sp>
        <p:nvSpPr>
          <p:cNvPr id="2921" name="Google Shape;2921;p17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2" name="Google Shape;2922;p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7"/>
        <p:cNvGrpSpPr/>
        <p:nvPr/>
      </p:nvGrpSpPr>
      <p:grpSpPr>
        <a:xfrm>
          <a:off x="0" y="0"/>
          <a:ext cx="0" cy="0"/>
          <a:chOff x="0" y="0"/>
          <a:chExt cx="0" cy="0"/>
        </a:xfrm>
      </p:grpSpPr>
      <p:sp>
        <p:nvSpPr>
          <p:cNvPr id="2928" name="Google Shape;2928;p1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9" name="Google Shape;2929;p1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AMR graphs are widely used to represent the high-level semantic relations between abstract concepts of text.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a:t>
            </a:r>
            <a:r>
              <a:rPr lang="en-US" sz="1200" b="0" i="0" u="none" strike="noStrike" kern="1200" dirty="0">
                <a:solidFill>
                  <a:schemeClr val="tx1"/>
                </a:solidFill>
                <a:effectLst/>
                <a:latin typeface="+mn-lt"/>
                <a:ea typeface="+mn-ea"/>
                <a:cs typeface="+mn-cs"/>
              </a:rPr>
              <a:t>ifferent sentences that are semantically</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similar may share the same AMR </a:t>
            </a:r>
            <a:r>
              <a:rPr lang="en-US" altLang="zh-CN" sz="1200" b="0" i="0" u="none" strike="noStrike" kern="1200" dirty="0">
                <a:solidFill>
                  <a:schemeClr val="tx1"/>
                </a:solidFill>
                <a:effectLst/>
                <a:latin typeface="+mn-lt"/>
                <a:ea typeface="+mn-ea"/>
                <a:cs typeface="+mn-cs"/>
              </a:rPr>
              <a:t>graph.</a:t>
            </a:r>
            <a:endParaRPr kumimoji="1" lang="zh-CN" altLang="en-US" dirty="0"/>
          </a:p>
          <a:p>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(c)Given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sentence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t>
            </a:r>
            <a:r>
              <a:rPr lang="en-US" sz="1200" dirty="0"/>
              <a:t>P</a:t>
            </a:r>
            <a:r>
              <a:rPr lang="en-US" altLang="zh-CN" sz="1200" dirty="0"/>
              <a:t>au</a:t>
            </a:r>
            <a:r>
              <a:rPr lang="en-US" sz="1200" dirty="0"/>
              <a:t>l’s description of himself: a fighter</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can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apply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AMR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parsing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tools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convert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B417DD-1FF3-BD4D-8265-B310C2CF8F65}" type="slidenum">
              <a:rPr lang="en-US" smtClean="0"/>
              <a:t>35</a:t>
            </a:fld>
            <a:endParaRPr lang="en-US"/>
          </a:p>
        </p:txBody>
      </p:sp>
    </p:spTree>
    <p:extLst>
      <p:ext uri="{BB962C8B-B14F-4D97-AF65-F5344CB8AC3E}">
        <p14:creationId xmlns:p14="http://schemas.microsoft.com/office/powerpoint/2010/main" val="427125575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4"/>
        <p:cNvGrpSpPr/>
        <p:nvPr/>
      </p:nvGrpSpPr>
      <p:grpSpPr>
        <a:xfrm>
          <a:off x="0" y="0"/>
          <a:ext cx="0" cy="0"/>
          <a:chOff x="0" y="0"/>
          <a:chExt cx="0" cy="0"/>
        </a:xfrm>
      </p:grpSpPr>
      <p:sp>
        <p:nvSpPr>
          <p:cNvPr id="2935" name="Google Shape;2935;p17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6" name="Google Shape;2936;p1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1"/>
        <p:cNvGrpSpPr/>
        <p:nvPr/>
      </p:nvGrpSpPr>
      <p:grpSpPr>
        <a:xfrm>
          <a:off x="0" y="0"/>
          <a:ext cx="0" cy="0"/>
          <a:chOff x="0" y="0"/>
          <a:chExt cx="0" cy="0"/>
        </a:xfrm>
      </p:grpSpPr>
      <p:sp>
        <p:nvSpPr>
          <p:cNvPr id="2942" name="Google Shape;2942;p17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3" name="Google Shape;2943;p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8"/>
        <p:cNvGrpSpPr/>
        <p:nvPr/>
      </p:nvGrpSpPr>
      <p:grpSpPr>
        <a:xfrm>
          <a:off x="0" y="0"/>
          <a:ext cx="0" cy="0"/>
          <a:chOff x="0" y="0"/>
          <a:chExt cx="0" cy="0"/>
        </a:xfrm>
      </p:grpSpPr>
      <p:sp>
        <p:nvSpPr>
          <p:cNvPr id="2949" name="Google Shape;2949;p18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0" name="Google Shape;2950;p1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5"/>
        <p:cNvGrpSpPr/>
        <p:nvPr/>
      </p:nvGrpSpPr>
      <p:grpSpPr>
        <a:xfrm>
          <a:off x="0" y="0"/>
          <a:ext cx="0" cy="0"/>
          <a:chOff x="0" y="0"/>
          <a:chExt cx="0" cy="0"/>
        </a:xfrm>
      </p:grpSpPr>
      <p:sp>
        <p:nvSpPr>
          <p:cNvPr id="2956" name="Google Shape;2956;p18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7" name="Google Shape;2957;p1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2"/>
        <p:cNvGrpSpPr/>
        <p:nvPr/>
      </p:nvGrpSpPr>
      <p:grpSpPr>
        <a:xfrm>
          <a:off x="0" y="0"/>
          <a:ext cx="0" cy="0"/>
          <a:chOff x="0" y="0"/>
          <a:chExt cx="0" cy="0"/>
        </a:xfrm>
      </p:grpSpPr>
      <p:sp>
        <p:nvSpPr>
          <p:cNvPr id="2963" name="Google Shape;2963;p18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4" name="Google Shape;2964;p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9"/>
        <p:cNvGrpSpPr/>
        <p:nvPr/>
      </p:nvGrpSpPr>
      <p:grpSpPr>
        <a:xfrm>
          <a:off x="0" y="0"/>
          <a:ext cx="0" cy="0"/>
          <a:chOff x="0" y="0"/>
          <a:chExt cx="0" cy="0"/>
        </a:xfrm>
      </p:grpSpPr>
      <p:sp>
        <p:nvSpPr>
          <p:cNvPr id="2970" name="Google Shape;2970;p18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1" name="Google Shape;2971;p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6"/>
        <p:cNvGrpSpPr/>
        <p:nvPr/>
      </p:nvGrpSpPr>
      <p:grpSpPr>
        <a:xfrm>
          <a:off x="0" y="0"/>
          <a:ext cx="0" cy="0"/>
          <a:chOff x="0" y="0"/>
          <a:chExt cx="0" cy="0"/>
        </a:xfrm>
      </p:grpSpPr>
      <p:sp>
        <p:nvSpPr>
          <p:cNvPr id="2977" name="Google Shape;2977;p1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8" name="Google Shape;2978;p1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3"/>
        <p:cNvGrpSpPr/>
        <p:nvPr/>
      </p:nvGrpSpPr>
      <p:grpSpPr>
        <a:xfrm>
          <a:off x="0" y="0"/>
          <a:ext cx="0" cy="0"/>
          <a:chOff x="0" y="0"/>
          <a:chExt cx="0" cy="0"/>
        </a:xfrm>
      </p:grpSpPr>
      <p:sp>
        <p:nvSpPr>
          <p:cNvPr id="2984" name="Google Shape;2984;p18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5" name="Google Shape;2985;p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task of natural question generation aims to </a:t>
            </a:r>
            <a:r>
              <a:rPr lang="en-US" sz="1200" kern="1200" dirty="0">
                <a:solidFill>
                  <a:schemeClr val="tx1"/>
                </a:solidFill>
                <a:effectLst/>
                <a:latin typeface="+mn-lt"/>
                <a:ea typeface="+mn-ea"/>
                <a:cs typeface="+mn-cs"/>
              </a:rPr>
              <a:t>generate natural language questions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a passage and an answer. Ideally, the generated questions are supposed to be relevant to the given passage and answer. </a:t>
            </a:r>
            <a:r>
              <a:rPr lang="en-US" altLang="zh-CN" sz="120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 QG task has many useful applications</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such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as</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provide training data for QA systems. </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187</a:t>
            </a:fld>
            <a:endParaRPr lang="en-US"/>
          </a:p>
        </p:txBody>
      </p:sp>
    </p:spTree>
    <p:extLst>
      <p:ext uri="{BB962C8B-B14F-4D97-AF65-F5344CB8AC3E}">
        <p14:creationId xmlns:p14="http://schemas.microsoft.com/office/powerpoint/2010/main" val="175767156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Generator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Each</a:t>
            </a:r>
            <a:r>
              <a:rPr kumimoji="1" lang="zh-CN" altLang="en-US" dirty="0"/>
              <a:t> </a:t>
            </a:r>
            <a:r>
              <a:rPr kumimoji="1" lang="en-US" altLang="zh-CN" dirty="0"/>
              <a:t>word</a:t>
            </a:r>
            <a:r>
              <a:rPr kumimoji="1" lang="zh-CN" altLang="en-US" dirty="0"/>
              <a:t> </a:t>
            </a:r>
            <a:r>
              <a:rPr kumimoji="1" lang="en-US" altLang="zh-CN" dirty="0"/>
              <a:t>as</a:t>
            </a:r>
            <a:r>
              <a:rPr kumimoji="1" lang="zh-CN" altLang="en-US" dirty="0"/>
              <a:t> </a:t>
            </a:r>
            <a:r>
              <a:rPr kumimoji="1" lang="en-US" altLang="zh-CN" dirty="0"/>
              <a:t>node</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188</a:t>
            </a:fld>
            <a:endParaRPr lang="en-US"/>
          </a:p>
        </p:txBody>
      </p:sp>
    </p:spTree>
    <p:extLst>
      <p:ext uri="{BB962C8B-B14F-4D97-AF65-F5344CB8AC3E}">
        <p14:creationId xmlns:p14="http://schemas.microsoft.com/office/powerpoint/2010/main" val="1592231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a:t>
            </a:r>
            <a:r>
              <a:rPr lang="en-US" altLang="zh-CN" sz="1200" b="0" i="0" u="none" strike="noStrike" kern="1200" dirty="0">
                <a:solidFill>
                  <a:schemeClr val="tx1"/>
                </a:solidFill>
                <a:effectLst/>
                <a:latin typeface="+mn-lt"/>
                <a:ea typeface="+mn-ea"/>
                <a:cs typeface="+mn-cs"/>
              </a:rPr>
              <a:t>IE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en-US" sz="1200" b="0" i="0" u="none" strike="noStrike" kern="1200" dirty="0">
                <a:solidFill>
                  <a:schemeClr val="tx1"/>
                </a:solidFill>
                <a:effectLst/>
                <a:latin typeface="+mn-lt"/>
                <a:ea typeface="+mn-ea"/>
                <a:cs typeface="+mn-cs"/>
              </a:rPr>
              <a:t> aims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to extract the structural information </a:t>
            </a:r>
            <a:r>
              <a:rPr lang="en-US" altLang="zh-CN" sz="1200" b="0" i="0" u="none" strike="noStrike" kern="1200" dirty="0">
                <a:solidFill>
                  <a:schemeClr val="tx1"/>
                </a:solidFill>
                <a:effectLst/>
                <a:latin typeface="+mn-lt"/>
                <a:ea typeface="+mn-ea"/>
                <a:cs typeface="+mn-cs"/>
              </a:rPr>
              <a:t>from</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text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to represent the high-level </a:t>
            </a:r>
            <a:r>
              <a:rPr lang="en-US" altLang="zh-CN" sz="1200" b="0" i="0" u="none" strike="noStrike" kern="1200" dirty="0">
                <a:solidFill>
                  <a:schemeClr val="tx1"/>
                </a:solidFill>
                <a:effectLst/>
                <a:latin typeface="+mn-lt"/>
                <a:ea typeface="+mn-ea"/>
                <a:cs typeface="+mn-cs"/>
              </a:rPr>
              <a:t>information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about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entities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their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relations.</a:t>
            </a:r>
            <a:endParaRPr kumimoji="1" lang="zh-CN" altLang="en-US" dirty="0"/>
          </a:p>
          <a:p>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(c)Given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input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text,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can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apply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tools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convert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which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contains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entities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such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“Seattle“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nodes,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relations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such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“attended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edges.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Coreference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resolution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usually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conducted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group</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entities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referring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same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concept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single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node.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Like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here,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Paul,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renowned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computer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scientist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refer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same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person.</a:t>
            </a:r>
            <a:endParaRPr lang="en-US" sz="1200" b="0" i="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B417DD-1FF3-BD4D-8265-B310C2CF8F65}" type="slidenum">
              <a:rPr lang="en-US" smtClean="0"/>
              <a:t>36</a:t>
            </a:fld>
            <a:endParaRPr lang="en-US"/>
          </a:p>
        </p:txBody>
      </p:sp>
    </p:spTree>
    <p:extLst>
      <p:ext uri="{BB962C8B-B14F-4D97-AF65-F5344CB8AC3E}">
        <p14:creationId xmlns:p14="http://schemas.microsoft.com/office/powerpoint/2010/main" val="358286239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189</a:t>
            </a:fld>
            <a:endParaRPr lang="en-US"/>
          </a:p>
        </p:txBody>
      </p:sp>
    </p:spTree>
    <p:extLst>
      <p:ext uri="{BB962C8B-B14F-4D97-AF65-F5344CB8AC3E}">
        <p14:creationId xmlns:p14="http://schemas.microsoft.com/office/powerpoint/2010/main" val="354801669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190</a:t>
            </a:fld>
            <a:endParaRPr lang="en-US"/>
          </a:p>
        </p:txBody>
      </p:sp>
    </p:spTree>
    <p:extLst>
      <p:ext uri="{BB962C8B-B14F-4D97-AF65-F5344CB8AC3E}">
        <p14:creationId xmlns:p14="http://schemas.microsoft.com/office/powerpoint/2010/main" val="2694797794"/>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191</a:t>
            </a:fld>
            <a:endParaRPr lang="en-US"/>
          </a:p>
        </p:txBody>
      </p:sp>
    </p:spTree>
    <p:extLst>
      <p:ext uri="{BB962C8B-B14F-4D97-AF65-F5344CB8AC3E}">
        <p14:creationId xmlns:p14="http://schemas.microsoft.com/office/powerpoint/2010/main" val="912258490"/>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192</a:t>
            </a:fld>
            <a:endParaRPr lang="en-US"/>
          </a:p>
        </p:txBody>
      </p:sp>
    </p:spTree>
    <p:extLst>
      <p:ext uri="{BB962C8B-B14F-4D97-AF65-F5344CB8AC3E}">
        <p14:creationId xmlns:p14="http://schemas.microsoft.com/office/powerpoint/2010/main" val="392823983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193</a:t>
            </a:fld>
            <a:endParaRPr lang="en-US"/>
          </a:p>
        </p:txBody>
      </p:sp>
    </p:spTree>
    <p:extLst>
      <p:ext uri="{BB962C8B-B14F-4D97-AF65-F5344CB8AC3E}">
        <p14:creationId xmlns:p14="http://schemas.microsoft.com/office/powerpoint/2010/main" val="253291214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(v)}}&amp;=\</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{MEAN}(\{\</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{h}^{k-1}_v\} \cup \{f([\</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{h}^{k-1}_u;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u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(v)}\})\\</a:t>
            </a: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(v)}}&amp;=\</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{MEAN}(\{\</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{h}^{k-1}_v\} \cup \{f([\</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{h}^{k-1}_u;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u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(v)}\})</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194</a:t>
            </a:fld>
            <a:endParaRPr lang="en-US"/>
          </a:p>
        </p:txBody>
      </p:sp>
    </p:spTree>
    <p:extLst>
      <p:ext uri="{BB962C8B-B14F-4D97-AF65-F5344CB8AC3E}">
        <p14:creationId xmlns:p14="http://schemas.microsoft.com/office/powerpoint/2010/main" val="309883347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195</a:t>
            </a:fld>
            <a:endParaRPr lang="en-US"/>
          </a:p>
        </p:txBody>
      </p:sp>
    </p:spTree>
    <p:extLst>
      <p:ext uri="{BB962C8B-B14F-4D97-AF65-F5344CB8AC3E}">
        <p14:creationId xmlns:p14="http://schemas.microsoft.com/office/powerpoint/2010/main" val="354658727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196</a:t>
            </a:fld>
            <a:endParaRPr lang="en-US"/>
          </a:p>
        </p:txBody>
      </p:sp>
    </p:spTree>
    <p:extLst>
      <p:ext uri="{BB962C8B-B14F-4D97-AF65-F5344CB8AC3E}">
        <p14:creationId xmlns:p14="http://schemas.microsoft.com/office/powerpoint/2010/main" val="140237982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197</a:t>
            </a:fld>
            <a:endParaRPr lang="en-US"/>
          </a:p>
        </p:txBody>
      </p:sp>
    </p:spTree>
    <p:extLst>
      <p:ext uri="{BB962C8B-B14F-4D97-AF65-F5344CB8AC3E}">
        <p14:creationId xmlns:p14="http://schemas.microsoft.com/office/powerpoint/2010/main" val="2297601243"/>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198</a:t>
            </a:fld>
            <a:endParaRPr lang="en-US"/>
          </a:p>
        </p:txBody>
      </p:sp>
    </p:spTree>
    <p:extLst>
      <p:ext uri="{BB962C8B-B14F-4D97-AF65-F5344CB8AC3E}">
        <p14:creationId xmlns:p14="http://schemas.microsoft.com/office/powerpoint/2010/main" val="24141290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knowledge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stores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world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knowledge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about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entities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their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relations.</a:t>
            </a:r>
          </a:p>
          <a:p>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(c)Given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question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acted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movies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directed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by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director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Some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Mother’s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can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first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identity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topic</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entity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question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which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“Some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Mother’s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Son</a:t>
            </a:r>
            <a:r>
              <a:rPr lang="zh-CN" altLang="en-US" sz="1200" b="0" i="0" u="none" strike="noStrike" kern="1200" dirty="0">
                <a:solidFill>
                  <a:schemeClr val="tx1"/>
                </a:solidFill>
                <a:effectLst/>
                <a:latin typeface="+mn-lt"/>
                <a:ea typeface="+mn-ea"/>
                <a:cs typeface="+mn-cs"/>
              </a:rPr>
              <a:t>”</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extract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subgraph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from</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Knowledge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Graph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which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surrounds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topic</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entity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hopefully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contains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answer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entities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question.</a:t>
            </a:r>
            <a:endParaRPr lang="en-US" sz="1200" b="0" i="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B417DD-1FF3-BD4D-8265-B310C2CF8F65}" type="slidenum">
              <a:rPr lang="en-US" smtClean="0"/>
              <a:t>37</a:t>
            </a:fld>
            <a:endParaRPr lang="en-US"/>
          </a:p>
        </p:txBody>
      </p:sp>
    </p:spTree>
    <p:extLst>
      <p:ext uri="{BB962C8B-B14F-4D97-AF65-F5344CB8AC3E}">
        <p14:creationId xmlns:p14="http://schemas.microsoft.com/office/powerpoint/2010/main" val="14452110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199</a:t>
            </a:fld>
            <a:endParaRPr lang="en-US"/>
          </a:p>
        </p:txBody>
      </p:sp>
    </p:spTree>
    <p:extLst>
      <p:ext uri="{BB962C8B-B14F-4D97-AF65-F5344CB8AC3E}">
        <p14:creationId xmlns:p14="http://schemas.microsoft.com/office/powerpoint/2010/main" val="383731192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200</a:t>
            </a:fld>
            <a:endParaRPr lang="en-US"/>
          </a:p>
        </p:txBody>
      </p:sp>
    </p:spTree>
    <p:extLst>
      <p:ext uri="{BB962C8B-B14F-4D97-AF65-F5344CB8AC3E}">
        <p14:creationId xmlns:p14="http://schemas.microsoft.com/office/powerpoint/2010/main" val="367731258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201</a:t>
            </a:fld>
            <a:endParaRPr lang="en-US"/>
          </a:p>
        </p:txBody>
      </p:sp>
    </p:spTree>
    <p:extLst>
      <p:ext uri="{BB962C8B-B14F-4D97-AF65-F5344CB8AC3E}">
        <p14:creationId xmlns:p14="http://schemas.microsoft.com/office/powerpoint/2010/main" val="153058426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202</a:t>
            </a:fld>
            <a:endParaRPr lang="en-US"/>
          </a:p>
        </p:txBody>
      </p:sp>
    </p:spTree>
    <p:extLst>
      <p:ext uri="{BB962C8B-B14F-4D97-AF65-F5344CB8AC3E}">
        <p14:creationId xmlns:p14="http://schemas.microsoft.com/office/powerpoint/2010/main" val="410102502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{h}_v^\prime = \sigma(\sum_{u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{N}(v)}g_{</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dir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{h}_u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{lab}(</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203</a:t>
            </a:fld>
            <a:endParaRPr lang="en-US"/>
          </a:p>
        </p:txBody>
      </p:sp>
    </p:spTree>
    <p:extLst>
      <p:ext uri="{BB962C8B-B14F-4D97-AF65-F5344CB8AC3E}">
        <p14:creationId xmlns:p14="http://schemas.microsoft.com/office/powerpoint/2010/main" val="1537073177"/>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{h}_v^\prime = \sigma(\sum_{u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{N}(v)}g_{</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dir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{h}_u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{lab}(</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204</a:t>
            </a:fld>
            <a:endParaRPr lang="en-US"/>
          </a:p>
        </p:txBody>
      </p:sp>
    </p:spTree>
    <p:extLst>
      <p:ext uri="{BB962C8B-B14F-4D97-AF65-F5344CB8AC3E}">
        <p14:creationId xmlns:p14="http://schemas.microsoft.com/office/powerpoint/2010/main" val="1016769548"/>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{h}_v^\prime = \sigma(\sum_{u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{N}(v)}g_{</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dir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{h}_u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{lab}(</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205</a:t>
            </a:fld>
            <a:endParaRPr lang="en-US"/>
          </a:p>
        </p:txBody>
      </p:sp>
    </p:spTree>
    <p:extLst>
      <p:ext uri="{BB962C8B-B14F-4D97-AF65-F5344CB8AC3E}">
        <p14:creationId xmlns:p14="http://schemas.microsoft.com/office/powerpoint/2010/main" val="118172957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{h}_v^\prime = \sigma(\sum_{u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{N}(v)}g_{</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dir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{h}_u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{lab}(</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206</a:t>
            </a:fld>
            <a:endParaRPr lang="en-US"/>
          </a:p>
        </p:txBody>
      </p:sp>
    </p:spTree>
    <p:extLst>
      <p:ext uri="{BB962C8B-B14F-4D97-AF65-F5344CB8AC3E}">
        <p14:creationId xmlns:p14="http://schemas.microsoft.com/office/powerpoint/2010/main" val="3679031011"/>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{h}_v^\prime = \sigma(\sum_{u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{N}(v)}g_{</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dir</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{h}_u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{b}_{\</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{lab}(</a:t>
            </a:r>
            <a:r>
              <a:rPr lang="en-US" sz="1200" kern="1200" dirty="0" err="1">
                <a:solidFill>
                  <a:schemeClr val="tx1"/>
                </a:solidFill>
                <a:effectLst/>
                <a:latin typeface="+mn-lt"/>
                <a:ea typeface="+mn-ea"/>
                <a:cs typeface="+mn-cs"/>
              </a:rPr>
              <a:t>u,v</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207</a:t>
            </a:fld>
            <a:endParaRPr lang="en-US"/>
          </a:p>
        </p:txBody>
      </p:sp>
    </p:spTree>
    <p:extLst>
      <p:ext uri="{BB962C8B-B14F-4D97-AF65-F5344CB8AC3E}">
        <p14:creationId xmlns:p14="http://schemas.microsoft.com/office/powerpoint/2010/main" val="364353316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208</a:t>
            </a:fld>
            <a:endParaRPr lang="en-US"/>
          </a:p>
        </p:txBody>
      </p:sp>
    </p:spTree>
    <p:extLst>
      <p:ext uri="{BB962C8B-B14F-4D97-AF65-F5344CB8AC3E}">
        <p14:creationId xmlns:p14="http://schemas.microsoft.com/office/powerpoint/2010/main" val="1294633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Topic</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subject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text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about.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can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find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connections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among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multiple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paragraphs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documents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by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connecting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them</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shared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topics.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38</a:t>
            </a:fld>
            <a:endParaRPr lang="en-US"/>
          </a:p>
        </p:txBody>
      </p:sp>
    </p:spTree>
    <p:extLst>
      <p:ext uri="{BB962C8B-B14F-4D97-AF65-F5344CB8AC3E}">
        <p14:creationId xmlns:p14="http://schemas.microsoft.com/office/powerpoint/2010/main" val="3480464987"/>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209</a:t>
            </a:fld>
            <a:endParaRPr lang="en-US"/>
          </a:p>
        </p:txBody>
      </p:sp>
    </p:spTree>
    <p:extLst>
      <p:ext uri="{BB962C8B-B14F-4D97-AF65-F5344CB8AC3E}">
        <p14:creationId xmlns:p14="http://schemas.microsoft.com/office/powerpoint/2010/main" val="366808393"/>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212</a:t>
            </a:fld>
            <a:endParaRPr lang="en-US"/>
          </a:p>
        </p:txBody>
      </p:sp>
    </p:spTree>
    <p:extLst>
      <p:ext uri="{BB962C8B-B14F-4D97-AF65-F5344CB8AC3E}">
        <p14:creationId xmlns:p14="http://schemas.microsoft.com/office/powerpoint/2010/main" val="223139409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216</a:t>
            </a:fld>
            <a:endParaRPr lang="en-US"/>
          </a:p>
        </p:txBody>
      </p:sp>
    </p:spTree>
    <p:extLst>
      <p:ext uri="{BB962C8B-B14F-4D97-AF65-F5344CB8AC3E}">
        <p14:creationId xmlns:p14="http://schemas.microsoft.com/office/powerpoint/2010/main" val="3103373887"/>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Pause</a:t>
            </a:r>
            <a:r>
              <a:rPr kumimoji="1" lang="zh-CN" altLang="en-US" dirty="0"/>
              <a:t> </a:t>
            </a:r>
            <a:r>
              <a:rPr kumimoji="1" lang="en-US" altLang="zh-CN" dirty="0"/>
              <a:t>for</a:t>
            </a:r>
            <a:r>
              <a:rPr kumimoji="1" lang="zh-CN" altLang="en-US" dirty="0"/>
              <a:t> </a:t>
            </a:r>
            <a:r>
              <a:rPr kumimoji="1" lang="en-US" altLang="zh-CN" dirty="0"/>
              <a:t>a</a:t>
            </a:r>
            <a:r>
              <a:rPr kumimoji="1" lang="zh-CN" altLang="en-US" dirty="0"/>
              <a:t> </a:t>
            </a:r>
            <a:r>
              <a:rPr kumimoji="1" lang="en-US" altLang="zh-CN" dirty="0"/>
              <a:t>few</a:t>
            </a:r>
            <a:r>
              <a:rPr kumimoji="1" lang="zh-CN" altLang="en-US" dirty="0"/>
              <a:t> </a:t>
            </a:r>
            <a:r>
              <a:rPr kumimoji="1" lang="en-US" altLang="zh-CN" dirty="0"/>
              <a:t>seconds</a:t>
            </a:r>
            <a:r>
              <a:rPr kumimoji="1" lang="zh-CN" altLang="en-US" dirty="0"/>
              <a:t> </a:t>
            </a:r>
            <a:r>
              <a:rPr kumimoji="1" lang="en-US" altLang="zh-CN" dirty="0"/>
              <a:t>and</a:t>
            </a:r>
            <a:r>
              <a:rPr kumimoji="1" lang="zh-CN" altLang="en-US" dirty="0"/>
              <a:t> </a:t>
            </a:r>
            <a:r>
              <a:rPr kumimoji="1" lang="en-US" altLang="zh-CN" dirty="0"/>
              <a:t>wait</a:t>
            </a:r>
            <a:r>
              <a:rPr kumimoji="1" lang="zh-CN" altLang="en-US" dirty="0"/>
              <a:t> </a:t>
            </a:r>
            <a:r>
              <a:rPr kumimoji="1" lang="en-US" altLang="zh-CN" dirty="0"/>
              <a:t>for</a:t>
            </a:r>
            <a:r>
              <a:rPr kumimoji="1" lang="zh-CN" altLang="en-US" dirty="0"/>
              <a:t> </a:t>
            </a:r>
            <a:r>
              <a:rPr kumimoji="1" lang="en-US" altLang="zh-CN" dirty="0"/>
              <a:t>typing</a:t>
            </a:r>
            <a:r>
              <a:rPr kumimoji="1" lang="zh-CN" altLang="en-US" dirty="0"/>
              <a:t> </a:t>
            </a:r>
            <a:r>
              <a:rPr kumimoji="1" lang="en-US" altLang="zh-CN" dirty="0" err="1"/>
              <a:t>url</a:t>
            </a:r>
            <a:endParaRPr kumimoji="1" lang="en-US" altLang="zh-CN" dirty="0"/>
          </a:p>
          <a:p>
            <a:r>
              <a:rPr kumimoji="1" lang="en-US" altLang="zh-CN" dirty="0"/>
              <a:t>Go</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demo</a:t>
            </a:r>
            <a:r>
              <a:rPr kumimoji="1" lang="zh-CN" altLang="en-US" dirty="0"/>
              <a:t> </a:t>
            </a:r>
            <a:r>
              <a:rPr kumimoji="1" lang="en-US" altLang="zh-CN" dirty="0"/>
              <a:t>repo</a:t>
            </a:r>
            <a:r>
              <a:rPr kumimoji="1" lang="zh-CN" altLang="en-US" dirty="0"/>
              <a:t> </a:t>
            </a:r>
            <a:r>
              <a:rPr kumimoji="1" lang="en-US" altLang="zh-CN" dirty="0"/>
              <a:t>page</a:t>
            </a:r>
            <a:r>
              <a:rPr kumimoji="1" lang="zh-CN" altLang="en-US" dirty="0"/>
              <a:t> </a:t>
            </a:r>
            <a:r>
              <a:rPr kumimoji="1" lang="en-US" altLang="zh-CN" dirty="0"/>
              <a:t>and</a:t>
            </a:r>
            <a:r>
              <a:rPr kumimoji="1" lang="zh-CN" altLang="en-US" dirty="0"/>
              <a:t> </a:t>
            </a:r>
            <a:r>
              <a:rPr kumimoji="1" lang="en-US" altLang="zh-CN" dirty="0"/>
              <a:t>introduce</a:t>
            </a:r>
            <a:r>
              <a:rPr kumimoji="1" lang="zh-CN" altLang="en-US" dirty="0"/>
              <a:t> </a:t>
            </a:r>
            <a:r>
              <a:rPr kumimoji="1" lang="en-US" altLang="zh-CN" dirty="0"/>
              <a:t>environment</a:t>
            </a:r>
            <a:r>
              <a:rPr kumimoji="1" lang="zh-CN" altLang="en-US" dirty="0"/>
              <a:t> </a:t>
            </a:r>
            <a:r>
              <a:rPr kumimoji="1" lang="en-US" altLang="zh-CN" dirty="0"/>
              <a:t>setup</a:t>
            </a:r>
            <a:r>
              <a:rPr kumimoji="1" lang="zh-CN" altLang="en-US" dirty="0"/>
              <a:t> </a:t>
            </a:r>
            <a:endParaRPr kumimoji="1" lang="en-US" altLang="zh-CN" dirty="0"/>
          </a:p>
          <a:p>
            <a:r>
              <a:rPr kumimoji="1" lang="en-US" altLang="zh-CN" dirty="0"/>
              <a:t>Go</a:t>
            </a:r>
            <a:r>
              <a:rPr kumimoji="1" lang="zh-CN" altLang="en-US" dirty="0"/>
              <a:t> </a:t>
            </a:r>
            <a:r>
              <a:rPr kumimoji="1" lang="en-US" altLang="zh-CN" dirty="0"/>
              <a:t>to</a:t>
            </a:r>
            <a:r>
              <a:rPr kumimoji="1" lang="zh-CN" altLang="en-US" dirty="0"/>
              <a:t> </a:t>
            </a:r>
            <a:r>
              <a:rPr kumimoji="1" lang="en-US" altLang="zh-CN" dirty="0"/>
              <a:t>text</a:t>
            </a:r>
            <a:r>
              <a:rPr kumimoji="1" lang="zh-CN" altLang="en-US" dirty="0"/>
              <a:t> </a:t>
            </a:r>
            <a:r>
              <a:rPr kumimoji="1" lang="en-US" altLang="zh-CN" dirty="0" err="1"/>
              <a:t>clf</a:t>
            </a:r>
            <a:r>
              <a:rPr kumimoji="1" lang="zh-CN" altLang="en-US" dirty="0"/>
              <a:t> </a:t>
            </a:r>
            <a:r>
              <a:rPr kumimoji="1" lang="en-US" altLang="zh-CN" dirty="0" err="1"/>
              <a:t>jupyter</a:t>
            </a:r>
            <a:r>
              <a:rPr kumimoji="1" lang="zh-CN" altLang="en-US" dirty="0"/>
              <a:t> </a:t>
            </a:r>
            <a:r>
              <a:rPr kumimoji="1" lang="en-US" altLang="zh-CN" dirty="0"/>
              <a:t>notebook</a:t>
            </a:r>
            <a:r>
              <a:rPr kumimoji="1" lang="zh-CN" altLang="en-US" dirty="0"/>
              <a:t> </a:t>
            </a:r>
            <a:r>
              <a:rPr kumimoji="1" lang="en-US" altLang="zh-CN" dirty="0"/>
              <a:t>page,</a:t>
            </a:r>
            <a:r>
              <a:rPr kumimoji="1" lang="zh-CN" altLang="en-US" dirty="0"/>
              <a:t> </a:t>
            </a:r>
            <a:r>
              <a:rPr kumimoji="1" lang="en-US" altLang="zh-CN" dirty="0"/>
              <a:t>run</a:t>
            </a:r>
            <a:r>
              <a:rPr kumimoji="1" lang="zh-CN" altLang="en-US" dirty="0"/>
              <a:t> </a:t>
            </a:r>
            <a:r>
              <a:rPr kumimoji="1" lang="en-US" altLang="zh-CN" dirty="0"/>
              <a:t>demo</a:t>
            </a:r>
          </a:p>
          <a:p>
            <a:r>
              <a:rPr kumimoji="1" lang="en-US" altLang="zh-CN" dirty="0"/>
              <a:t>Back</a:t>
            </a:r>
            <a:r>
              <a:rPr kumimoji="1" lang="zh-CN" altLang="en-US" dirty="0"/>
              <a:t> </a:t>
            </a:r>
            <a:r>
              <a:rPr kumimoji="1" lang="en-US" altLang="zh-CN" dirty="0"/>
              <a:t>to</a:t>
            </a:r>
            <a:r>
              <a:rPr kumimoji="1" lang="zh-CN" altLang="en-US" dirty="0"/>
              <a:t> </a:t>
            </a:r>
            <a:r>
              <a:rPr kumimoji="1" lang="en-US" altLang="zh-CN" dirty="0"/>
              <a:t>slides</a:t>
            </a:r>
            <a:r>
              <a:rPr kumimoji="1" lang="zh-CN" altLang="en-US" dirty="0"/>
              <a:t> </a:t>
            </a:r>
            <a:r>
              <a:rPr kumimoji="1" lang="en-US" altLang="zh-CN" dirty="0"/>
              <a:t>and</a:t>
            </a:r>
            <a:r>
              <a:rPr kumimoji="1" lang="zh-CN" altLang="en-US" dirty="0"/>
              <a:t> </a:t>
            </a:r>
            <a:r>
              <a:rPr kumimoji="1" lang="en-US" altLang="zh-CN" dirty="0"/>
              <a:t>explain</a:t>
            </a:r>
            <a:r>
              <a:rPr kumimoji="1" lang="zh-CN" altLang="en-US" dirty="0"/>
              <a:t> </a:t>
            </a:r>
            <a:r>
              <a:rPr kumimoji="1" lang="en-US" altLang="zh-CN" dirty="0"/>
              <a:t>various</a:t>
            </a:r>
            <a:r>
              <a:rPr kumimoji="1" lang="zh-CN" altLang="en-US" dirty="0"/>
              <a:t> </a:t>
            </a:r>
            <a:r>
              <a:rPr kumimoji="1" lang="en-US" altLang="zh-CN" dirty="0"/>
              <a:t>components</a:t>
            </a: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217</a:t>
            </a:fld>
            <a:endParaRPr lang="en-US"/>
          </a:p>
        </p:txBody>
      </p:sp>
    </p:spTree>
    <p:extLst>
      <p:ext uri="{BB962C8B-B14F-4D97-AF65-F5344CB8AC3E}">
        <p14:creationId xmlns:p14="http://schemas.microsoft.com/office/powerpoint/2010/main" val="34555585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218</a:t>
            </a:fld>
            <a:endParaRPr lang="en-US"/>
          </a:p>
        </p:txBody>
      </p:sp>
    </p:spTree>
    <p:extLst>
      <p:ext uri="{BB962C8B-B14F-4D97-AF65-F5344CB8AC3E}">
        <p14:creationId xmlns:p14="http://schemas.microsoft.com/office/powerpoint/2010/main" val="67665799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219</a:t>
            </a:fld>
            <a:endParaRPr lang="en-US"/>
          </a:p>
        </p:txBody>
      </p:sp>
    </p:spTree>
    <p:extLst>
      <p:ext uri="{BB962C8B-B14F-4D97-AF65-F5344CB8AC3E}">
        <p14:creationId xmlns:p14="http://schemas.microsoft.com/office/powerpoint/2010/main" val="379701361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220</a:t>
            </a:fld>
            <a:endParaRPr lang="en-US"/>
          </a:p>
        </p:txBody>
      </p:sp>
    </p:spTree>
    <p:extLst>
      <p:ext uri="{BB962C8B-B14F-4D97-AF65-F5344CB8AC3E}">
        <p14:creationId xmlns:p14="http://schemas.microsoft.com/office/powerpoint/2010/main" val="329097682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221</a:t>
            </a:fld>
            <a:endParaRPr lang="en-US"/>
          </a:p>
        </p:txBody>
      </p:sp>
    </p:spTree>
    <p:extLst>
      <p:ext uri="{BB962C8B-B14F-4D97-AF65-F5344CB8AC3E}">
        <p14:creationId xmlns:p14="http://schemas.microsoft.com/office/powerpoint/2010/main" val="12167673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222</a:t>
            </a:fld>
            <a:endParaRPr lang="en-US"/>
          </a:p>
        </p:txBody>
      </p:sp>
    </p:spTree>
    <p:extLst>
      <p:ext uri="{BB962C8B-B14F-4D97-AF65-F5344CB8AC3E}">
        <p14:creationId xmlns:p14="http://schemas.microsoft.com/office/powerpoint/2010/main" val="339015017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Go</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SP</a:t>
            </a:r>
            <a:r>
              <a:rPr kumimoji="1" lang="zh-CN" altLang="en-US" dirty="0"/>
              <a:t> </a:t>
            </a:r>
            <a:r>
              <a:rPr kumimoji="1" lang="en-US" altLang="zh-CN" dirty="0" err="1"/>
              <a:t>jupyter</a:t>
            </a:r>
            <a:r>
              <a:rPr kumimoji="1" lang="zh-CN" altLang="en-US" dirty="0"/>
              <a:t> </a:t>
            </a:r>
            <a:r>
              <a:rPr kumimoji="1" lang="en-US" altLang="zh-CN" dirty="0"/>
              <a:t>notebook</a:t>
            </a:r>
            <a:r>
              <a:rPr kumimoji="1" lang="zh-CN" altLang="en-US" dirty="0"/>
              <a:t> </a:t>
            </a:r>
            <a:r>
              <a:rPr kumimoji="1" lang="en-US" altLang="zh-CN" dirty="0"/>
              <a:t>page</a:t>
            </a:r>
            <a:r>
              <a:rPr kumimoji="1" lang="zh-CN" altLang="en-US" dirty="0"/>
              <a:t> </a:t>
            </a:r>
            <a:r>
              <a:rPr kumimoji="1" lang="en-US" altLang="zh-CN" dirty="0"/>
              <a:t>and</a:t>
            </a:r>
            <a:r>
              <a:rPr kumimoji="1" lang="zh-CN" altLang="en-US" dirty="0"/>
              <a:t> </a:t>
            </a:r>
            <a:r>
              <a:rPr kumimoji="1" lang="en-US" altLang="zh-CN" dirty="0"/>
              <a:t>run</a:t>
            </a:r>
            <a:r>
              <a:rPr kumimoji="1" lang="zh-CN" altLang="en-US" dirty="0"/>
              <a:t> </a:t>
            </a:r>
            <a:r>
              <a:rPr kumimoji="1" lang="en-US" altLang="zh-CN" dirty="0"/>
              <a:t>demo</a:t>
            </a:r>
          </a:p>
          <a:p>
            <a:r>
              <a:rPr kumimoji="1" lang="en-US" altLang="zh-CN" dirty="0"/>
              <a:t>Back</a:t>
            </a:r>
            <a:r>
              <a:rPr kumimoji="1" lang="zh-CN" altLang="en-US" dirty="0"/>
              <a:t> </a:t>
            </a:r>
            <a:r>
              <a:rPr kumimoji="1" lang="en-US" altLang="zh-CN" dirty="0"/>
              <a:t>to</a:t>
            </a:r>
            <a:r>
              <a:rPr kumimoji="1" lang="zh-CN" altLang="en-US" dirty="0"/>
              <a:t> </a:t>
            </a:r>
            <a:r>
              <a:rPr kumimoji="1" lang="en-US" altLang="zh-CN" dirty="0"/>
              <a:t>slides</a:t>
            </a:r>
            <a:r>
              <a:rPr kumimoji="1" lang="zh-CN" altLang="en-US" dirty="0"/>
              <a:t> </a:t>
            </a:r>
            <a:r>
              <a:rPr kumimoji="1" lang="en-US" altLang="zh-CN" dirty="0"/>
              <a:t>and</a:t>
            </a:r>
            <a:r>
              <a:rPr kumimoji="1" lang="zh-CN" altLang="en-US" dirty="0"/>
              <a:t> </a:t>
            </a:r>
            <a:r>
              <a:rPr kumimoji="1" lang="en-US" altLang="zh-CN" dirty="0"/>
              <a:t>explain</a:t>
            </a:r>
            <a:r>
              <a:rPr kumimoji="1" lang="zh-CN" altLang="en-US" dirty="0"/>
              <a:t> </a:t>
            </a:r>
            <a:r>
              <a:rPr kumimoji="1" lang="en-US" altLang="zh-CN" dirty="0"/>
              <a:t>various</a:t>
            </a:r>
            <a:r>
              <a:rPr kumimoji="1" lang="zh-CN" altLang="en-US" dirty="0"/>
              <a:t> </a:t>
            </a:r>
            <a:r>
              <a:rPr kumimoji="1" lang="en-US" altLang="zh-CN" dirty="0"/>
              <a:t>components</a:t>
            </a:r>
          </a:p>
        </p:txBody>
      </p:sp>
      <p:sp>
        <p:nvSpPr>
          <p:cNvPr id="4" name="灯片编号占位符 3"/>
          <p:cNvSpPr>
            <a:spLocks noGrp="1"/>
          </p:cNvSpPr>
          <p:nvPr>
            <p:ph type="sldNum" sz="quarter" idx="5"/>
          </p:nvPr>
        </p:nvSpPr>
        <p:spPr/>
        <p:txBody>
          <a:bodyPr/>
          <a:lstStyle/>
          <a:p>
            <a:fld id="{41B417DD-1FF3-BD4D-8265-B310C2CF8F65}" type="slidenum">
              <a:rPr lang="en-US" smtClean="0"/>
              <a:t>223</a:t>
            </a:fld>
            <a:endParaRPr lang="en-US"/>
          </a:p>
        </p:txBody>
      </p:sp>
    </p:spTree>
    <p:extLst>
      <p:ext uri="{BB962C8B-B14F-4D97-AF65-F5344CB8AC3E}">
        <p14:creationId xmlns:p14="http://schemas.microsoft.com/office/powerpoint/2010/main" val="867968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(c)Another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find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connections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among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texts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compute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their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pair-wise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similarity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scores.</a:t>
            </a:r>
            <a:r>
              <a:rPr lang="zh-CN" altLang="en-US" sz="1200" b="0" i="0" u="none" strike="noStrike" kern="1200" dirty="0">
                <a:solidFill>
                  <a:schemeClr val="tx1"/>
                </a:solidFill>
                <a:effectLst/>
                <a:latin typeface="+mn-lt"/>
                <a:ea typeface="+mn-ea"/>
                <a:cs typeface="+mn-cs"/>
              </a:rPr>
              <a:t> </a:t>
            </a:r>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(c)And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common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compute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similarity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scores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first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embed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text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some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vector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representations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such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TF-IDF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vectors,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compute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pair-wise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similarity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embedding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space.</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39</a:t>
            </a:fld>
            <a:endParaRPr lang="en-US"/>
          </a:p>
        </p:txBody>
      </p:sp>
    </p:spTree>
    <p:extLst>
      <p:ext uri="{BB962C8B-B14F-4D97-AF65-F5344CB8AC3E}">
        <p14:creationId xmlns:p14="http://schemas.microsoft.com/office/powerpoint/2010/main" val="263036837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224</a:t>
            </a:fld>
            <a:endParaRPr lang="en-US"/>
          </a:p>
        </p:txBody>
      </p:sp>
    </p:spTree>
    <p:extLst>
      <p:ext uri="{BB962C8B-B14F-4D97-AF65-F5344CB8AC3E}">
        <p14:creationId xmlns:p14="http://schemas.microsoft.com/office/powerpoint/2010/main" val="397358275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225</a:t>
            </a:fld>
            <a:endParaRPr lang="en-US"/>
          </a:p>
        </p:txBody>
      </p:sp>
    </p:spTree>
    <p:extLst>
      <p:ext uri="{BB962C8B-B14F-4D97-AF65-F5344CB8AC3E}">
        <p14:creationId xmlns:p14="http://schemas.microsoft.com/office/powerpoint/2010/main" val="4199536794"/>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228</a:t>
            </a:fld>
            <a:endParaRPr lang="en-US"/>
          </a:p>
        </p:txBody>
      </p:sp>
    </p:spTree>
    <p:extLst>
      <p:ext uri="{BB962C8B-B14F-4D97-AF65-F5344CB8AC3E}">
        <p14:creationId xmlns:p14="http://schemas.microsoft.com/office/powerpoint/2010/main" val="41201044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229</a:t>
            </a:fld>
            <a:endParaRPr lang="en-US"/>
          </a:p>
        </p:txBody>
      </p:sp>
    </p:spTree>
    <p:extLst>
      <p:ext uri="{BB962C8B-B14F-4D97-AF65-F5344CB8AC3E}">
        <p14:creationId xmlns:p14="http://schemas.microsoft.com/office/powerpoint/2010/main" val="31146652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1"/>
        <p:cNvGrpSpPr/>
        <p:nvPr/>
      </p:nvGrpSpPr>
      <p:grpSpPr>
        <a:xfrm>
          <a:off x="0" y="0"/>
          <a:ext cx="0" cy="0"/>
          <a:chOff x="0" y="0"/>
          <a:chExt cx="0" cy="0"/>
        </a:xfrm>
      </p:grpSpPr>
      <p:sp>
        <p:nvSpPr>
          <p:cNvPr id="3532" name="Google Shape;3532;p2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33" name="Google Shape;3533;p2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(c)In</a:t>
            </a:r>
            <a:r>
              <a:rPr kumimoji="1" lang="zh-CN" altLang="en-US" dirty="0"/>
              <a:t> </a:t>
            </a:r>
            <a:r>
              <a:rPr kumimoji="1" lang="en-US" altLang="zh-CN" dirty="0"/>
              <a:t>order</a:t>
            </a:r>
            <a:r>
              <a:rPr kumimoji="1" lang="zh-CN" altLang="en-US" dirty="0"/>
              <a:t> </a:t>
            </a:r>
            <a:r>
              <a:rPr kumimoji="1" lang="en-US" altLang="zh-CN" dirty="0"/>
              <a:t>to</a:t>
            </a:r>
            <a:r>
              <a:rPr kumimoji="1" lang="zh-CN" altLang="en-US" dirty="0"/>
              <a:t> </a:t>
            </a:r>
            <a:r>
              <a:rPr kumimoji="1" lang="en-US" altLang="zh-CN" dirty="0"/>
              <a:t>capture</a:t>
            </a:r>
            <a:r>
              <a:rPr kumimoji="1" lang="zh-CN" altLang="en-US" dirty="0"/>
              <a:t> </a:t>
            </a:r>
            <a:r>
              <a:rPr kumimoji="1" lang="en-US" altLang="zh-CN" dirty="0"/>
              <a:t>the</a:t>
            </a:r>
            <a:r>
              <a:rPr kumimoji="1" lang="zh-CN" altLang="en-US" dirty="0"/>
              <a:t> </a:t>
            </a:r>
            <a:r>
              <a:rPr kumimoji="1" lang="en-US" altLang="zh-CN" dirty="0"/>
              <a:t>word</a:t>
            </a:r>
            <a:r>
              <a:rPr kumimoji="1" lang="zh-CN" altLang="en-US" dirty="0"/>
              <a:t> </a:t>
            </a:r>
            <a:r>
              <a:rPr kumimoji="1" lang="en-US" altLang="zh-CN" dirty="0"/>
              <a:t>co-occurrence</a:t>
            </a:r>
            <a:r>
              <a:rPr kumimoji="1" lang="zh-CN" altLang="en-US" dirty="0"/>
              <a:t> </a:t>
            </a:r>
            <a:r>
              <a:rPr kumimoji="1" lang="en-US" altLang="zh-CN" dirty="0"/>
              <a:t>information,</a:t>
            </a:r>
            <a:r>
              <a:rPr kumimoji="1" lang="zh-CN" altLang="en-US" dirty="0"/>
              <a:t> </a:t>
            </a:r>
            <a:r>
              <a:rPr kumimoji="1" lang="en-US" altLang="zh-CN" dirty="0"/>
              <a:t>one</a:t>
            </a:r>
            <a:r>
              <a:rPr kumimoji="1" lang="zh-CN" altLang="en-US" dirty="0"/>
              <a:t> </a:t>
            </a:r>
            <a:r>
              <a:rPr kumimoji="1" lang="en-US" altLang="zh-CN" dirty="0"/>
              <a:t>can</a:t>
            </a:r>
            <a:r>
              <a:rPr kumimoji="1" lang="zh-CN" altLang="en-US" dirty="0"/>
              <a:t> </a:t>
            </a:r>
            <a:r>
              <a:rPr kumimoji="1" lang="en-US" altLang="zh-CN" dirty="0"/>
              <a:t>regard</a:t>
            </a:r>
            <a:r>
              <a:rPr kumimoji="1" lang="zh-CN" altLang="en-US" dirty="0"/>
              <a:t> </a:t>
            </a:r>
            <a:r>
              <a:rPr kumimoji="1" lang="en-US" altLang="zh-CN" dirty="0"/>
              <a:t>the</a:t>
            </a:r>
            <a:r>
              <a:rPr kumimoji="1" lang="zh-CN" altLang="en-US" dirty="0"/>
              <a:t> </a:t>
            </a:r>
            <a:r>
              <a:rPr kumimoji="1" lang="en-US" altLang="zh-CN" dirty="0"/>
              <a:t>co-occurrence</a:t>
            </a:r>
            <a:r>
              <a:rPr kumimoji="1" lang="zh-CN" altLang="en-US" dirty="0"/>
              <a:t> </a:t>
            </a:r>
            <a:r>
              <a:rPr kumimoji="1" lang="en-US" altLang="zh-CN" dirty="0"/>
              <a:t>matrix</a:t>
            </a:r>
            <a:r>
              <a:rPr kumimoji="1" lang="zh-CN" altLang="en-US" dirty="0"/>
              <a:t> </a:t>
            </a:r>
            <a:r>
              <a:rPr kumimoji="1" lang="en-US" altLang="zh-CN" dirty="0"/>
              <a:t>as</a:t>
            </a:r>
            <a:r>
              <a:rPr kumimoji="1" lang="zh-CN" altLang="en-US" dirty="0"/>
              <a:t> </a:t>
            </a:r>
            <a:r>
              <a:rPr kumimoji="1" lang="en-US" altLang="zh-CN" dirty="0"/>
              <a:t>an</a:t>
            </a:r>
            <a:r>
              <a:rPr kumimoji="1" lang="zh-CN" altLang="en-US" dirty="0"/>
              <a:t> </a:t>
            </a:r>
            <a:r>
              <a:rPr kumimoji="1" lang="en-US" altLang="zh-CN" dirty="0"/>
              <a:t>adjacency</a:t>
            </a:r>
            <a:r>
              <a:rPr kumimoji="1" lang="zh-CN" altLang="en-US" dirty="0"/>
              <a:t> </a:t>
            </a:r>
            <a:r>
              <a:rPr kumimoji="1" lang="en-US" altLang="zh-CN" dirty="0"/>
              <a:t>matrix.</a:t>
            </a:r>
          </a:p>
          <a:p>
            <a:r>
              <a:rPr kumimoji="1" lang="en-US" altLang="zh-CN" dirty="0"/>
              <a:t>(c)</a:t>
            </a:r>
            <a:r>
              <a:rPr kumimoji="1" lang="zh-CN" altLang="en-US" dirty="0"/>
              <a:t> </a:t>
            </a:r>
            <a:r>
              <a:rPr kumimoji="1" lang="en-US" altLang="zh-CN" dirty="0"/>
              <a:t>And</a:t>
            </a:r>
            <a:r>
              <a:rPr kumimoji="1" lang="zh-CN" altLang="en-US" dirty="0"/>
              <a:t> </a:t>
            </a:r>
            <a:r>
              <a:rPr kumimoji="1" lang="en-US" altLang="zh-CN" dirty="0"/>
              <a:t>then</a:t>
            </a:r>
            <a:r>
              <a:rPr kumimoji="1" lang="zh-CN" altLang="en-US" dirty="0"/>
              <a:t> </a:t>
            </a:r>
            <a:r>
              <a:rPr kumimoji="1" lang="en-US" altLang="zh-CN" dirty="0"/>
              <a:t>construct</a:t>
            </a:r>
            <a:r>
              <a:rPr kumimoji="1" lang="zh-CN" altLang="en-US" dirty="0"/>
              <a:t> </a:t>
            </a:r>
            <a:r>
              <a:rPr kumimoji="1" lang="en-US" altLang="zh-CN" dirty="0"/>
              <a:t>a</a:t>
            </a:r>
            <a:r>
              <a:rPr kumimoji="1" lang="zh-CN" altLang="en-US" dirty="0"/>
              <a:t> </a:t>
            </a:r>
            <a:r>
              <a:rPr kumimoji="1" lang="en-US" altLang="zh-CN" dirty="0"/>
              <a:t>graph</a:t>
            </a:r>
            <a:r>
              <a:rPr kumimoji="1" lang="zh-CN" altLang="en-US" dirty="0"/>
              <a:t> </a:t>
            </a:r>
            <a:r>
              <a:rPr kumimoji="1" lang="en-US" altLang="zh-CN" dirty="0"/>
              <a:t>containing</a:t>
            </a:r>
            <a:r>
              <a:rPr kumimoji="1" lang="zh-CN" altLang="en-US" dirty="0"/>
              <a:t> </a:t>
            </a:r>
            <a:r>
              <a:rPr kumimoji="1" lang="en-US" altLang="zh-CN" dirty="0"/>
              <a:t>each</a:t>
            </a:r>
            <a:r>
              <a:rPr kumimoji="1" lang="zh-CN" altLang="en-US" dirty="0"/>
              <a:t> </a:t>
            </a:r>
            <a:r>
              <a:rPr kumimoji="1" lang="en-US" altLang="zh-CN" dirty="0"/>
              <a:t>unique</a:t>
            </a:r>
            <a:r>
              <a:rPr kumimoji="1" lang="zh-CN" altLang="en-US" dirty="0"/>
              <a:t> </a:t>
            </a:r>
            <a:r>
              <a:rPr kumimoji="1" lang="en-US" altLang="zh-CN" dirty="0"/>
              <a:t>word</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r>
              <a:rPr kumimoji="1" lang="en-US" altLang="zh-CN" dirty="0"/>
              <a:t>node.</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40</a:t>
            </a:fld>
            <a:endParaRPr lang="en-US"/>
          </a:p>
        </p:txBody>
      </p:sp>
    </p:spTree>
    <p:extLst>
      <p:ext uri="{BB962C8B-B14F-4D97-AF65-F5344CB8AC3E}">
        <p14:creationId xmlns:p14="http://schemas.microsoft.com/office/powerpoint/2010/main" val="1225625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 name="Google Shape;15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Some</a:t>
            </a:r>
            <a:r>
              <a:rPr kumimoji="1" lang="zh-CN" altLang="en-US" dirty="0"/>
              <a:t> </a:t>
            </a:r>
            <a:r>
              <a:rPr kumimoji="1" lang="en-US" altLang="zh-CN" dirty="0"/>
              <a:t>logic</a:t>
            </a:r>
            <a:r>
              <a:rPr kumimoji="1" lang="zh-CN" altLang="en-US" dirty="0"/>
              <a:t> </a:t>
            </a:r>
            <a:r>
              <a:rPr kumimoji="1" lang="en-US" altLang="zh-CN" dirty="0"/>
              <a:t>form</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SQL</a:t>
            </a:r>
            <a:r>
              <a:rPr kumimoji="1" lang="zh-CN" altLang="en-US" dirty="0"/>
              <a:t> </a:t>
            </a:r>
            <a:r>
              <a:rPr kumimoji="1" lang="en-US" altLang="zh-CN" dirty="0"/>
              <a:t>query</a:t>
            </a:r>
            <a:r>
              <a:rPr kumimoji="1" lang="zh-CN" altLang="en-US" dirty="0"/>
              <a:t> </a:t>
            </a:r>
            <a:r>
              <a:rPr kumimoji="1" lang="en-US" altLang="zh-CN" dirty="0"/>
              <a:t>can</a:t>
            </a:r>
            <a:r>
              <a:rPr kumimoji="1" lang="zh-CN" altLang="en-US" dirty="0"/>
              <a:t> </a:t>
            </a:r>
            <a:r>
              <a:rPr kumimoji="1" lang="en-US" altLang="zh-CN" dirty="0"/>
              <a:t>also</a:t>
            </a:r>
            <a:r>
              <a:rPr kumimoji="1" lang="zh-CN" altLang="en-US" dirty="0"/>
              <a:t> </a:t>
            </a:r>
            <a:r>
              <a:rPr kumimoji="1" lang="en-US" altLang="zh-CN" dirty="0"/>
              <a:t>be</a:t>
            </a:r>
            <a:r>
              <a:rPr kumimoji="1" lang="zh-CN" altLang="en-US" dirty="0"/>
              <a:t> </a:t>
            </a:r>
            <a:r>
              <a:rPr kumimoji="1" lang="en-US" altLang="zh-CN" dirty="0"/>
              <a:t>naturally</a:t>
            </a:r>
            <a:r>
              <a:rPr kumimoji="1" lang="zh-CN" altLang="en-US" dirty="0"/>
              <a:t> </a:t>
            </a:r>
            <a:r>
              <a:rPr kumimoji="1" lang="en-US" altLang="zh-CN" dirty="0"/>
              <a:t>represented</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endParaRPr kumimoji="1" lang="en-US" altLang="zh-CN" dirty="0"/>
          </a:p>
          <a:p>
            <a:r>
              <a:rPr kumimoji="1" lang="en-US" altLang="zh-CN" dirty="0"/>
              <a:t>(c)graph</a:t>
            </a:r>
            <a:r>
              <a:rPr kumimoji="1" lang="zh-CN" altLang="en-US" dirty="0"/>
              <a:t> </a:t>
            </a:r>
            <a:r>
              <a:rPr kumimoji="1" lang="en-US" altLang="zh-CN" dirty="0"/>
              <a:t>which</a:t>
            </a:r>
            <a:r>
              <a:rPr kumimoji="1" lang="zh-CN" altLang="en-US" dirty="0"/>
              <a:t> </a:t>
            </a:r>
            <a:r>
              <a:rPr kumimoji="1" lang="en-US" altLang="zh-CN" dirty="0"/>
              <a:t>well</a:t>
            </a:r>
            <a:r>
              <a:rPr kumimoji="1" lang="zh-CN" altLang="en-US" dirty="0"/>
              <a:t> </a:t>
            </a:r>
            <a:r>
              <a:rPr kumimoji="1" lang="en-US" altLang="zh-CN" dirty="0"/>
              <a:t>captures</a:t>
            </a:r>
            <a:r>
              <a:rPr kumimoji="1" lang="zh-CN" altLang="en-US" dirty="0"/>
              <a:t> </a:t>
            </a:r>
            <a:r>
              <a:rPr kumimoji="1" lang="en-US" altLang="zh-CN" dirty="0"/>
              <a:t>the</a:t>
            </a:r>
            <a:r>
              <a:rPr kumimoji="1" lang="zh-CN" altLang="en-US" dirty="0"/>
              <a:t> </a:t>
            </a:r>
            <a:r>
              <a:rPr kumimoji="1" lang="en-US" altLang="zh-CN" dirty="0"/>
              <a:t>relations</a:t>
            </a:r>
            <a:r>
              <a:rPr kumimoji="1" lang="zh-CN" altLang="en-US" dirty="0"/>
              <a:t> </a:t>
            </a:r>
            <a:r>
              <a:rPr kumimoji="1" lang="en-US" altLang="zh-CN" dirty="0"/>
              <a:t>among</a:t>
            </a:r>
            <a:r>
              <a:rPr kumimoji="1" lang="zh-CN" altLang="en-US" dirty="0"/>
              <a:t> </a:t>
            </a:r>
            <a:r>
              <a:rPr kumimoji="1" lang="en-US" altLang="zh-CN" dirty="0"/>
              <a:t>various</a:t>
            </a:r>
            <a:r>
              <a:rPr kumimoji="1" lang="zh-CN" altLang="en-US" dirty="0"/>
              <a:t> </a:t>
            </a:r>
            <a:r>
              <a:rPr kumimoji="1" lang="en-US" altLang="zh-CN" dirty="0"/>
              <a:t>objects.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41</a:t>
            </a:fld>
            <a:endParaRPr lang="en-US"/>
          </a:p>
        </p:txBody>
      </p:sp>
    </p:spTree>
    <p:extLst>
      <p:ext uri="{BB962C8B-B14F-4D97-AF65-F5344CB8AC3E}">
        <p14:creationId xmlns:p14="http://schemas.microsoft.com/office/powerpoint/2010/main" val="3822873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There</a:t>
            </a:r>
            <a:r>
              <a:rPr kumimoji="1" lang="zh-CN" altLang="en-US" dirty="0"/>
              <a:t> </a:t>
            </a:r>
            <a:r>
              <a:rPr kumimoji="1" lang="en-US" altLang="zh-CN" dirty="0"/>
              <a:t>are</a:t>
            </a:r>
            <a:r>
              <a:rPr kumimoji="1" lang="zh-CN" altLang="en-US" dirty="0"/>
              <a:t> </a:t>
            </a:r>
            <a:r>
              <a:rPr kumimoji="1" lang="en-US" altLang="zh-CN" dirty="0"/>
              <a:t>also</a:t>
            </a:r>
            <a:r>
              <a:rPr kumimoji="1" lang="zh-CN" altLang="en-US" dirty="0"/>
              <a:t> </a:t>
            </a:r>
            <a:r>
              <a:rPr kumimoji="1" lang="en-US" altLang="zh-CN" dirty="0"/>
              <a:t>various</a:t>
            </a:r>
            <a:r>
              <a:rPr kumimoji="1" lang="zh-CN" altLang="en-US" dirty="0"/>
              <a:t> </a:t>
            </a:r>
            <a:r>
              <a:rPr kumimoji="1" lang="en-US" altLang="zh-CN" dirty="0"/>
              <a:t>application-driven</a:t>
            </a:r>
            <a:r>
              <a:rPr kumimoji="1" lang="zh-CN" altLang="en-US" dirty="0"/>
              <a:t> </a:t>
            </a:r>
            <a:r>
              <a:rPr kumimoji="1" lang="en-US" altLang="zh-CN" dirty="0"/>
              <a:t>graphs</a:t>
            </a:r>
            <a:r>
              <a:rPr kumimoji="1" lang="zh-CN" altLang="en-US" dirty="0"/>
              <a:t> </a:t>
            </a:r>
            <a:r>
              <a:rPr kumimoji="1" lang="en-US" altLang="zh-CN" dirty="0"/>
              <a:t>which</a:t>
            </a:r>
            <a:r>
              <a:rPr kumimoji="1" lang="zh-CN" altLang="en-US" dirty="0"/>
              <a:t> </a:t>
            </a:r>
            <a:r>
              <a:rPr kumimoji="1" lang="en-US" altLang="zh-CN" dirty="0"/>
              <a:t>augment</a:t>
            </a:r>
            <a:r>
              <a:rPr kumimoji="1" lang="zh-CN" altLang="en-US" dirty="0"/>
              <a:t> </a:t>
            </a:r>
            <a:r>
              <a:rPr kumimoji="1" lang="en-US" altLang="zh-CN" dirty="0"/>
              <a:t>text</a:t>
            </a:r>
            <a:r>
              <a:rPr kumimoji="1" lang="zh-CN" altLang="en-US" dirty="0"/>
              <a:t> </a:t>
            </a:r>
            <a:r>
              <a:rPr kumimoji="1" lang="en-US" altLang="zh-CN" dirty="0"/>
              <a:t>with</a:t>
            </a:r>
            <a:r>
              <a:rPr kumimoji="1" lang="zh-CN" altLang="en-US" dirty="0"/>
              <a:t> </a:t>
            </a:r>
            <a:r>
              <a:rPr kumimoji="1" lang="en-US" altLang="zh-CN" dirty="0"/>
              <a:t>rich</a:t>
            </a:r>
            <a:r>
              <a:rPr kumimoji="1" lang="zh-CN" altLang="en-US" dirty="0"/>
              <a:t> </a:t>
            </a:r>
            <a:r>
              <a:rPr kumimoji="1" lang="en-US" altLang="zh-CN" dirty="0"/>
              <a:t>information</a:t>
            </a:r>
            <a:r>
              <a:rPr kumimoji="1" lang="zh-CN" altLang="en-US" dirty="0"/>
              <a:t> </a:t>
            </a:r>
            <a:r>
              <a:rPr kumimoji="1" lang="en-US" altLang="zh-CN" dirty="0"/>
              <a:t>and</a:t>
            </a:r>
            <a:r>
              <a:rPr kumimoji="1" lang="zh-CN" altLang="en-US" dirty="0"/>
              <a:t> </a:t>
            </a:r>
            <a:r>
              <a:rPr kumimoji="1" lang="en-US" altLang="zh-CN" dirty="0"/>
              <a:t>are</a:t>
            </a:r>
            <a:r>
              <a:rPr kumimoji="1" lang="zh-CN" altLang="en-US" dirty="0"/>
              <a:t> </a:t>
            </a:r>
            <a:r>
              <a:rPr kumimoji="1" lang="en-US" altLang="zh-CN" dirty="0"/>
              <a:t>tightly</a:t>
            </a:r>
            <a:r>
              <a:rPr kumimoji="1" lang="zh-CN" altLang="en-US" dirty="0"/>
              <a:t> </a:t>
            </a:r>
            <a:r>
              <a:rPr kumimoji="1" lang="en-US" altLang="zh-CN" dirty="0"/>
              <a:t>coupled</a:t>
            </a:r>
            <a:r>
              <a:rPr kumimoji="1" lang="zh-CN" altLang="en-US" dirty="0"/>
              <a:t> </a:t>
            </a:r>
            <a:r>
              <a:rPr kumimoji="1" lang="en-US" altLang="zh-CN" dirty="0"/>
              <a:t>with</a:t>
            </a:r>
            <a:r>
              <a:rPr kumimoji="1" lang="zh-CN" altLang="en-US" dirty="0"/>
              <a:t> </a:t>
            </a:r>
            <a:r>
              <a:rPr kumimoji="1" lang="en-US" altLang="zh-CN" dirty="0"/>
              <a:t>the</a:t>
            </a:r>
            <a:r>
              <a:rPr kumimoji="1" lang="zh-CN" altLang="en-US" dirty="0"/>
              <a:t> </a:t>
            </a:r>
            <a:r>
              <a:rPr kumimoji="1" lang="en-US" altLang="zh-CN" dirty="0"/>
              <a:t>specific</a:t>
            </a:r>
            <a:r>
              <a:rPr kumimoji="1" lang="zh-CN" altLang="en-US" dirty="0"/>
              <a:t> </a:t>
            </a:r>
            <a:r>
              <a:rPr kumimoji="1" lang="en-US" altLang="zh-CN" dirty="0"/>
              <a:t>NLP</a:t>
            </a:r>
            <a:r>
              <a:rPr kumimoji="1" lang="zh-CN" altLang="en-US" dirty="0"/>
              <a:t> </a:t>
            </a:r>
            <a:r>
              <a:rPr kumimoji="1" lang="en-US" altLang="zh-CN" dirty="0"/>
              <a:t>task.</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42</a:t>
            </a:fld>
            <a:endParaRPr lang="en-US"/>
          </a:p>
        </p:txBody>
      </p:sp>
    </p:spTree>
    <p:extLst>
      <p:ext uri="{BB962C8B-B14F-4D97-AF65-F5344CB8AC3E}">
        <p14:creationId xmlns:p14="http://schemas.microsoft.com/office/powerpoint/2010/main" val="14648767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As</a:t>
            </a:r>
            <a:r>
              <a:rPr kumimoji="1" lang="zh-CN" altLang="en-US" dirty="0"/>
              <a:t> </a:t>
            </a:r>
            <a:r>
              <a:rPr kumimoji="1" lang="en-US" altLang="zh-CN" dirty="0"/>
              <a:t>we</a:t>
            </a:r>
            <a:r>
              <a:rPr kumimoji="1" lang="zh-CN" altLang="en-US" dirty="0"/>
              <a:t> </a:t>
            </a:r>
            <a:r>
              <a:rPr kumimoji="1" lang="en-US" altLang="zh-CN" dirty="0"/>
              <a:t>already</a:t>
            </a:r>
            <a:r>
              <a:rPr kumimoji="1" lang="zh-CN" altLang="en-US" dirty="0"/>
              <a:t> </a:t>
            </a:r>
            <a:r>
              <a:rPr kumimoji="1" lang="en-US" altLang="zh-CN" dirty="0"/>
              <a:t>see,</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operates</a:t>
            </a:r>
            <a:r>
              <a:rPr kumimoji="1" lang="zh-CN" altLang="en-US" dirty="0"/>
              <a:t> </a:t>
            </a:r>
            <a:r>
              <a:rPr kumimoji="1" lang="en-US" altLang="zh-CN" dirty="0"/>
              <a:t>by</a:t>
            </a:r>
            <a:r>
              <a:rPr kumimoji="1" lang="zh-CN" altLang="en-US" dirty="0"/>
              <a:t> </a:t>
            </a:r>
            <a:r>
              <a:rPr kumimoji="1" lang="en-US" altLang="zh-CN" dirty="0"/>
              <a:t>augmenting</a:t>
            </a:r>
            <a:r>
              <a:rPr kumimoji="1" lang="zh-CN" altLang="en-US" dirty="0"/>
              <a:t> </a:t>
            </a:r>
            <a:r>
              <a:rPr kumimoji="1" lang="en-US" altLang="zh-CN" dirty="0"/>
              <a:t>text</a:t>
            </a:r>
            <a:r>
              <a:rPr kumimoji="1" lang="zh-CN" altLang="en-US" dirty="0"/>
              <a:t> </a:t>
            </a:r>
            <a:r>
              <a:rPr kumimoji="1" lang="en-US" altLang="zh-CN" dirty="0"/>
              <a:t>with</a:t>
            </a:r>
            <a:r>
              <a:rPr kumimoji="1" lang="zh-CN" altLang="en-US" dirty="0"/>
              <a:t> </a:t>
            </a:r>
            <a:r>
              <a:rPr kumimoji="1" lang="en-US" altLang="zh-CN" dirty="0"/>
              <a:t>various</a:t>
            </a:r>
            <a:r>
              <a:rPr kumimoji="1" lang="zh-CN" altLang="en-US" dirty="0"/>
              <a:t> </a:t>
            </a:r>
            <a:r>
              <a:rPr kumimoji="1" lang="en-US" altLang="zh-CN" dirty="0"/>
              <a:t>domain</a:t>
            </a:r>
            <a:r>
              <a:rPr kumimoji="1" lang="zh-CN" altLang="en-US" dirty="0"/>
              <a:t> </a:t>
            </a:r>
            <a:r>
              <a:rPr kumimoji="1" lang="en-US" altLang="zh-CN" dirty="0"/>
              <a:t>knowledge</a:t>
            </a:r>
            <a:r>
              <a:rPr kumimoji="1" lang="zh-CN" altLang="en-US" dirty="0"/>
              <a:t> </a:t>
            </a:r>
            <a:r>
              <a:rPr kumimoji="1" lang="en-US" altLang="zh-CN" dirty="0"/>
              <a:t>during</a:t>
            </a:r>
            <a:r>
              <a:rPr kumimoji="1" lang="zh-CN" altLang="en-US" dirty="0"/>
              <a:t> </a:t>
            </a:r>
            <a:r>
              <a:rPr kumimoji="1" lang="en-US" altLang="zh-CN" dirty="0"/>
              <a:t>preprocessing</a:t>
            </a:r>
            <a:r>
              <a:rPr kumimoji="1" lang="zh-CN" altLang="en-US" dirty="0"/>
              <a:t> </a:t>
            </a:r>
            <a:r>
              <a:rPr kumimoji="1" lang="en-US" altLang="zh-CN" dirty="0"/>
              <a:t>including</a:t>
            </a:r>
            <a:r>
              <a:rPr kumimoji="1" lang="zh-CN" altLang="en-US" dirty="0"/>
              <a:t> </a:t>
            </a:r>
            <a:r>
              <a:rPr kumimoji="1" lang="en-US" altLang="zh-CN" dirty="0"/>
              <a:t>syntax,</a:t>
            </a:r>
            <a:r>
              <a:rPr kumimoji="1" lang="zh-CN" altLang="en-US" dirty="0"/>
              <a:t> </a:t>
            </a:r>
            <a:r>
              <a:rPr kumimoji="1" lang="en-US" altLang="zh-CN" dirty="0"/>
              <a:t>semantics,</a:t>
            </a:r>
            <a:r>
              <a:rPr kumimoji="1" lang="zh-CN" altLang="en-US" dirty="0"/>
              <a:t> </a:t>
            </a:r>
            <a:r>
              <a:rPr kumimoji="1" lang="en-US" altLang="zh-CN" dirty="0"/>
              <a:t>topic,</a:t>
            </a:r>
            <a:r>
              <a:rPr kumimoji="1" lang="zh-CN" altLang="en-US" dirty="0"/>
              <a:t> </a:t>
            </a:r>
            <a:r>
              <a:rPr kumimoji="1" lang="en-US" altLang="zh-CN" dirty="0"/>
              <a:t>co-occurrence,</a:t>
            </a:r>
            <a:r>
              <a:rPr kumimoji="1" lang="zh-CN" altLang="en-US" dirty="0"/>
              <a:t> </a:t>
            </a:r>
            <a:r>
              <a:rPr kumimoji="1" lang="en-US" altLang="zh-CN" dirty="0"/>
              <a:t>world</a:t>
            </a:r>
            <a:r>
              <a:rPr kumimoji="1" lang="zh-CN" altLang="en-US" dirty="0"/>
              <a:t> </a:t>
            </a:r>
            <a:r>
              <a:rPr kumimoji="1" lang="en-US" altLang="zh-CN" dirty="0"/>
              <a:t>knowledge</a:t>
            </a:r>
            <a:r>
              <a:rPr kumimoji="1" lang="zh-CN" altLang="en-US" dirty="0"/>
              <a:t> </a:t>
            </a:r>
            <a:r>
              <a:rPr kumimoji="1" lang="en-US" altLang="zh-CN" dirty="0"/>
              <a:t>and</a:t>
            </a:r>
            <a:r>
              <a:rPr kumimoji="1" lang="zh-CN" altLang="en-US" dirty="0"/>
              <a:t> </a:t>
            </a:r>
            <a:r>
              <a:rPr kumimoji="1" lang="en-US" altLang="zh-CN" dirty="0"/>
              <a:t>so</a:t>
            </a:r>
            <a:r>
              <a:rPr kumimoji="1" lang="zh-CN" altLang="en-US" dirty="0"/>
              <a:t> </a:t>
            </a:r>
            <a:r>
              <a:rPr kumimoji="1" lang="en-US" altLang="zh-CN" dirty="0"/>
              <a:t>on.</a:t>
            </a:r>
            <a:r>
              <a:rPr kumimoji="1" lang="zh-CN" altLang="en-US" dirty="0"/>
              <a:t> </a:t>
            </a:r>
            <a:endParaRPr kumimoji="1" lang="en-US" altLang="zh-CN" dirty="0"/>
          </a:p>
          <a:p>
            <a:endParaRPr kumimoji="1" lang="en-US" altLang="zh-CN" dirty="0"/>
          </a:p>
          <a:p>
            <a:r>
              <a:rPr kumimoji="1" lang="en-US" altLang="zh-CN" dirty="0"/>
              <a:t>For</a:t>
            </a:r>
            <a:r>
              <a:rPr kumimoji="1" lang="zh-CN" altLang="en-US" dirty="0"/>
              <a:t> </a:t>
            </a:r>
            <a:r>
              <a:rPr kumimoji="1" lang="en-US" altLang="zh-CN" dirty="0"/>
              <a:t>each</a:t>
            </a:r>
            <a:r>
              <a:rPr kumimoji="1" lang="zh-CN" altLang="en-US" dirty="0"/>
              <a:t> </a:t>
            </a:r>
            <a:r>
              <a:rPr kumimoji="1" lang="en-US" altLang="zh-CN" dirty="0"/>
              <a:t>type</a:t>
            </a:r>
            <a:r>
              <a:rPr kumimoji="1" lang="zh-CN" altLang="en-US" dirty="0"/>
              <a:t> </a:t>
            </a:r>
            <a:r>
              <a:rPr kumimoji="1" lang="en-US" altLang="zh-CN" dirty="0"/>
              <a:t>of</a:t>
            </a:r>
            <a:r>
              <a:rPr kumimoji="1" lang="zh-CN" altLang="en-US" dirty="0"/>
              <a:t> </a:t>
            </a:r>
            <a:r>
              <a:rPr kumimoji="1" lang="en-US" altLang="zh-CN" dirty="0"/>
              <a:t>domain</a:t>
            </a:r>
            <a:r>
              <a:rPr kumimoji="1" lang="zh-CN" altLang="en-US" dirty="0"/>
              <a:t> </a:t>
            </a:r>
            <a:r>
              <a:rPr kumimoji="1" lang="en-US" altLang="zh-CN" dirty="0"/>
              <a:t>knowledge,</a:t>
            </a:r>
            <a:r>
              <a:rPr kumimoji="1" lang="zh-CN" altLang="en-US" dirty="0"/>
              <a:t> </a:t>
            </a:r>
            <a:r>
              <a:rPr kumimoji="1" lang="en-US" altLang="zh-CN" dirty="0"/>
              <a:t>there</a:t>
            </a:r>
            <a:r>
              <a:rPr kumimoji="1" lang="zh-CN" altLang="en-US" dirty="0"/>
              <a:t> </a:t>
            </a:r>
            <a:r>
              <a:rPr kumimoji="1" lang="en-US" altLang="zh-CN" dirty="0"/>
              <a:t>are</a:t>
            </a:r>
            <a:r>
              <a:rPr kumimoji="1" lang="zh-CN" altLang="en-US" dirty="0"/>
              <a:t> </a:t>
            </a:r>
            <a:r>
              <a:rPr kumimoji="1" lang="en-US" altLang="zh-CN" dirty="0"/>
              <a:t>various</a:t>
            </a:r>
            <a:r>
              <a:rPr kumimoji="1" lang="zh-CN" altLang="en-US" dirty="0"/>
              <a:t> </a:t>
            </a:r>
            <a:r>
              <a:rPr kumimoji="1" lang="en-US" altLang="zh-CN" dirty="0"/>
              <a:t>types</a:t>
            </a:r>
            <a:r>
              <a:rPr kumimoji="1" lang="zh-CN" altLang="en-US" dirty="0"/>
              <a:t> </a:t>
            </a:r>
            <a:r>
              <a:rPr kumimoji="1" lang="en-US" altLang="zh-CN" dirty="0"/>
              <a:t>of</a:t>
            </a:r>
            <a:r>
              <a:rPr kumimoji="1" lang="zh-CN" altLang="en-US" dirty="0"/>
              <a:t> </a:t>
            </a:r>
            <a:r>
              <a:rPr kumimoji="1" lang="en-US" altLang="zh-CN" dirty="0"/>
              <a:t>graphs</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construct</a:t>
            </a:r>
            <a:r>
              <a:rPr kumimoji="1" lang="zh-CN" altLang="en-US" dirty="0"/>
              <a:t> </a:t>
            </a:r>
            <a:r>
              <a:rPr kumimoji="1" lang="en-US" altLang="zh-CN" dirty="0"/>
              <a:t>which</a:t>
            </a:r>
            <a:r>
              <a:rPr kumimoji="1" lang="zh-CN" altLang="en-US" dirty="0"/>
              <a:t> </a:t>
            </a:r>
            <a:r>
              <a:rPr kumimoji="1" lang="en-US" altLang="zh-CN" dirty="0"/>
              <a:t>usually</a:t>
            </a:r>
            <a:r>
              <a:rPr kumimoji="1" lang="zh-CN" altLang="en-US" dirty="0"/>
              <a:t> </a:t>
            </a:r>
            <a:r>
              <a:rPr kumimoji="1" lang="en-US" altLang="zh-CN" dirty="0"/>
              <a:t>depend</a:t>
            </a:r>
            <a:r>
              <a:rPr kumimoji="1" lang="zh-CN" altLang="en-US" dirty="0"/>
              <a:t> </a:t>
            </a:r>
            <a:r>
              <a:rPr kumimoji="1" lang="en-US" altLang="zh-CN" dirty="0"/>
              <a:t>on</a:t>
            </a:r>
            <a:r>
              <a:rPr kumimoji="1" lang="zh-CN" altLang="en-US" dirty="0"/>
              <a:t> </a:t>
            </a:r>
            <a:r>
              <a:rPr kumimoji="1" lang="en-US" altLang="zh-CN" dirty="0"/>
              <a:t>the</a:t>
            </a:r>
            <a:r>
              <a:rPr kumimoji="1" lang="zh-CN" altLang="en-US" dirty="0"/>
              <a:t> </a:t>
            </a:r>
            <a:r>
              <a:rPr kumimoji="1" lang="en-US" altLang="zh-CN" dirty="0"/>
              <a:t>specific</a:t>
            </a:r>
            <a:r>
              <a:rPr kumimoji="1" lang="zh-CN" altLang="en-US" dirty="0"/>
              <a:t> </a:t>
            </a:r>
            <a:r>
              <a:rPr kumimoji="1" lang="en-US" altLang="zh-CN" dirty="0"/>
              <a:t>application.</a:t>
            </a:r>
            <a:r>
              <a:rPr kumimoji="1" lang="zh-CN" altLang="en-US" dirty="0"/>
              <a:t> </a:t>
            </a:r>
            <a:r>
              <a:rPr kumimoji="1" lang="en-US" altLang="zh-CN" dirty="0"/>
              <a:t>As</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see</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application</a:t>
            </a:r>
            <a:r>
              <a:rPr kumimoji="1" lang="zh-CN" altLang="en-US" dirty="0"/>
              <a:t> </a:t>
            </a:r>
            <a:r>
              <a:rPr kumimoji="1" lang="en-US" altLang="zh-CN" dirty="0"/>
              <a:t>part</a:t>
            </a:r>
            <a:r>
              <a:rPr kumimoji="1" lang="zh-CN" altLang="en-US" dirty="0"/>
              <a:t> </a:t>
            </a:r>
            <a:r>
              <a:rPr kumimoji="1" lang="en-US" altLang="zh-CN" dirty="0"/>
              <a:t>of</a:t>
            </a:r>
            <a:r>
              <a:rPr kumimoji="1" lang="zh-CN" altLang="en-US" dirty="0"/>
              <a:t> </a:t>
            </a:r>
            <a:r>
              <a:rPr kumimoji="1" lang="en-US" altLang="zh-CN" dirty="0"/>
              <a:t>this</a:t>
            </a:r>
            <a:r>
              <a:rPr kumimoji="1" lang="zh-CN" altLang="en-US" dirty="0"/>
              <a:t> </a:t>
            </a:r>
            <a:r>
              <a:rPr kumimoji="1" lang="en-US" altLang="zh-CN" dirty="0"/>
              <a:t>tutorial,</a:t>
            </a:r>
            <a:r>
              <a:rPr kumimoji="1" lang="zh-CN" altLang="en-US" dirty="0"/>
              <a:t> </a:t>
            </a:r>
            <a:r>
              <a:rPr kumimoji="1" lang="en-US" altLang="zh-CN" dirty="0"/>
              <a:t>these</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approaches</a:t>
            </a:r>
            <a:r>
              <a:rPr kumimoji="1" lang="zh-CN" altLang="en-US" dirty="0"/>
              <a:t> </a:t>
            </a:r>
            <a:r>
              <a:rPr kumimoji="1" lang="en-US" altLang="zh-CN" dirty="0"/>
              <a:t>are</a:t>
            </a:r>
            <a:r>
              <a:rPr kumimoji="1" lang="zh-CN" altLang="en-US" dirty="0"/>
              <a:t> </a:t>
            </a:r>
            <a:r>
              <a:rPr kumimoji="1" lang="en-US" altLang="zh-CN" dirty="0"/>
              <a:t>widely</a:t>
            </a:r>
            <a:r>
              <a:rPr kumimoji="1" lang="zh-CN" altLang="en-US" dirty="0"/>
              <a:t> </a:t>
            </a:r>
            <a:r>
              <a:rPr kumimoji="1" lang="en-US" altLang="zh-CN" dirty="0"/>
              <a:t>used</a:t>
            </a:r>
            <a:r>
              <a:rPr kumimoji="1" lang="zh-CN" altLang="en-US" dirty="0"/>
              <a:t> </a:t>
            </a:r>
            <a:r>
              <a:rPr kumimoji="1" lang="en-US" altLang="zh-CN" dirty="0"/>
              <a:t>in</a:t>
            </a:r>
            <a:r>
              <a:rPr kumimoji="1" lang="zh-CN" altLang="en-US" dirty="0"/>
              <a:t> </a:t>
            </a:r>
            <a:r>
              <a:rPr kumimoji="1" lang="en-US" altLang="zh-CN" dirty="0"/>
              <a:t>various</a:t>
            </a:r>
            <a:r>
              <a:rPr kumimoji="1" lang="zh-CN" altLang="en-US" dirty="0"/>
              <a:t> </a:t>
            </a:r>
            <a:r>
              <a:rPr kumimoji="1" lang="en-US" altLang="zh-CN" dirty="0"/>
              <a:t>NLP</a:t>
            </a:r>
            <a:r>
              <a:rPr kumimoji="1" lang="zh-CN" altLang="en-US" dirty="0"/>
              <a:t> </a:t>
            </a:r>
            <a:r>
              <a:rPr kumimoji="1" lang="en-US" altLang="zh-CN" dirty="0"/>
              <a:t>applications</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NLG,</a:t>
            </a:r>
            <a:r>
              <a:rPr kumimoji="1" lang="zh-CN" altLang="en-US" dirty="0"/>
              <a:t> </a:t>
            </a:r>
            <a:r>
              <a:rPr kumimoji="1" lang="en-US" altLang="zh-CN" dirty="0"/>
              <a:t>reading</a:t>
            </a:r>
            <a:r>
              <a:rPr kumimoji="1" lang="zh-CN" altLang="en-US" dirty="0"/>
              <a:t> </a:t>
            </a:r>
            <a:r>
              <a:rPr kumimoji="1" lang="en-US" altLang="zh-CN" dirty="0"/>
              <a:t>comprehension</a:t>
            </a:r>
            <a:r>
              <a:rPr kumimoji="1" lang="zh-CN" altLang="en-US" dirty="0"/>
              <a:t> </a:t>
            </a:r>
            <a:r>
              <a:rPr kumimoji="1" lang="en-US" altLang="zh-CN" dirty="0"/>
              <a:t>and</a:t>
            </a:r>
            <a:r>
              <a:rPr kumimoji="1" lang="zh-CN" altLang="en-US" dirty="0"/>
              <a:t> </a:t>
            </a:r>
            <a:r>
              <a:rPr kumimoji="1" lang="en-US" altLang="zh-CN" dirty="0"/>
              <a:t>semantic</a:t>
            </a:r>
            <a:r>
              <a:rPr kumimoji="1" lang="zh-CN" altLang="en-US" dirty="0"/>
              <a:t> </a:t>
            </a:r>
            <a:r>
              <a:rPr kumimoji="1" lang="en-US" altLang="zh-CN" dirty="0"/>
              <a:t>parsing.</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43</a:t>
            </a:fld>
            <a:endParaRPr lang="en-US"/>
          </a:p>
        </p:txBody>
      </p:sp>
    </p:spTree>
    <p:extLst>
      <p:ext uri="{BB962C8B-B14F-4D97-AF65-F5344CB8AC3E}">
        <p14:creationId xmlns:p14="http://schemas.microsoft.com/office/powerpoint/2010/main" val="2130148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Next,</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introduce</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which</a:t>
            </a:r>
            <a:r>
              <a:rPr kumimoji="1" lang="zh-CN" altLang="en-US" dirty="0"/>
              <a:t> </a:t>
            </a:r>
            <a:r>
              <a:rPr kumimoji="1" lang="en-US" altLang="zh-CN" dirty="0"/>
              <a:t>shares</a:t>
            </a:r>
            <a:r>
              <a:rPr kumimoji="1" lang="zh-CN" altLang="en-US" dirty="0"/>
              <a:t> </a:t>
            </a:r>
            <a:r>
              <a:rPr kumimoji="1" lang="en-US" altLang="zh-CN" dirty="0"/>
              <a:t>the</a:t>
            </a:r>
            <a:r>
              <a:rPr kumimoji="1" lang="zh-CN" altLang="en-US" dirty="0"/>
              <a:t> </a:t>
            </a:r>
            <a:r>
              <a:rPr kumimoji="1" lang="en-US" altLang="zh-CN" dirty="0"/>
              <a:t>same</a:t>
            </a:r>
            <a:r>
              <a:rPr kumimoji="1" lang="zh-CN" altLang="en-US" dirty="0"/>
              <a:t> </a:t>
            </a:r>
            <a:r>
              <a:rPr kumimoji="1" lang="en-US" altLang="zh-CN" dirty="0"/>
              <a:t>goal</a:t>
            </a:r>
            <a:r>
              <a:rPr kumimoji="1" lang="zh-CN" altLang="en-US" dirty="0"/>
              <a:t> </a:t>
            </a:r>
            <a:r>
              <a:rPr kumimoji="1" lang="en-US" altLang="zh-CN" dirty="0"/>
              <a:t>with</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Unlike</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which</a:t>
            </a:r>
            <a:r>
              <a:rPr kumimoji="1" lang="zh-CN" altLang="en-US" dirty="0"/>
              <a:t> </a:t>
            </a:r>
            <a:r>
              <a:rPr kumimoji="1" lang="en-US" altLang="zh-CN" dirty="0"/>
              <a:t>is</a:t>
            </a:r>
            <a:r>
              <a:rPr kumimoji="1" lang="zh-CN" altLang="en-US" dirty="0"/>
              <a:t> </a:t>
            </a:r>
            <a:r>
              <a:rPr kumimoji="1" lang="en-US" altLang="zh-CN" dirty="0"/>
              <a:t>performed</a:t>
            </a:r>
            <a:r>
              <a:rPr kumimoji="1" lang="zh-CN" altLang="en-US" dirty="0"/>
              <a:t> </a:t>
            </a:r>
            <a:r>
              <a:rPr kumimoji="1" lang="en-US" altLang="zh-CN" dirty="0"/>
              <a:t>during</a:t>
            </a:r>
            <a:r>
              <a:rPr kumimoji="1" lang="zh-CN" altLang="en-US" dirty="0"/>
              <a:t> </a:t>
            </a:r>
            <a:r>
              <a:rPr kumimoji="1" lang="en-US" altLang="zh-CN" dirty="0"/>
              <a:t>preprocessing,</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operates</a:t>
            </a:r>
            <a:r>
              <a:rPr kumimoji="1" lang="zh-CN" altLang="en-US" dirty="0"/>
              <a:t> </a:t>
            </a:r>
            <a:r>
              <a:rPr kumimoji="1" lang="en-US" altLang="zh-CN" dirty="0"/>
              <a:t>by</a:t>
            </a:r>
            <a:r>
              <a:rPr kumimoji="1" lang="zh-CN" altLang="en-US" dirty="0"/>
              <a:t> </a:t>
            </a:r>
            <a:r>
              <a:rPr kumimoji="1" lang="en-US" altLang="zh-CN" dirty="0"/>
              <a:t>jointly</a:t>
            </a:r>
            <a:r>
              <a:rPr kumimoji="1" lang="zh-CN" altLang="en-US" dirty="0"/>
              <a:t> </a:t>
            </a:r>
            <a:r>
              <a:rPr kumimoji="1" lang="en-US" altLang="zh-CN" dirty="0"/>
              <a:t>learning</a:t>
            </a:r>
            <a:r>
              <a:rPr kumimoji="1" lang="zh-CN" altLang="en-US" dirty="0"/>
              <a:t> </a:t>
            </a:r>
            <a:r>
              <a:rPr kumimoji="1" lang="en-US" altLang="zh-CN" dirty="0"/>
              <a:t>the</a:t>
            </a:r>
            <a:r>
              <a:rPr kumimoji="1" lang="zh-CN" altLang="en-US" dirty="0"/>
              <a:t> </a:t>
            </a:r>
            <a:r>
              <a:rPr kumimoji="1" lang="en-US" altLang="zh-CN" dirty="0"/>
              <a:t>graph</a:t>
            </a:r>
            <a:r>
              <a:rPr kumimoji="1" lang="zh-CN" altLang="en-US" dirty="0"/>
              <a:t> </a:t>
            </a:r>
            <a:r>
              <a:rPr kumimoji="1" lang="en-US" altLang="zh-CN" dirty="0"/>
              <a:t>structure</a:t>
            </a:r>
            <a:r>
              <a:rPr kumimoji="1" lang="zh-CN" altLang="en-US" dirty="0"/>
              <a:t> </a:t>
            </a:r>
            <a:r>
              <a:rPr kumimoji="1" lang="en-US" altLang="zh-CN" dirty="0"/>
              <a:t>and</a:t>
            </a:r>
            <a:r>
              <a:rPr kumimoji="1" lang="zh-CN" altLang="en-US" dirty="0"/>
              <a:t> </a:t>
            </a:r>
            <a:r>
              <a:rPr kumimoji="1" lang="en-US" altLang="zh-CN" dirty="0"/>
              <a:t>graph</a:t>
            </a:r>
            <a:r>
              <a:rPr kumimoji="1" lang="zh-CN" altLang="en-US" dirty="0"/>
              <a:t> </a:t>
            </a:r>
            <a:r>
              <a:rPr kumimoji="1" lang="en-US" altLang="zh-CN" dirty="0"/>
              <a:t>representation</a:t>
            </a:r>
            <a:r>
              <a:rPr kumimoji="1" lang="zh-CN" altLang="en-US" dirty="0"/>
              <a:t> </a:t>
            </a:r>
            <a:r>
              <a:rPr kumimoji="1" lang="en-US" altLang="zh-CN" dirty="0"/>
              <a:t>on</a:t>
            </a:r>
            <a:r>
              <a:rPr kumimoji="1" lang="zh-CN" altLang="en-US" dirty="0"/>
              <a:t> </a:t>
            </a:r>
            <a:r>
              <a:rPr kumimoji="1" lang="en-US" altLang="zh-CN" dirty="0"/>
              <a:t>the</a:t>
            </a:r>
            <a:r>
              <a:rPr kumimoji="1" lang="zh-CN" altLang="en-US" dirty="0"/>
              <a:t> </a:t>
            </a:r>
            <a:r>
              <a:rPr kumimoji="1" lang="en-US" altLang="zh-CN" dirty="0"/>
              <a:t>fly.</a:t>
            </a:r>
            <a:r>
              <a:rPr kumimoji="1" lang="zh-CN" altLang="en-US" dirty="0"/>
              <a:t> </a:t>
            </a:r>
            <a:r>
              <a:rPr kumimoji="1" lang="en-US" altLang="zh-CN" dirty="0"/>
              <a:t>The ultimate goal is to learn the optimized graph structures and representations with respect to certain downstream prediction task. </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44</a:t>
            </a:fld>
            <a:endParaRPr lang="en-US"/>
          </a:p>
        </p:txBody>
      </p:sp>
    </p:spTree>
    <p:extLst>
      <p:ext uri="{BB962C8B-B14F-4D97-AF65-F5344CB8AC3E}">
        <p14:creationId xmlns:p14="http://schemas.microsoft.com/office/powerpoint/2010/main" val="2474278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a:t>
            </a:r>
            <a:r>
              <a:rPr kumimoji="1" lang="zh-CN" altLang="en-US" dirty="0"/>
              <a:t> </a:t>
            </a:r>
            <a:r>
              <a:rPr kumimoji="1" lang="en-US" altLang="zh-CN" dirty="0"/>
              <a:t>summarize</a:t>
            </a:r>
            <a:r>
              <a:rPr kumimoji="1" lang="zh-CN" altLang="en-US" dirty="0"/>
              <a:t> </a:t>
            </a:r>
            <a:r>
              <a:rPr kumimoji="1" lang="en-US" altLang="zh-CN" dirty="0"/>
              <a:t>the</a:t>
            </a:r>
            <a:r>
              <a:rPr kumimoji="1" lang="zh-CN" altLang="en-US" dirty="0"/>
              <a:t> </a:t>
            </a:r>
            <a:r>
              <a:rPr kumimoji="1" lang="en-US" altLang="zh-CN" dirty="0"/>
              <a:t>typical</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pipeline</a:t>
            </a:r>
            <a:r>
              <a:rPr kumimoji="1" lang="zh-CN" altLang="en-US" dirty="0"/>
              <a:t> </a:t>
            </a:r>
            <a:r>
              <a:rPr kumimoji="1" lang="en-US" altLang="zh-CN" dirty="0"/>
              <a:t>as</a:t>
            </a:r>
            <a:r>
              <a:rPr kumimoji="1" lang="zh-CN" altLang="en-US" dirty="0"/>
              <a:t> </a:t>
            </a:r>
            <a:r>
              <a:rPr kumimoji="1" lang="en-US" altLang="zh-CN" dirty="0"/>
              <a:t>follows.</a:t>
            </a:r>
            <a:r>
              <a:rPr kumimoji="1" lang="zh-CN" altLang="en-US" dirty="0"/>
              <a:t> </a:t>
            </a:r>
            <a:endParaRPr kumimoji="1" lang="en-US" altLang="zh-CN" dirty="0"/>
          </a:p>
          <a:p>
            <a:r>
              <a:rPr kumimoji="1" lang="en-US" altLang="zh-CN" dirty="0"/>
              <a:t>(c)Given</a:t>
            </a:r>
            <a:r>
              <a:rPr kumimoji="1" lang="zh-CN" altLang="en-US" dirty="0"/>
              <a:t> </a:t>
            </a:r>
            <a:r>
              <a:rPr kumimoji="1" lang="en-US" altLang="zh-CN" dirty="0"/>
              <a:t>a</a:t>
            </a:r>
            <a:r>
              <a:rPr kumimoji="1" lang="zh-CN" altLang="en-US" dirty="0"/>
              <a:t> </a:t>
            </a:r>
            <a:r>
              <a:rPr kumimoji="1" lang="en-US" altLang="zh-CN" dirty="0"/>
              <a:t>set</a:t>
            </a:r>
            <a:r>
              <a:rPr kumimoji="1" lang="zh-CN" altLang="en-US" dirty="0"/>
              <a:t> </a:t>
            </a:r>
            <a:r>
              <a:rPr kumimoji="1" lang="en-US" altLang="zh-CN" dirty="0"/>
              <a:t>of</a:t>
            </a:r>
            <a:r>
              <a:rPr kumimoji="1" lang="zh-CN" altLang="en-US" dirty="0"/>
              <a:t> </a:t>
            </a:r>
            <a:r>
              <a:rPr kumimoji="1" lang="en-US" altLang="zh-CN" dirty="0"/>
              <a:t>data</a:t>
            </a:r>
            <a:r>
              <a:rPr kumimoji="1" lang="zh-CN" altLang="en-US" dirty="0"/>
              <a:t> </a:t>
            </a:r>
            <a:r>
              <a:rPr kumimoji="1" lang="en-US" altLang="zh-CN" dirty="0"/>
              <a:t>points</a:t>
            </a:r>
            <a:r>
              <a:rPr kumimoji="1" lang="zh-CN" altLang="en-US" dirty="0"/>
              <a:t> </a:t>
            </a:r>
            <a:r>
              <a:rPr kumimoji="1" lang="en-US" altLang="zh-CN" dirty="0"/>
              <a:t>which</a:t>
            </a:r>
            <a:r>
              <a:rPr kumimoji="1" lang="zh-CN" altLang="en-US" dirty="0"/>
              <a:t> </a:t>
            </a:r>
            <a:r>
              <a:rPr kumimoji="1" lang="en-US" altLang="zh-CN" dirty="0"/>
              <a:t>can</a:t>
            </a:r>
            <a:r>
              <a:rPr kumimoji="1" lang="zh-CN" altLang="en-US" dirty="0"/>
              <a:t> </a:t>
            </a:r>
            <a:r>
              <a:rPr kumimoji="1" lang="en-US" altLang="zh-CN" dirty="0"/>
              <a:t>stand</a:t>
            </a:r>
            <a:r>
              <a:rPr kumimoji="1" lang="zh-CN" altLang="en-US" dirty="0"/>
              <a:t> </a:t>
            </a:r>
            <a:r>
              <a:rPr kumimoji="1" lang="en-US" altLang="zh-CN" dirty="0"/>
              <a:t>for</a:t>
            </a:r>
            <a:r>
              <a:rPr kumimoji="1" lang="zh-CN" altLang="en-US" dirty="0"/>
              <a:t> </a:t>
            </a:r>
            <a:r>
              <a:rPr kumimoji="1" lang="en-US" altLang="zh-CN" dirty="0"/>
              <a:t>various</a:t>
            </a:r>
            <a:r>
              <a:rPr kumimoji="1" lang="zh-CN" altLang="en-US" dirty="0"/>
              <a:t> </a:t>
            </a:r>
            <a:r>
              <a:rPr kumimoji="1" lang="en-US" altLang="zh-CN" dirty="0"/>
              <a:t>NLP</a:t>
            </a:r>
            <a:r>
              <a:rPr kumimoji="1" lang="zh-CN" altLang="en-US" dirty="0"/>
              <a:t> </a:t>
            </a:r>
            <a:r>
              <a:rPr kumimoji="1" lang="en-US" altLang="zh-CN" dirty="0"/>
              <a:t>elements</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words,</a:t>
            </a:r>
            <a:r>
              <a:rPr kumimoji="1" lang="zh-CN" altLang="en-US" dirty="0"/>
              <a:t> </a:t>
            </a:r>
            <a:r>
              <a:rPr kumimoji="1" lang="en-US" altLang="zh-CN" dirty="0"/>
              <a:t>sentences</a:t>
            </a:r>
            <a:r>
              <a:rPr kumimoji="1" lang="zh-CN" altLang="en-US" dirty="0"/>
              <a:t> </a:t>
            </a:r>
            <a:r>
              <a:rPr kumimoji="1" lang="en-US" altLang="zh-CN" dirty="0"/>
              <a:t>and</a:t>
            </a:r>
            <a:r>
              <a:rPr kumimoji="1" lang="zh-CN" altLang="en-US" dirty="0"/>
              <a:t> </a:t>
            </a:r>
            <a:r>
              <a:rPr kumimoji="1" lang="en-US" altLang="zh-CN" dirty="0"/>
              <a:t>documents,</a:t>
            </a:r>
            <a:r>
              <a:rPr kumimoji="1" lang="zh-CN" altLang="en-US" dirty="0"/>
              <a:t> </a:t>
            </a:r>
            <a:r>
              <a:rPr kumimoji="1" lang="en-US" altLang="zh-CN" dirty="0"/>
              <a:t>we</a:t>
            </a:r>
            <a:r>
              <a:rPr kumimoji="1" lang="zh-CN" altLang="en-US" dirty="0"/>
              <a:t> </a:t>
            </a:r>
            <a:r>
              <a:rPr kumimoji="1" lang="en-US" altLang="zh-CN" dirty="0"/>
              <a:t>first</a:t>
            </a:r>
            <a:r>
              <a:rPr kumimoji="1" lang="zh-CN" altLang="en-US" dirty="0"/>
              <a:t> </a:t>
            </a:r>
            <a:r>
              <a:rPr kumimoji="1" lang="en-US" altLang="zh-CN" dirty="0"/>
              <a:t>apply</a:t>
            </a:r>
            <a:r>
              <a:rPr kumimoji="1" lang="zh-CN" altLang="en-US" dirty="0"/>
              <a:t> </a:t>
            </a:r>
            <a:r>
              <a:rPr kumimoji="1" lang="en-US" altLang="zh-CN" dirty="0"/>
              <a:t>graph</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r>
              <a:rPr kumimoji="1" lang="zh-CN" altLang="en-US" dirty="0"/>
              <a:t> </a:t>
            </a:r>
            <a:r>
              <a:rPr kumimoji="1" lang="en-US" altLang="zh-CN" dirty="0"/>
              <a:t>which</a:t>
            </a:r>
            <a:r>
              <a:rPr kumimoji="1" lang="zh-CN" altLang="en-US" dirty="0"/>
              <a:t> </a:t>
            </a:r>
            <a:r>
              <a:rPr kumimoji="1" lang="en-US" altLang="zh-CN" dirty="0"/>
              <a:t>aims</a:t>
            </a:r>
            <a:r>
              <a:rPr kumimoji="1" lang="zh-CN" altLang="en-US" dirty="0"/>
              <a:t> </a:t>
            </a:r>
            <a:r>
              <a:rPr kumimoji="1" lang="en-US" altLang="zh-CN" dirty="0"/>
              <a:t>to</a:t>
            </a:r>
            <a:r>
              <a:rPr kumimoji="1" lang="zh-CN" altLang="en-US" dirty="0"/>
              <a:t> </a:t>
            </a:r>
            <a:r>
              <a:rPr kumimoji="1" lang="en-US" altLang="zh-CN" dirty="0"/>
              <a:t>capture</a:t>
            </a:r>
            <a:r>
              <a:rPr kumimoji="1" lang="zh-CN" altLang="en-US" dirty="0"/>
              <a:t> </a:t>
            </a:r>
            <a:r>
              <a:rPr kumimoji="1" lang="en-US" altLang="zh-CN" dirty="0"/>
              <a:t>the</a:t>
            </a:r>
            <a:r>
              <a:rPr kumimoji="1" lang="zh-CN" altLang="en-US" dirty="0"/>
              <a:t> </a:t>
            </a:r>
            <a:r>
              <a:rPr kumimoji="1" lang="en-US" altLang="zh-CN" dirty="0"/>
              <a:t>pair-wise</a:t>
            </a:r>
            <a:r>
              <a:rPr kumimoji="1" lang="zh-CN" altLang="en-US" dirty="0"/>
              <a:t> </a:t>
            </a:r>
            <a:r>
              <a:rPr kumimoji="1" lang="en-US" altLang="zh-CN" dirty="0"/>
              <a:t>node</a:t>
            </a:r>
            <a:r>
              <a:rPr kumimoji="1" lang="zh-CN" altLang="en-US" dirty="0"/>
              <a:t> </a:t>
            </a:r>
            <a:r>
              <a:rPr kumimoji="1" lang="en-US" altLang="zh-CN" dirty="0"/>
              <a:t>similarity</a:t>
            </a:r>
            <a:r>
              <a:rPr kumimoji="1" lang="zh-CN" altLang="en-US" dirty="0"/>
              <a:t> </a:t>
            </a:r>
            <a:r>
              <a:rPr kumimoji="1" lang="en-US" altLang="zh-CN" dirty="0"/>
              <a:t>and</a:t>
            </a:r>
            <a:r>
              <a:rPr kumimoji="1" lang="zh-CN" altLang="en-US" dirty="0"/>
              <a:t> </a:t>
            </a:r>
            <a:r>
              <a:rPr kumimoji="1" lang="en-US" altLang="zh-CN" dirty="0"/>
              <a:t>returns</a:t>
            </a:r>
            <a:r>
              <a:rPr kumimoji="1" lang="zh-CN" altLang="en-US" dirty="0"/>
              <a:t> </a:t>
            </a:r>
            <a:r>
              <a:rPr kumimoji="1" lang="en-US" altLang="zh-CN" dirty="0"/>
              <a:t>a</a:t>
            </a:r>
            <a:r>
              <a:rPr kumimoji="1" lang="zh-CN" altLang="en-US" dirty="0"/>
              <a:t> </a:t>
            </a:r>
            <a:r>
              <a:rPr kumimoji="1" lang="en-US" altLang="zh-CN" dirty="0"/>
              <a:t>fully-connected</a:t>
            </a:r>
            <a:r>
              <a:rPr kumimoji="1" lang="zh-CN" altLang="en-US" dirty="0"/>
              <a:t> </a:t>
            </a:r>
            <a:r>
              <a:rPr kumimoji="1" lang="en-US" altLang="zh-CN" dirty="0"/>
              <a:t>weighted</a:t>
            </a:r>
            <a:r>
              <a:rPr kumimoji="1" lang="zh-CN" altLang="en-US" dirty="0"/>
              <a:t> </a:t>
            </a:r>
            <a:r>
              <a:rPr kumimoji="1" lang="en-US" altLang="zh-CN" dirty="0"/>
              <a:t>graph.</a:t>
            </a:r>
            <a:r>
              <a:rPr kumimoji="1" lang="zh-CN" altLang="en-US" dirty="0"/>
              <a:t> </a:t>
            </a:r>
            <a:r>
              <a:rPr kumimoji="1" lang="en-US" altLang="zh-CN" dirty="0"/>
              <a:t>Then,</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optionally</a:t>
            </a:r>
            <a:r>
              <a:rPr kumimoji="1" lang="zh-CN" altLang="en-US" dirty="0"/>
              <a:t> </a:t>
            </a:r>
            <a:r>
              <a:rPr kumimoji="1" lang="en-US" altLang="zh-CN" dirty="0"/>
              <a:t>apply</a:t>
            </a:r>
            <a:r>
              <a:rPr kumimoji="1" lang="zh-CN" altLang="en-US" dirty="0"/>
              <a:t> </a:t>
            </a:r>
            <a:r>
              <a:rPr kumimoji="1" lang="en-US" altLang="zh-CN" dirty="0"/>
              <a:t>graph</a:t>
            </a:r>
            <a:r>
              <a:rPr kumimoji="1" lang="zh-CN" altLang="en-US" dirty="0"/>
              <a:t> </a:t>
            </a:r>
            <a:r>
              <a:rPr kumimoji="1" lang="en-US" altLang="zh-CN" dirty="0" err="1"/>
              <a:t>sparsification</a:t>
            </a:r>
            <a:r>
              <a:rPr kumimoji="1" lang="zh-CN" altLang="en-US" dirty="0"/>
              <a:t> </a:t>
            </a:r>
            <a:r>
              <a:rPr kumimoji="1" lang="en-US" altLang="zh-CN" dirty="0"/>
              <a:t>to</a:t>
            </a:r>
            <a:r>
              <a:rPr kumimoji="1" lang="zh-CN" altLang="en-US" dirty="0"/>
              <a:t> </a:t>
            </a:r>
            <a:r>
              <a:rPr kumimoji="1" lang="en-US" altLang="zh-CN" dirty="0"/>
              <a:t>obtain</a:t>
            </a:r>
            <a:r>
              <a:rPr kumimoji="1" lang="zh-CN" altLang="en-US" dirty="0"/>
              <a:t> </a:t>
            </a:r>
            <a:r>
              <a:rPr kumimoji="1" lang="en-US" altLang="zh-CN" dirty="0"/>
              <a:t>a</a:t>
            </a:r>
            <a:r>
              <a:rPr kumimoji="1" lang="zh-CN" altLang="en-US" dirty="0"/>
              <a:t> </a:t>
            </a:r>
            <a:r>
              <a:rPr kumimoji="1" lang="en-US" altLang="zh-CN" dirty="0"/>
              <a:t>sparse</a:t>
            </a:r>
            <a:r>
              <a:rPr kumimoji="1" lang="zh-CN" altLang="en-US" dirty="0"/>
              <a:t> </a:t>
            </a:r>
            <a:r>
              <a:rPr kumimoji="1" lang="en-US" altLang="zh-CN" dirty="0"/>
              <a:t>graph.</a:t>
            </a:r>
            <a:r>
              <a:rPr kumimoji="1" lang="zh-CN" altLang="en-US" dirty="0"/>
              <a:t> </a:t>
            </a:r>
            <a:endParaRPr kumimoji="1" lang="en-US" altLang="zh-CN" dirty="0"/>
          </a:p>
          <a:p>
            <a:endParaRPr kumimoji="1" lang="en-US" altLang="zh-CN" dirty="0"/>
          </a:p>
          <a:p>
            <a:r>
              <a:rPr kumimoji="1" lang="en-US" altLang="zh-CN" dirty="0"/>
              <a:t>If</a:t>
            </a:r>
            <a:r>
              <a:rPr kumimoji="1" lang="zh-CN" altLang="en-US" dirty="0"/>
              <a:t> </a:t>
            </a:r>
            <a:r>
              <a:rPr kumimoji="1" lang="en-US" altLang="zh-CN" dirty="0"/>
              <a:t>the</a:t>
            </a:r>
            <a:r>
              <a:rPr kumimoji="1" lang="zh-CN" altLang="en-US" dirty="0"/>
              <a:t> </a:t>
            </a:r>
            <a:r>
              <a:rPr kumimoji="1" lang="en-US" altLang="zh-CN" dirty="0"/>
              <a:t>input</a:t>
            </a:r>
            <a:r>
              <a:rPr kumimoji="1" lang="zh-CN" altLang="en-US" dirty="0"/>
              <a:t> </a:t>
            </a:r>
            <a:r>
              <a:rPr kumimoji="1" lang="en-US" altLang="zh-CN" dirty="0"/>
              <a:t>data</a:t>
            </a:r>
            <a:r>
              <a:rPr kumimoji="1" lang="zh-CN" altLang="en-US" dirty="0"/>
              <a:t> </a:t>
            </a:r>
            <a:r>
              <a:rPr kumimoji="1" lang="en-US" altLang="zh-CN" dirty="0"/>
              <a:t>is</a:t>
            </a:r>
            <a:r>
              <a:rPr kumimoji="1" lang="zh-CN" altLang="en-US" dirty="0"/>
              <a:t> </a:t>
            </a:r>
            <a:r>
              <a:rPr kumimoji="1" lang="en-US" altLang="zh-CN" dirty="0"/>
              <a:t>instead</a:t>
            </a:r>
            <a:r>
              <a:rPr kumimoji="1" lang="zh-CN" altLang="en-US" dirty="0"/>
              <a:t> </a:t>
            </a:r>
            <a:r>
              <a:rPr kumimoji="1" lang="en-US" altLang="zh-CN" dirty="0"/>
              <a:t>of</a:t>
            </a:r>
            <a:r>
              <a:rPr kumimoji="1" lang="zh-CN" altLang="en-US" dirty="0"/>
              <a:t> </a:t>
            </a:r>
            <a:r>
              <a:rPr kumimoji="1" lang="en-US" altLang="zh-CN" dirty="0"/>
              <a:t>data</a:t>
            </a:r>
            <a:r>
              <a:rPr kumimoji="1" lang="zh-CN" altLang="en-US" dirty="0"/>
              <a:t> </a:t>
            </a:r>
            <a:r>
              <a:rPr kumimoji="1" lang="en-US" altLang="zh-CN" dirty="0"/>
              <a:t>points,</a:t>
            </a:r>
            <a:r>
              <a:rPr kumimoji="1" lang="zh-CN" altLang="en-US" dirty="0"/>
              <a:t> </a:t>
            </a:r>
            <a:r>
              <a:rPr kumimoji="1" lang="en-US" altLang="zh-CN" dirty="0"/>
              <a:t>but</a:t>
            </a:r>
            <a:r>
              <a:rPr kumimoji="1" lang="zh-CN" altLang="en-US" dirty="0"/>
              <a:t> </a:t>
            </a:r>
            <a:r>
              <a:rPr kumimoji="1" lang="en-US" altLang="zh-CN" dirty="0"/>
              <a:t>an</a:t>
            </a:r>
            <a:r>
              <a:rPr kumimoji="1" lang="zh-CN" altLang="en-US" dirty="0"/>
              <a:t> </a:t>
            </a:r>
            <a:r>
              <a:rPr kumimoji="1" lang="en-US" altLang="zh-CN" dirty="0"/>
              <a:t>intrinsic</a:t>
            </a:r>
            <a:r>
              <a:rPr kumimoji="1" lang="zh-CN" altLang="en-US" dirty="0"/>
              <a:t> </a:t>
            </a:r>
            <a:r>
              <a:rPr kumimoji="1" lang="en-US" altLang="zh-CN" dirty="0"/>
              <a:t>graph</a:t>
            </a:r>
            <a:r>
              <a:rPr kumimoji="1" lang="zh-CN" altLang="en-US" dirty="0"/>
              <a:t> </a:t>
            </a:r>
            <a:r>
              <a:rPr kumimoji="1" lang="en-US" altLang="zh-CN" dirty="0"/>
              <a:t>containing</a:t>
            </a:r>
            <a:r>
              <a:rPr kumimoji="1" lang="zh-CN" altLang="en-US" dirty="0"/>
              <a:t> </a:t>
            </a:r>
            <a:r>
              <a:rPr kumimoji="1" lang="en-US" altLang="zh-CN" dirty="0"/>
              <a:t>edges,</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also</a:t>
            </a:r>
            <a:r>
              <a:rPr kumimoji="1" lang="zh-CN" altLang="en-US" dirty="0"/>
              <a:t> </a:t>
            </a:r>
            <a:r>
              <a:rPr kumimoji="1" lang="en-US" altLang="zh-CN" dirty="0"/>
              <a:t>optionally</a:t>
            </a:r>
            <a:r>
              <a:rPr kumimoji="1" lang="zh-CN" altLang="en-US" dirty="0"/>
              <a:t> </a:t>
            </a:r>
            <a:r>
              <a:rPr kumimoji="1" lang="en-US" altLang="zh-CN" dirty="0"/>
              <a:t>combine</a:t>
            </a:r>
            <a:r>
              <a:rPr kumimoji="1" lang="zh-CN" altLang="en-US" dirty="0"/>
              <a:t> </a:t>
            </a:r>
            <a:r>
              <a:rPr kumimoji="1" lang="en-US" altLang="zh-CN" dirty="0"/>
              <a:t>the</a:t>
            </a:r>
            <a:r>
              <a:rPr kumimoji="1" lang="zh-CN" altLang="en-US" dirty="0"/>
              <a:t> </a:t>
            </a:r>
            <a:r>
              <a:rPr kumimoji="1" lang="en-US" altLang="zh-CN" dirty="0"/>
              <a:t>intrinsic</a:t>
            </a:r>
            <a:r>
              <a:rPr kumimoji="1" lang="zh-CN" altLang="en-US" dirty="0"/>
              <a:t> </a:t>
            </a:r>
            <a:r>
              <a:rPr kumimoji="1" lang="en-US" altLang="zh-CN" dirty="0"/>
              <a:t>graph</a:t>
            </a:r>
            <a:r>
              <a:rPr kumimoji="1" lang="zh-CN" altLang="en-US" dirty="0"/>
              <a:t> </a:t>
            </a:r>
            <a:r>
              <a:rPr kumimoji="1" lang="en-US" altLang="zh-CN" dirty="0"/>
              <a:t>and</a:t>
            </a:r>
            <a:r>
              <a:rPr kumimoji="1" lang="zh-CN" altLang="en-US" dirty="0"/>
              <a:t> </a:t>
            </a:r>
            <a:r>
              <a:rPr kumimoji="1" lang="en-US" altLang="zh-CN" dirty="0"/>
              <a:t>learned</a:t>
            </a:r>
            <a:r>
              <a:rPr kumimoji="1" lang="zh-CN" altLang="en-US" dirty="0"/>
              <a:t> </a:t>
            </a:r>
            <a:r>
              <a:rPr kumimoji="1" lang="en-US" altLang="zh-CN" dirty="0"/>
              <a:t>implicit</a:t>
            </a:r>
            <a:r>
              <a:rPr kumimoji="1" lang="zh-CN" altLang="en-US" dirty="0"/>
              <a:t> </a:t>
            </a:r>
            <a:r>
              <a:rPr kumimoji="1" lang="en-US" altLang="zh-CN" dirty="0"/>
              <a:t>graph</a:t>
            </a:r>
            <a:r>
              <a:rPr kumimoji="1" lang="zh-CN" altLang="en-US" dirty="0"/>
              <a:t> </a:t>
            </a:r>
            <a:r>
              <a:rPr kumimoji="1" lang="en-US" altLang="zh-CN" dirty="0"/>
              <a:t>to</a:t>
            </a:r>
            <a:r>
              <a:rPr kumimoji="1" lang="zh-CN" altLang="en-US" dirty="0"/>
              <a:t> </a:t>
            </a:r>
            <a:r>
              <a:rPr kumimoji="1" lang="en-US" altLang="zh-CN" dirty="0"/>
              <a:t>form</a:t>
            </a:r>
            <a:r>
              <a:rPr kumimoji="1" lang="zh-CN" altLang="en-US" dirty="0"/>
              <a:t> </a:t>
            </a:r>
            <a:r>
              <a:rPr kumimoji="1" lang="en-US" altLang="zh-CN" dirty="0"/>
              <a:t>an</a:t>
            </a:r>
            <a:r>
              <a:rPr kumimoji="1" lang="zh-CN" altLang="en-US" dirty="0"/>
              <a:t> </a:t>
            </a:r>
            <a:r>
              <a:rPr kumimoji="1" lang="en-US" altLang="zh-CN" dirty="0"/>
              <a:t>augmented</a:t>
            </a:r>
            <a:r>
              <a:rPr kumimoji="1" lang="zh-CN" altLang="en-US" dirty="0"/>
              <a:t> </a:t>
            </a:r>
            <a:r>
              <a:rPr kumimoji="1" lang="en-US" altLang="zh-CN" dirty="0"/>
              <a:t>graph.</a:t>
            </a:r>
            <a:r>
              <a:rPr kumimoji="1" lang="zh-CN" altLang="en-US" dirty="0"/>
              <a:t> </a:t>
            </a:r>
            <a:r>
              <a:rPr kumimoji="1" lang="en-US" altLang="zh-CN" dirty="0"/>
              <a:t>The</a:t>
            </a:r>
            <a:r>
              <a:rPr kumimoji="1" lang="zh-CN" altLang="en-US" dirty="0"/>
              <a:t> </a:t>
            </a:r>
            <a:r>
              <a:rPr kumimoji="1" lang="en-US" altLang="zh-CN" dirty="0"/>
              <a:t>output</a:t>
            </a:r>
            <a:r>
              <a:rPr kumimoji="1" lang="zh-CN" altLang="en-US" dirty="0"/>
              <a:t> </a:t>
            </a:r>
            <a:r>
              <a:rPr kumimoji="1" lang="en-US" altLang="zh-CN" dirty="0"/>
              <a:t>graph</a:t>
            </a:r>
            <a:r>
              <a:rPr kumimoji="1" lang="zh-CN" altLang="en-US" dirty="0"/>
              <a:t> </a:t>
            </a:r>
            <a:r>
              <a:rPr kumimoji="1" lang="en-US" altLang="zh-CN" dirty="0"/>
              <a:t>will</a:t>
            </a:r>
            <a:r>
              <a:rPr kumimoji="1" lang="zh-CN" altLang="en-US" dirty="0"/>
              <a:t> </a:t>
            </a:r>
            <a:r>
              <a:rPr kumimoji="1" lang="en-US" altLang="zh-CN" dirty="0"/>
              <a:t>be</a:t>
            </a:r>
            <a:r>
              <a:rPr kumimoji="1" lang="zh-CN" altLang="en-US" dirty="0"/>
              <a:t> </a:t>
            </a:r>
            <a:r>
              <a:rPr kumimoji="1" lang="en-US" altLang="zh-CN" dirty="0"/>
              <a:t>consumed</a:t>
            </a:r>
            <a:r>
              <a:rPr kumimoji="1" lang="zh-CN" altLang="en-US" dirty="0"/>
              <a:t> </a:t>
            </a:r>
            <a:r>
              <a:rPr kumimoji="1" lang="en-US" altLang="zh-CN" dirty="0"/>
              <a:t>by</a:t>
            </a:r>
            <a:r>
              <a:rPr kumimoji="1" lang="zh-CN" altLang="en-US" dirty="0"/>
              <a:t> </a:t>
            </a:r>
            <a:r>
              <a:rPr kumimoji="1" lang="en-US" altLang="zh-CN" dirty="0"/>
              <a:t>a</a:t>
            </a:r>
            <a:r>
              <a:rPr kumimoji="1" lang="zh-CN" altLang="en-US" dirty="0"/>
              <a:t> </a:t>
            </a:r>
            <a:r>
              <a:rPr kumimoji="1" lang="en-US" altLang="zh-CN" dirty="0"/>
              <a:t>subsequent</a:t>
            </a:r>
            <a:r>
              <a:rPr kumimoji="1" lang="zh-CN" altLang="en-US" dirty="0"/>
              <a:t> </a:t>
            </a:r>
            <a:r>
              <a:rPr kumimoji="1" lang="en-US" altLang="zh-CN" dirty="0"/>
              <a:t>GNN-based</a:t>
            </a:r>
            <a:r>
              <a:rPr kumimoji="1" lang="zh-CN" altLang="en-US" dirty="0"/>
              <a:t> </a:t>
            </a:r>
            <a:r>
              <a:rPr kumimoji="1" lang="en-US" altLang="zh-CN" dirty="0"/>
              <a:t>module</a:t>
            </a:r>
            <a:r>
              <a:rPr kumimoji="1" lang="zh-CN" altLang="en-US" dirty="0"/>
              <a:t> </a:t>
            </a:r>
            <a:r>
              <a:rPr kumimoji="1" lang="en-US" altLang="zh-CN" dirty="0"/>
              <a:t>to</a:t>
            </a:r>
            <a:r>
              <a:rPr kumimoji="1" lang="zh-CN" altLang="en-US" dirty="0"/>
              <a:t> </a:t>
            </a:r>
            <a:r>
              <a:rPr kumimoji="1" lang="en-US" altLang="zh-CN" dirty="0"/>
              <a:t>learn</a:t>
            </a:r>
            <a:r>
              <a:rPr kumimoji="1" lang="zh-CN" altLang="en-US" dirty="0"/>
              <a:t> </a:t>
            </a:r>
            <a:r>
              <a:rPr kumimoji="1" lang="en-US" altLang="zh-CN" dirty="0"/>
              <a:t>graph</a:t>
            </a:r>
            <a:r>
              <a:rPr kumimoji="1" lang="zh-CN" altLang="en-US" dirty="0"/>
              <a:t> </a:t>
            </a:r>
            <a:r>
              <a:rPr kumimoji="1" lang="en-US" altLang="zh-CN" dirty="0"/>
              <a:t>representations</a:t>
            </a:r>
            <a:r>
              <a:rPr kumimoji="1" lang="zh-CN" altLang="en-US" dirty="0"/>
              <a:t> </a:t>
            </a:r>
            <a:r>
              <a:rPr kumimoji="1" lang="en-US" altLang="zh-CN" dirty="0"/>
              <a:t>and</a:t>
            </a:r>
            <a:r>
              <a:rPr kumimoji="1" lang="zh-CN" altLang="en-US" dirty="0"/>
              <a:t> </a:t>
            </a:r>
            <a:r>
              <a:rPr kumimoji="1" lang="en-US" altLang="zh-CN" dirty="0"/>
              <a:t>predict</a:t>
            </a:r>
            <a:r>
              <a:rPr kumimoji="1" lang="zh-CN" altLang="en-US" dirty="0"/>
              <a:t> </a:t>
            </a:r>
            <a:r>
              <a:rPr kumimoji="1" lang="en-US" altLang="zh-CN" dirty="0"/>
              <a:t>outputs.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45</a:t>
            </a:fld>
            <a:endParaRPr lang="en-US"/>
          </a:p>
        </p:txBody>
      </p:sp>
    </p:spTree>
    <p:extLst>
      <p:ext uri="{BB962C8B-B14F-4D97-AF65-F5344CB8AC3E}">
        <p14:creationId xmlns:p14="http://schemas.microsoft.com/office/powerpoint/2010/main" val="662911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Next,</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introduce</a:t>
            </a:r>
            <a:r>
              <a:rPr kumimoji="1" lang="zh-CN" altLang="en-US" dirty="0"/>
              <a:t> </a:t>
            </a:r>
            <a:r>
              <a:rPr kumimoji="1" lang="en-US" altLang="zh-CN" dirty="0"/>
              <a:t>each</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four</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techniques</a:t>
            </a:r>
            <a:r>
              <a:rPr kumimoji="1" lang="zh-CN" altLang="en-US" dirty="0"/>
              <a:t> </a:t>
            </a:r>
            <a:r>
              <a:rPr kumimoji="1" lang="en-US" altLang="zh-CN" dirty="0"/>
              <a:t>which</a:t>
            </a:r>
            <a:r>
              <a:rPr kumimoji="1" lang="zh-CN" altLang="en-US" dirty="0"/>
              <a:t> </a:t>
            </a:r>
            <a:r>
              <a:rPr kumimoji="1" lang="en-US" altLang="zh-CN" dirty="0"/>
              <a:t>we</a:t>
            </a:r>
            <a:r>
              <a:rPr kumimoji="1" lang="zh-CN" altLang="en-US" dirty="0"/>
              <a:t> </a:t>
            </a:r>
            <a:r>
              <a:rPr kumimoji="1" lang="en-US" altLang="zh-CN" dirty="0"/>
              <a:t>summarize</a:t>
            </a:r>
            <a:r>
              <a:rPr kumimoji="1" lang="zh-CN" altLang="en-US" dirty="0"/>
              <a:t> </a:t>
            </a:r>
            <a:r>
              <a:rPr kumimoji="1" lang="en-US" altLang="zh-CN" dirty="0"/>
              <a:t>from</a:t>
            </a:r>
            <a:r>
              <a:rPr kumimoji="1" lang="zh-CN" altLang="en-US" dirty="0"/>
              <a:t> </a:t>
            </a:r>
            <a:r>
              <a:rPr kumimoji="1" lang="en-US" altLang="zh-CN" dirty="0"/>
              <a:t>the</a:t>
            </a:r>
            <a:r>
              <a:rPr kumimoji="1" lang="zh-CN" altLang="en-US" dirty="0"/>
              <a:t> </a:t>
            </a:r>
            <a:r>
              <a:rPr kumimoji="1" lang="en-US" altLang="zh-CN" dirty="0"/>
              <a:t>existing</a:t>
            </a:r>
            <a:r>
              <a:rPr kumimoji="1" lang="zh-CN" altLang="en-US" dirty="0"/>
              <a:t> </a:t>
            </a:r>
            <a:r>
              <a:rPr kumimoji="1" lang="en-US" altLang="zh-CN" dirty="0"/>
              <a:t>practice</a:t>
            </a:r>
            <a:r>
              <a:rPr kumimoji="1" lang="zh-CN" altLang="en-US" dirty="0"/>
              <a:t> </a:t>
            </a:r>
            <a:r>
              <a:rPr kumimoji="1" lang="en-US" altLang="zh-CN" dirty="0"/>
              <a:t>of</a:t>
            </a:r>
            <a:r>
              <a:rPr kumimoji="1" lang="zh-CN" altLang="en-US" dirty="0"/>
              <a:t> </a:t>
            </a:r>
            <a:r>
              <a:rPr kumimoji="1" lang="en-US" altLang="zh-CN" dirty="0"/>
              <a:t>its</a:t>
            </a:r>
            <a:r>
              <a:rPr kumimoji="1" lang="zh-CN" altLang="en-US" dirty="0"/>
              <a:t> </a:t>
            </a:r>
            <a:r>
              <a:rPr kumimoji="1" lang="en-US" altLang="zh-CN" dirty="0"/>
              <a:t>applications</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NLP</a:t>
            </a:r>
            <a:r>
              <a:rPr kumimoji="1" lang="zh-CN" altLang="en-US" dirty="0"/>
              <a:t> </a:t>
            </a:r>
            <a:r>
              <a:rPr kumimoji="1" lang="en-US" altLang="zh-CN" dirty="0"/>
              <a:t>field.</a:t>
            </a:r>
            <a:r>
              <a:rPr kumimoji="1" lang="zh-CN" altLang="en-US" dirty="0"/>
              <a:t> </a:t>
            </a:r>
            <a:r>
              <a:rPr kumimoji="1" lang="en-US" altLang="zh-CN" dirty="0"/>
              <a:t>These</a:t>
            </a:r>
            <a:r>
              <a:rPr kumimoji="1" lang="zh-CN" altLang="en-US" dirty="0"/>
              <a:t> </a:t>
            </a:r>
            <a:r>
              <a:rPr kumimoji="1" lang="en-US" altLang="zh-CN" dirty="0"/>
              <a:t>include</a:t>
            </a:r>
            <a:r>
              <a:rPr kumimoji="1" lang="zh-CN" altLang="en-US" dirty="0"/>
              <a:t> </a:t>
            </a:r>
            <a:r>
              <a:rPr kumimoji="1" lang="en-US" altLang="zh-CN" dirty="0"/>
              <a:t>graph</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r>
              <a:rPr kumimoji="1" lang="zh-CN" altLang="en-US" dirty="0"/>
              <a:t> </a:t>
            </a:r>
            <a:r>
              <a:rPr kumimoji="1" lang="en-US" altLang="zh-CN" dirty="0"/>
              <a:t>techniques,</a:t>
            </a:r>
            <a:r>
              <a:rPr kumimoji="1" lang="zh-CN" altLang="en-US" dirty="0"/>
              <a:t> </a:t>
            </a:r>
            <a:r>
              <a:rPr kumimoji="1" lang="en-US" altLang="zh-CN" dirty="0"/>
              <a:t>graph</a:t>
            </a:r>
            <a:r>
              <a:rPr kumimoji="1" lang="zh-CN" altLang="en-US" dirty="0"/>
              <a:t> </a:t>
            </a:r>
            <a:r>
              <a:rPr kumimoji="1" lang="en-US" altLang="zh-CN" dirty="0" err="1"/>
              <a:t>sparsification</a:t>
            </a:r>
            <a:r>
              <a:rPr kumimoji="1" lang="zh-CN" altLang="en-US" dirty="0"/>
              <a:t> </a:t>
            </a:r>
            <a:r>
              <a:rPr kumimoji="1" lang="en-US" altLang="zh-CN" dirty="0"/>
              <a:t>techniques,</a:t>
            </a:r>
            <a:r>
              <a:rPr kumimoji="1" lang="zh-CN" altLang="en-US" dirty="0"/>
              <a:t> </a:t>
            </a:r>
            <a:r>
              <a:rPr kumimoji="1" lang="en-US" altLang="zh-CN" dirty="0"/>
              <a:t>combining</a:t>
            </a:r>
            <a:r>
              <a:rPr kumimoji="1" lang="zh-CN" altLang="en-US" dirty="0"/>
              <a:t> </a:t>
            </a:r>
            <a:r>
              <a:rPr kumimoji="1" lang="en-US" altLang="zh-CN" dirty="0"/>
              <a:t>intrinsic</a:t>
            </a:r>
            <a:r>
              <a:rPr kumimoji="1" lang="zh-CN" altLang="en-US" dirty="0"/>
              <a:t> </a:t>
            </a:r>
            <a:r>
              <a:rPr kumimoji="1" lang="en-US" altLang="zh-CN" dirty="0"/>
              <a:t>graph</a:t>
            </a:r>
            <a:r>
              <a:rPr kumimoji="1" lang="zh-CN" altLang="en-US" dirty="0"/>
              <a:t> </a:t>
            </a:r>
            <a:r>
              <a:rPr kumimoji="1" lang="en-US" altLang="zh-CN" dirty="0"/>
              <a:t>structures</a:t>
            </a:r>
            <a:r>
              <a:rPr kumimoji="1" lang="zh-CN" altLang="en-US" dirty="0"/>
              <a:t> </a:t>
            </a:r>
            <a:r>
              <a:rPr kumimoji="1" lang="en-US" altLang="zh-CN" dirty="0"/>
              <a:t>and</a:t>
            </a:r>
            <a:r>
              <a:rPr kumimoji="1" lang="zh-CN" altLang="en-US" dirty="0"/>
              <a:t> </a:t>
            </a:r>
            <a:r>
              <a:rPr kumimoji="1" lang="en-US" altLang="zh-CN" dirty="0"/>
              <a:t>implicit</a:t>
            </a:r>
            <a:r>
              <a:rPr kumimoji="1" lang="zh-CN" altLang="en-US" dirty="0"/>
              <a:t> </a:t>
            </a:r>
            <a:r>
              <a:rPr kumimoji="1" lang="en-US" altLang="zh-CN" dirty="0"/>
              <a:t>graph</a:t>
            </a:r>
            <a:r>
              <a:rPr kumimoji="1" lang="zh-CN" altLang="en-US" dirty="0"/>
              <a:t> </a:t>
            </a:r>
            <a:r>
              <a:rPr kumimoji="1" lang="en-US" altLang="zh-CN" dirty="0"/>
              <a:t>constructions,</a:t>
            </a:r>
            <a:r>
              <a:rPr kumimoji="1" lang="zh-CN" altLang="en-US" dirty="0"/>
              <a:t> </a:t>
            </a:r>
            <a:r>
              <a:rPr kumimoji="1" lang="en-US" altLang="zh-CN" dirty="0"/>
              <a:t>and</a:t>
            </a:r>
            <a:r>
              <a:rPr kumimoji="1" lang="zh-CN" altLang="en-US" dirty="0"/>
              <a:t> </a:t>
            </a:r>
            <a:r>
              <a:rPr kumimoji="1" lang="en-US" altLang="zh-CN" dirty="0"/>
              <a:t>learning</a:t>
            </a:r>
            <a:r>
              <a:rPr kumimoji="1" lang="zh-CN" altLang="en-US" dirty="0"/>
              <a:t> </a:t>
            </a:r>
            <a:r>
              <a:rPr kumimoji="1" lang="en-US" altLang="zh-CN" dirty="0"/>
              <a:t>paradigms.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46</a:t>
            </a:fld>
            <a:endParaRPr lang="en-US"/>
          </a:p>
        </p:txBody>
      </p:sp>
    </p:spTree>
    <p:extLst>
      <p:ext uri="{BB962C8B-B14F-4D97-AF65-F5344CB8AC3E}">
        <p14:creationId xmlns:p14="http://schemas.microsoft.com/office/powerpoint/2010/main" val="1684683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a:t>
            </a:r>
            <a:r>
              <a:rPr kumimoji="1" lang="zh-CN" altLang="en-US" dirty="0"/>
              <a:t> </a:t>
            </a:r>
            <a:r>
              <a:rPr kumimoji="1" lang="en-US" altLang="zh-CN" dirty="0"/>
              <a:t>idea</a:t>
            </a:r>
            <a:r>
              <a:rPr kumimoji="1" lang="zh-CN" altLang="en-US" dirty="0"/>
              <a:t> </a:t>
            </a:r>
            <a:r>
              <a:rPr kumimoji="1" lang="en-US" altLang="zh-CN" dirty="0"/>
              <a:t>of</a:t>
            </a:r>
            <a:r>
              <a:rPr kumimoji="1" lang="zh-CN" altLang="en-US" dirty="0"/>
              <a:t> </a:t>
            </a:r>
            <a:r>
              <a:rPr kumimoji="1" lang="en-US" altLang="zh-CN" dirty="0"/>
              <a:t>graph</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r>
              <a:rPr kumimoji="1" lang="zh-CN" altLang="en-US" dirty="0"/>
              <a:t> </a:t>
            </a:r>
            <a:r>
              <a:rPr kumimoji="1" lang="en-US" altLang="zh-CN" dirty="0"/>
              <a:t>is</a:t>
            </a:r>
            <a:r>
              <a:rPr kumimoji="1" lang="zh-CN" altLang="en-US" dirty="0"/>
              <a:t> </a:t>
            </a:r>
            <a:r>
              <a:rPr kumimoji="1" lang="en-US" altLang="zh-CN" dirty="0"/>
              <a:t>to</a:t>
            </a:r>
            <a:r>
              <a:rPr kumimoji="1" lang="zh-CN" altLang="en-US" dirty="0"/>
              <a:t> </a:t>
            </a:r>
            <a:r>
              <a:rPr kumimoji="1" lang="en-US" altLang="zh-CN" dirty="0"/>
              <a:t>compute</a:t>
            </a:r>
            <a:r>
              <a:rPr kumimoji="1" lang="zh-CN" altLang="en-US" dirty="0"/>
              <a:t> </a:t>
            </a:r>
            <a:r>
              <a:rPr kumimoji="1" lang="en-US" altLang="zh-CN" dirty="0"/>
              <a:t>the</a:t>
            </a:r>
            <a:r>
              <a:rPr kumimoji="1" lang="zh-CN" altLang="en-US" dirty="0"/>
              <a:t> </a:t>
            </a:r>
            <a:r>
              <a:rPr kumimoji="1" lang="en-US" altLang="zh-CN" dirty="0"/>
              <a:t>pair-wise</a:t>
            </a:r>
            <a:r>
              <a:rPr kumimoji="1" lang="zh-CN" altLang="en-US" dirty="0"/>
              <a:t> </a:t>
            </a:r>
            <a:r>
              <a:rPr kumimoji="1" lang="en-US" altLang="zh-CN" dirty="0"/>
              <a:t>node</a:t>
            </a:r>
            <a:r>
              <a:rPr kumimoji="1" lang="zh-CN" altLang="en-US" dirty="0"/>
              <a:t> </a:t>
            </a:r>
            <a:r>
              <a:rPr kumimoji="1" lang="en-US" altLang="zh-CN" dirty="0"/>
              <a:t>similarity</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node</a:t>
            </a:r>
            <a:r>
              <a:rPr kumimoji="1" lang="zh-CN" altLang="en-US" dirty="0"/>
              <a:t> </a:t>
            </a:r>
            <a:r>
              <a:rPr kumimoji="1" lang="en-US" altLang="zh-CN" dirty="0"/>
              <a:t>embedding</a:t>
            </a:r>
            <a:r>
              <a:rPr kumimoji="1" lang="zh-CN" altLang="en-US" dirty="0"/>
              <a:t> </a:t>
            </a:r>
            <a:r>
              <a:rPr kumimoji="1" lang="en-US" altLang="zh-CN" dirty="0"/>
              <a:t>space,</a:t>
            </a:r>
            <a:r>
              <a:rPr kumimoji="1" lang="zh-CN" altLang="en-US" dirty="0"/>
              <a:t> </a:t>
            </a:r>
            <a:r>
              <a:rPr kumimoji="1" lang="en-US" altLang="zh-CN" dirty="0"/>
              <a:t>and</a:t>
            </a:r>
            <a:r>
              <a:rPr kumimoji="1" lang="zh-CN" altLang="en-US" dirty="0"/>
              <a:t> </a:t>
            </a:r>
            <a:r>
              <a:rPr kumimoji="1" lang="en-US" altLang="zh-CN" dirty="0"/>
              <a:t>obtain</a:t>
            </a:r>
            <a:r>
              <a:rPr kumimoji="1" lang="zh-CN" altLang="en-US" dirty="0"/>
              <a:t> </a:t>
            </a:r>
            <a:r>
              <a:rPr kumimoji="1" lang="en-US" altLang="zh-CN" dirty="0"/>
              <a:t>an</a:t>
            </a:r>
            <a:r>
              <a:rPr kumimoji="1" lang="zh-CN" altLang="en-US" dirty="0"/>
              <a:t> </a:t>
            </a:r>
            <a:r>
              <a:rPr kumimoji="1" lang="en-US" altLang="zh-CN" dirty="0"/>
              <a:t>adjacency</a:t>
            </a:r>
            <a:r>
              <a:rPr kumimoji="1" lang="zh-CN" altLang="en-US" dirty="0"/>
              <a:t> </a:t>
            </a:r>
            <a:r>
              <a:rPr kumimoji="1" lang="en-US" altLang="zh-CN" dirty="0"/>
              <a:t>matrix</a:t>
            </a:r>
            <a:r>
              <a:rPr kumimoji="1" lang="zh-CN" altLang="en-US" dirty="0"/>
              <a:t> </a:t>
            </a:r>
            <a:r>
              <a:rPr kumimoji="1" lang="en-US" altLang="zh-CN" dirty="0"/>
              <a:t>based</a:t>
            </a:r>
            <a:r>
              <a:rPr kumimoji="1" lang="zh-CN" altLang="en-US" dirty="0"/>
              <a:t> </a:t>
            </a:r>
            <a:r>
              <a:rPr kumimoji="1" lang="en-US" altLang="zh-CN" dirty="0"/>
              <a:t>on</a:t>
            </a:r>
            <a:r>
              <a:rPr kumimoji="1" lang="zh-CN" altLang="en-US" dirty="0"/>
              <a:t> </a:t>
            </a:r>
            <a:r>
              <a:rPr kumimoji="1" lang="en-US" altLang="zh-CN" dirty="0"/>
              <a:t>that.</a:t>
            </a:r>
          </a:p>
          <a:p>
            <a:endParaRPr kumimoji="1" lang="en-US" altLang="zh-CN" dirty="0"/>
          </a:p>
          <a:p>
            <a:r>
              <a:rPr kumimoji="1" lang="en-US" altLang="zh-CN" dirty="0"/>
              <a:t>It</a:t>
            </a:r>
            <a:r>
              <a:rPr kumimoji="1" lang="zh-CN" altLang="en-US" dirty="0"/>
              <a:t> </a:t>
            </a:r>
            <a:r>
              <a:rPr kumimoji="1" lang="en-US" altLang="zh-CN" dirty="0"/>
              <a:t>can</a:t>
            </a:r>
            <a:r>
              <a:rPr kumimoji="1" lang="zh-CN" altLang="en-US" dirty="0"/>
              <a:t> </a:t>
            </a:r>
            <a:r>
              <a:rPr kumimoji="1" lang="en-US" altLang="zh-CN" dirty="0"/>
              <a:t>enable</a:t>
            </a:r>
            <a:r>
              <a:rPr kumimoji="1" lang="zh-CN" altLang="en-US" dirty="0"/>
              <a:t> </a:t>
            </a:r>
            <a:r>
              <a:rPr kumimoji="1" lang="en-US" altLang="zh-CN" dirty="0"/>
              <a:t>inductive</a:t>
            </a:r>
            <a:r>
              <a:rPr kumimoji="1" lang="zh-CN" altLang="en-US" dirty="0"/>
              <a:t> </a:t>
            </a:r>
            <a:r>
              <a:rPr kumimoji="1" lang="en-US" altLang="zh-CN" dirty="0"/>
              <a:t>learning</a:t>
            </a:r>
            <a:r>
              <a:rPr kumimoji="1" lang="zh-CN" altLang="en-US" dirty="0"/>
              <a:t> </a:t>
            </a:r>
            <a:r>
              <a:rPr kumimoji="1" lang="en-US" altLang="zh-CN" dirty="0"/>
              <a:t>because</a:t>
            </a:r>
            <a:r>
              <a:rPr kumimoji="1" lang="zh-CN" altLang="en-US" dirty="0"/>
              <a:t> </a:t>
            </a:r>
            <a:r>
              <a:rPr kumimoji="1" lang="en-US" altLang="zh-CN" dirty="0"/>
              <a:t>once</a:t>
            </a:r>
            <a:r>
              <a:rPr kumimoji="1" lang="zh-CN" altLang="en-US" dirty="0"/>
              <a:t> </a:t>
            </a:r>
            <a:r>
              <a:rPr kumimoji="1" lang="en-US" altLang="zh-CN" dirty="0"/>
              <a:t>the</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r>
              <a:rPr kumimoji="1" lang="zh-CN" altLang="en-US" dirty="0"/>
              <a:t> </a:t>
            </a:r>
            <a:r>
              <a:rPr kumimoji="1" lang="en-US" altLang="zh-CN" dirty="0"/>
              <a:t>is</a:t>
            </a:r>
            <a:r>
              <a:rPr kumimoji="1" lang="zh-CN" altLang="en-US" dirty="0"/>
              <a:t> </a:t>
            </a:r>
            <a:r>
              <a:rPr kumimoji="1" lang="en-US" altLang="zh-CN" dirty="0"/>
              <a:t>finished,</a:t>
            </a:r>
            <a:r>
              <a:rPr kumimoji="1" lang="zh-CN" altLang="en-US" dirty="0"/>
              <a:t> </a:t>
            </a:r>
            <a:r>
              <a:rPr kumimoji="1" lang="en-US" altLang="zh-CN" dirty="0"/>
              <a:t>one</a:t>
            </a:r>
            <a:r>
              <a:rPr kumimoji="1" lang="zh-CN" altLang="en-US" dirty="0"/>
              <a:t> </a:t>
            </a:r>
            <a:r>
              <a:rPr kumimoji="1" lang="en-US" altLang="zh-CN" dirty="0"/>
              <a:t>can</a:t>
            </a:r>
            <a:r>
              <a:rPr kumimoji="1" lang="zh-CN" altLang="en-US" dirty="0"/>
              <a:t> </a:t>
            </a:r>
            <a:r>
              <a:rPr kumimoji="1" lang="en-US" altLang="zh-CN" dirty="0"/>
              <a:t>apply</a:t>
            </a:r>
            <a:r>
              <a:rPr kumimoji="1" lang="zh-CN" altLang="en-US" dirty="0"/>
              <a:t> </a:t>
            </a:r>
            <a:r>
              <a:rPr kumimoji="1" lang="en-US" altLang="zh-CN" dirty="0"/>
              <a:t>it</a:t>
            </a:r>
            <a:r>
              <a:rPr kumimoji="1" lang="zh-CN" altLang="en-US" dirty="0"/>
              <a:t> </a:t>
            </a:r>
            <a:r>
              <a:rPr kumimoji="1" lang="en-US" altLang="zh-CN" dirty="0"/>
              <a:t>to</a:t>
            </a:r>
            <a:r>
              <a:rPr kumimoji="1" lang="zh-CN" altLang="en-US" dirty="0"/>
              <a:t> </a:t>
            </a:r>
            <a:r>
              <a:rPr kumimoji="1" lang="en-US" altLang="zh-CN" dirty="0"/>
              <a:t>unseen</a:t>
            </a:r>
            <a:r>
              <a:rPr kumimoji="1" lang="zh-CN" altLang="en-US" dirty="0"/>
              <a:t> </a:t>
            </a:r>
            <a:r>
              <a:rPr kumimoji="1" lang="en-US" altLang="zh-CN" dirty="0"/>
              <a:t>nodes</a:t>
            </a:r>
            <a:r>
              <a:rPr kumimoji="1" lang="zh-CN" altLang="en-US" dirty="0"/>
              <a:t> </a:t>
            </a:r>
            <a:r>
              <a:rPr kumimoji="1" lang="en-US" altLang="zh-CN" dirty="0"/>
              <a:t>to</a:t>
            </a:r>
            <a:r>
              <a:rPr kumimoji="1" lang="zh-CN" altLang="en-US" dirty="0"/>
              <a:t> </a:t>
            </a:r>
            <a:r>
              <a:rPr kumimoji="1" lang="en-US" altLang="zh-CN" dirty="0"/>
              <a:t>learn</a:t>
            </a:r>
            <a:r>
              <a:rPr kumimoji="1" lang="zh-CN" altLang="en-US" dirty="0"/>
              <a:t> </a:t>
            </a:r>
            <a:r>
              <a:rPr kumimoji="1" lang="en-US" altLang="zh-CN" dirty="0"/>
              <a:t>a</a:t>
            </a:r>
            <a:r>
              <a:rPr kumimoji="1" lang="zh-CN" altLang="en-US" dirty="0"/>
              <a:t> </a:t>
            </a:r>
            <a:r>
              <a:rPr kumimoji="1" lang="en-US" altLang="zh-CN" dirty="0"/>
              <a:t>graph.</a:t>
            </a:r>
            <a:r>
              <a:rPr kumimoji="1" lang="zh-CN" altLang="en-US" dirty="0"/>
              <a:t> </a:t>
            </a:r>
            <a:r>
              <a:rPr kumimoji="1" lang="en-US" altLang="zh-CN" dirty="0"/>
              <a:t>This</a:t>
            </a:r>
            <a:r>
              <a:rPr kumimoji="1" lang="zh-CN" altLang="en-US" dirty="0"/>
              <a:t> </a:t>
            </a:r>
            <a:r>
              <a:rPr kumimoji="1" lang="en-US" altLang="zh-CN" dirty="0"/>
              <a:t>is</a:t>
            </a:r>
            <a:r>
              <a:rPr kumimoji="1" lang="zh-CN" altLang="en-US" dirty="0"/>
              <a:t> </a:t>
            </a:r>
            <a:r>
              <a:rPr kumimoji="1" lang="en-US" altLang="zh-CN" dirty="0"/>
              <a:t>important</a:t>
            </a:r>
            <a:r>
              <a:rPr kumimoji="1" lang="zh-CN" altLang="en-US" dirty="0"/>
              <a:t> </a:t>
            </a:r>
            <a:r>
              <a:rPr kumimoji="1" lang="en-US" altLang="zh-CN" dirty="0"/>
              <a:t>for</a:t>
            </a:r>
            <a:r>
              <a:rPr kumimoji="1" lang="zh-CN" altLang="en-US" dirty="0"/>
              <a:t> </a:t>
            </a:r>
            <a:r>
              <a:rPr kumimoji="1" lang="en-US" altLang="zh-CN" dirty="0"/>
              <a:t>many</a:t>
            </a:r>
            <a:r>
              <a:rPr kumimoji="1" lang="zh-CN" altLang="en-US" dirty="0"/>
              <a:t> </a:t>
            </a:r>
            <a:r>
              <a:rPr kumimoji="1" lang="en-US" altLang="zh-CN" dirty="0"/>
              <a:t>NLP</a:t>
            </a:r>
            <a:r>
              <a:rPr kumimoji="1" lang="zh-CN" altLang="en-US" dirty="0"/>
              <a:t> </a:t>
            </a:r>
            <a:r>
              <a:rPr kumimoji="1" lang="en-US" altLang="zh-CN" dirty="0"/>
              <a:t>applications,</a:t>
            </a:r>
            <a:r>
              <a:rPr kumimoji="1" lang="zh-CN" altLang="en-US" dirty="0"/>
              <a:t> </a:t>
            </a:r>
            <a:r>
              <a:rPr kumimoji="1" lang="en-US" altLang="zh-CN" dirty="0"/>
              <a:t>because</a:t>
            </a:r>
            <a:r>
              <a:rPr kumimoji="1" lang="zh-CN" altLang="en-US" dirty="0"/>
              <a:t> </a:t>
            </a:r>
            <a:r>
              <a:rPr kumimoji="1" lang="en-US" altLang="zh-CN" dirty="0"/>
              <a:t>we</a:t>
            </a:r>
            <a:r>
              <a:rPr kumimoji="1" lang="zh-CN" altLang="en-US" dirty="0"/>
              <a:t> </a:t>
            </a:r>
            <a:r>
              <a:rPr kumimoji="1" lang="en-US" altLang="zh-CN" dirty="0"/>
              <a:t>want</a:t>
            </a:r>
            <a:r>
              <a:rPr kumimoji="1" lang="zh-CN" altLang="en-US" dirty="0"/>
              <a:t> </a:t>
            </a:r>
            <a:r>
              <a:rPr kumimoji="1" lang="en-US" altLang="zh-CN" dirty="0"/>
              <a:t>to</a:t>
            </a:r>
            <a:r>
              <a:rPr kumimoji="1" lang="zh-CN" altLang="en-US" dirty="0"/>
              <a:t> </a:t>
            </a:r>
            <a:r>
              <a:rPr kumimoji="1" lang="en-US" altLang="zh-CN" dirty="0"/>
              <a:t>learn</a:t>
            </a:r>
            <a:r>
              <a:rPr kumimoji="1" lang="zh-CN" altLang="en-US" dirty="0"/>
              <a:t> </a:t>
            </a:r>
            <a:r>
              <a:rPr kumimoji="1" lang="en-US" altLang="zh-CN" dirty="0"/>
              <a:t>a</a:t>
            </a:r>
            <a:r>
              <a:rPr kumimoji="1" lang="zh-CN" altLang="en-US" dirty="0"/>
              <a:t> </a:t>
            </a:r>
            <a:r>
              <a:rPr kumimoji="1" lang="en-US" altLang="zh-CN" dirty="0"/>
              <a:t>new</a:t>
            </a:r>
            <a:r>
              <a:rPr kumimoji="1" lang="zh-CN" altLang="en-US" dirty="0"/>
              <a:t> </a:t>
            </a:r>
            <a:r>
              <a:rPr kumimoji="1" lang="en-US" altLang="zh-CN" dirty="0"/>
              <a:t>graph</a:t>
            </a:r>
            <a:r>
              <a:rPr kumimoji="1" lang="zh-CN" altLang="en-US" dirty="0"/>
              <a:t> </a:t>
            </a:r>
            <a:r>
              <a:rPr kumimoji="1" lang="en-US" altLang="zh-CN" dirty="0"/>
              <a:t>for</a:t>
            </a:r>
            <a:r>
              <a:rPr kumimoji="1" lang="zh-CN" altLang="en-US" dirty="0"/>
              <a:t> </a:t>
            </a:r>
            <a:r>
              <a:rPr kumimoji="1" lang="en-US" altLang="zh-CN" dirty="0"/>
              <a:t>each</a:t>
            </a:r>
            <a:r>
              <a:rPr kumimoji="1" lang="zh-CN" altLang="en-US" dirty="0"/>
              <a:t> </a:t>
            </a:r>
            <a:r>
              <a:rPr kumimoji="1" lang="en-US" altLang="zh-CN" dirty="0"/>
              <a:t>new</a:t>
            </a:r>
            <a:r>
              <a:rPr kumimoji="1" lang="zh-CN" altLang="en-US" dirty="0"/>
              <a:t> </a:t>
            </a:r>
            <a:r>
              <a:rPr kumimoji="1" lang="en-US" altLang="zh-CN" dirty="0"/>
              <a:t>text</a:t>
            </a:r>
            <a:r>
              <a:rPr kumimoji="1" lang="zh-CN" altLang="en-US" dirty="0"/>
              <a:t> </a:t>
            </a:r>
            <a:r>
              <a:rPr kumimoji="1" lang="en-US" altLang="zh-CN" dirty="0"/>
              <a:t>example.</a:t>
            </a:r>
          </a:p>
          <a:p>
            <a:endParaRPr kumimoji="1" lang="en-US" altLang="zh-CN" dirty="0"/>
          </a:p>
          <a:p>
            <a:r>
              <a:rPr kumimoji="1" lang="en-US" altLang="zh-CN" dirty="0"/>
              <a:t>Various</a:t>
            </a:r>
            <a:r>
              <a:rPr kumimoji="1" lang="zh-CN" altLang="en-US" dirty="0"/>
              <a:t> </a:t>
            </a:r>
            <a:r>
              <a:rPr kumimoji="1" lang="en-US" altLang="zh-CN" dirty="0"/>
              <a:t>metric</a:t>
            </a:r>
            <a:r>
              <a:rPr kumimoji="1" lang="zh-CN" altLang="en-US" dirty="0"/>
              <a:t> </a:t>
            </a:r>
            <a:r>
              <a:rPr kumimoji="1" lang="en-US" altLang="zh-CN" dirty="0"/>
              <a:t>functions</a:t>
            </a:r>
            <a:r>
              <a:rPr kumimoji="1" lang="zh-CN" altLang="en-US" dirty="0"/>
              <a:t> </a:t>
            </a:r>
            <a:r>
              <a:rPr kumimoji="1" lang="en-US" altLang="zh-CN" dirty="0"/>
              <a:t>have</a:t>
            </a:r>
            <a:r>
              <a:rPr kumimoji="1" lang="zh-CN" altLang="en-US" dirty="0"/>
              <a:t> </a:t>
            </a:r>
            <a:r>
              <a:rPr kumimoji="1" lang="en-US" altLang="zh-CN" dirty="0"/>
              <a:t>been</a:t>
            </a:r>
            <a:r>
              <a:rPr kumimoji="1" lang="zh-CN" altLang="en-US" dirty="0"/>
              <a:t> </a:t>
            </a:r>
            <a:r>
              <a:rPr kumimoji="1" lang="en-US" altLang="zh-CN" dirty="0"/>
              <a:t>proposed</a:t>
            </a:r>
            <a:r>
              <a:rPr kumimoji="1" lang="zh-CN" altLang="en-US" dirty="0"/>
              <a:t> </a:t>
            </a:r>
            <a:r>
              <a:rPr kumimoji="1" lang="en-US" altLang="zh-CN" dirty="0"/>
              <a:t>by</a:t>
            </a:r>
            <a:r>
              <a:rPr kumimoji="1" lang="zh-CN" altLang="en-US" dirty="0"/>
              <a:t> </a:t>
            </a:r>
            <a:r>
              <a:rPr kumimoji="1" lang="en-US" altLang="zh-CN" dirty="0"/>
              <a:t>previous</a:t>
            </a:r>
            <a:r>
              <a:rPr kumimoji="1" lang="zh-CN" altLang="en-US" dirty="0"/>
              <a:t> </a:t>
            </a:r>
            <a:r>
              <a:rPr kumimoji="1" lang="en-US" altLang="zh-CN" dirty="0"/>
              <a:t>works.</a:t>
            </a:r>
            <a:r>
              <a:rPr kumimoji="1" lang="zh-CN" altLang="en-US" dirty="0"/>
              <a:t> </a:t>
            </a:r>
            <a:r>
              <a:rPr kumimoji="1" lang="en-US" altLang="zh-CN" dirty="0"/>
              <a:t>We</a:t>
            </a:r>
            <a:r>
              <a:rPr kumimoji="1" lang="zh-CN" altLang="en-US" dirty="0"/>
              <a:t> </a:t>
            </a:r>
            <a:r>
              <a:rPr kumimoji="1" lang="en-US" altLang="zh-CN" dirty="0"/>
              <a:t>group</a:t>
            </a:r>
            <a:r>
              <a:rPr kumimoji="1" lang="zh-CN" altLang="en-US" dirty="0"/>
              <a:t> </a:t>
            </a:r>
            <a:r>
              <a:rPr kumimoji="1" lang="en-US" altLang="zh-CN" dirty="0"/>
              <a:t>them</a:t>
            </a:r>
            <a:r>
              <a:rPr kumimoji="1" lang="zh-CN" altLang="en-US" dirty="0"/>
              <a:t> </a:t>
            </a:r>
            <a:r>
              <a:rPr kumimoji="1" lang="en-US" altLang="zh-CN" dirty="0"/>
              <a:t>into</a:t>
            </a:r>
            <a:r>
              <a:rPr kumimoji="1" lang="zh-CN" altLang="en-US" dirty="0"/>
              <a:t> </a:t>
            </a:r>
            <a:r>
              <a:rPr kumimoji="1" lang="en-US" altLang="zh-CN" dirty="0"/>
              <a:t>two</a:t>
            </a:r>
            <a:r>
              <a:rPr kumimoji="1" lang="zh-CN" altLang="en-US" dirty="0"/>
              <a:t> </a:t>
            </a:r>
            <a:r>
              <a:rPr kumimoji="1" lang="en-US" altLang="zh-CN" dirty="0"/>
              <a:t>categories:</a:t>
            </a:r>
            <a:r>
              <a:rPr kumimoji="1" lang="zh-CN" altLang="en-US" dirty="0"/>
              <a:t> </a:t>
            </a:r>
            <a:r>
              <a:rPr kumimoji="1" lang="en-US" altLang="zh-CN" dirty="0"/>
              <a:t>node</a:t>
            </a:r>
            <a:r>
              <a:rPr kumimoji="1" lang="zh-CN" altLang="en-US" dirty="0"/>
              <a:t> </a:t>
            </a:r>
            <a:r>
              <a:rPr kumimoji="1" lang="en-US" altLang="zh-CN" dirty="0"/>
              <a:t>embedding</a:t>
            </a:r>
            <a:r>
              <a:rPr kumimoji="1" lang="zh-CN" altLang="en-US" dirty="0"/>
              <a:t> </a:t>
            </a:r>
            <a:r>
              <a:rPr kumimoji="1" lang="en-US" altLang="zh-CN" dirty="0"/>
              <a:t>based</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r>
              <a:rPr kumimoji="1" lang="zh-CN" altLang="en-US" dirty="0"/>
              <a:t> </a:t>
            </a:r>
            <a:r>
              <a:rPr kumimoji="1" lang="en-US" altLang="zh-CN" dirty="0"/>
              <a:t>and</a:t>
            </a:r>
            <a:r>
              <a:rPr kumimoji="1" lang="zh-CN" altLang="en-US" dirty="0"/>
              <a:t> </a:t>
            </a:r>
            <a:r>
              <a:rPr kumimoji="1" lang="en-US" altLang="zh-CN" dirty="0"/>
              <a:t>structure-aware</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47</a:t>
            </a:fld>
            <a:endParaRPr lang="en-US"/>
          </a:p>
        </p:txBody>
      </p:sp>
    </p:spTree>
    <p:extLst>
      <p:ext uri="{BB962C8B-B14F-4D97-AF65-F5344CB8AC3E}">
        <p14:creationId xmlns:p14="http://schemas.microsoft.com/office/powerpoint/2010/main" val="193513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For</a:t>
            </a:r>
            <a:r>
              <a:rPr kumimoji="1" lang="zh-CN" altLang="en-US" dirty="0"/>
              <a:t> </a:t>
            </a:r>
            <a:r>
              <a:rPr kumimoji="1" lang="en-US" altLang="zh-CN" dirty="0"/>
              <a:t>node</a:t>
            </a:r>
            <a:r>
              <a:rPr kumimoji="1" lang="zh-CN" altLang="en-US" dirty="0"/>
              <a:t> </a:t>
            </a:r>
            <a:r>
              <a:rPr kumimoji="1" lang="en-US" altLang="zh-CN" dirty="0"/>
              <a:t>embedding</a:t>
            </a:r>
            <a:r>
              <a:rPr kumimoji="1" lang="zh-CN" altLang="en-US" dirty="0"/>
              <a:t> </a:t>
            </a:r>
            <a:r>
              <a:rPr kumimoji="1" lang="en-US" altLang="zh-CN" dirty="0"/>
              <a:t>based</a:t>
            </a:r>
            <a:r>
              <a:rPr kumimoji="1" lang="zh-CN" altLang="en-US" dirty="0"/>
              <a:t> </a:t>
            </a:r>
            <a:r>
              <a:rPr kumimoji="1" lang="en-US" altLang="zh-CN" dirty="0"/>
              <a:t>similarity</a:t>
            </a:r>
            <a:r>
              <a:rPr kumimoji="1" lang="zh-CN" altLang="en-US" dirty="0"/>
              <a:t> </a:t>
            </a:r>
            <a:r>
              <a:rPr kumimoji="1" lang="en-US" altLang="zh-CN" dirty="0"/>
              <a:t>metric</a:t>
            </a:r>
            <a:r>
              <a:rPr kumimoji="1" lang="zh-CN" altLang="en-US" dirty="0"/>
              <a:t> </a:t>
            </a:r>
            <a:r>
              <a:rPr kumimoji="1" lang="en-US" altLang="zh-CN" dirty="0"/>
              <a:t>learning,</a:t>
            </a:r>
            <a:r>
              <a:rPr kumimoji="1" lang="zh-CN" altLang="en-US" dirty="0"/>
              <a:t> </a:t>
            </a:r>
            <a:endParaRPr kumimoji="1" lang="en-US" altLang="zh-CN" dirty="0"/>
          </a:p>
          <a:p>
            <a:r>
              <a:rPr kumimoji="1" lang="en-US" altLang="zh-CN" dirty="0"/>
              <a:t>(c)we</a:t>
            </a:r>
            <a:r>
              <a:rPr kumimoji="1" lang="zh-CN" altLang="en-US" dirty="0"/>
              <a:t> </a:t>
            </a:r>
            <a:r>
              <a:rPr kumimoji="1" lang="en-US" altLang="zh-CN" dirty="0"/>
              <a:t>are</a:t>
            </a:r>
            <a:r>
              <a:rPr kumimoji="1" lang="zh-CN" altLang="en-US" dirty="0"/>
              <a:t> </a:t>
            </a:r>
            <a:r>
              <a:rPr kumimoji="1" lang="en-US" altLang="zh-CN" dirty="0"/>
              <a:t>given</a:t>
            </a:r>
            <a:r>
              <a:rPr kumimoji="1" lang="zh-CN" altLang="en-US" dirty="0"/>
              <a:t> </a:t>
            </a:r>
            <a:r>
              <a:rPr kumimoji="1" lang="en-US" altLang="zh-CN" dirty="0"/>
              <a:t>a</a:t>
            </a:r>
            <a:r>
              <a:rPr kumimoji="1" lang="zh-CN" altLang="en-US" dirty="0"/>
              <a:t> </a:t>
            </a:r>
            <a:r>
              <a:rPr kumimoji="1" lang="en-US" altLang="zh-CN" dirty="0"/>
              <a:t>set</a:t>
            </a:r>
            <a:r>
              <a:rPr kumimoji="1" lang="zh-CN" altLang="en-US" dirty="0"/>
              <a:t> </a:t>
            </a:r>
            <a:r>
              <a:rPr kumimoji="1" lang="en-US" altLang="zh-CN" dirty="0"/>
              <a:t>of</a:t>
            </a:r>
            <a:r>
              <a:rPr kumimoji="1" lang="zh-CN" altLang="en-US" dirty="0"/>
              <a:t> </a:t>
            </a:r>
            <a:r>
              <a:rPr kumimoji="1" lang="en-US" altLang="zh-CN" dirty="0"/>
              <a:t>data</a:t>
            </a:r>
            <a:r>
              <a:rPr kumimoji="1" lang="zh-CN" altLang="en-US" dirty="0"/>
              <a:t> </a:t>
            </a:r>
            <a:r>
              <a:rPr kumimoji="1" lang="en-US" altLang="zh-CN" dirty="0"/>
              <a:t>points</a:t>
            </a:r>
            <a:r>
              <a:rPr kumimoji="1" lang="zh-CN" altLang="en-US" dirty="0"/>
              <a:t> </a:t>
            </a:r>
            <a:r>
              <a:rPr kumimoji="1" lang="en-US" altLang="zh-CN" dirty="0"/>
              <a:t>and</a:t>
            </a:r>
            <a:r>
              <a:rPr kumimoji="1" lang="zh-CN" altLang="en-US" dirty="0"/>
              <a:t> </a:t>
            </a:r>
            <a:r>
              <a:rPr kumimoji="1" lang="en-US" altLang="zh-CN" dirty="0"/>
              <a:t>their</a:t>
            </a:r>
            <a:r>
              <a:rPr kumimoji="1" lang="zh-CN" altLang="en-US" dirty="0"/>
              <a:t> </a:t>
            </a:r>
            <a:r>
              <a:rPr kumimoji="1" lang="en-US" altLang="zh-CN" dirty="0"/>
              <a:t>vector</a:t>
            </a:r>
            <a:r>
              <a:rPr kumimoji="1" lang="zh-CN" altLang="en-US" dirty="0"/>
              <a:t> </a:t>
            </a:r>
            <a:r>
              <a:rPr kumimoji="1" lang="en-US" altLang="zh-CN" dirty="0"/>
              <a:t>representations,</a:t>
            </a:r>
            <a:r>
              <a:rPr kumimoji="1" lang="zh-CN" altLang="en-US" dirty="0"/>
              <a:t> </a:t>
            </a:r>
            <a:r>
              <a:rPr kumimoji="1" lang="en-US" altLang="zh-CN" dirty="0"/>
              <a:t>and</a:t>
            </a:r>
            <a:r>
              <a:rPr kumimoji="1" lang="zh-CN" altLang="en-US" dirty="0"/>
              <a:t> </a:t>
            </a:r>
            <a:r>
              <a:rPr kumimoji="1" lang="en-US" altLang="zh-CN" dirty="0"/>
              <a:t>apply</a:t>
            </a:r>
            <a:r>
              <a:rPr kumimoji="1" lang="zh-CN" altLang="en-US" dirty="0"/>
              <a:t> </a:t>
            </a:r>
            <a:r>
              <a:rPr kumimoji="1" lang="en-US" altLang="zh-CN" dirty="0"/>
              <a:t>various</a:t>
            </a:r>
            <a:r>
              <a:rPr kumimoji="1" lang="zh-CN" altLang="en-US" dirty="0"/>
              <a:t> </a:t>
            </a:r>
            <a:r>
              <a:rPr kumimoji="1" lang="en-US" altLang="zh-CN" dirty="0"/>
              <a:t>metric</a:t>
            </a:r>
            <a:r>
              <a:rPr kumimoji="1" lang="zh-CN" altLang="en-US" dirty="0"/>
              <a:t> </a:t>
            </a:r>
            <a:r>
              <a:rPr kumimoji="1" lang="en-US" altLang="zh-CN" dirty="0"/>
              <a:t>functions</a:t>
            </a:r>
            <a:r>
              <a:rPr kumimoji="1" lang="zh-CN" altLang="en-US" dirty="0"/>
              <a:t> </a:t>
            </a:r>
            <a:r>
              <a:rPr kumimoji="1" lang="en-US" altLang="zh-CN" dirty="0"/>
              <a:t>to</a:t>
            </a:r>
            <a:r>
              <a:rPr kumimoji="1" lang="zh-CN" altLang="en-US" dirty="0"/>
              <a:t> </a:t>
            </a:r>
            <a:r>
              <a:rPr kumimoji="1" lang="en-US" altLang="zh-CN" dirty="0"/>
              <a:t>learn</a:t>
            </a:r>
            <a:r>
              <a:rPr kumimoji="1" lang="zh-CN" altLang="en-US" dirty="0"/>
              <a:t> </a:t>
            </a:r>
            <a:r>
              <a:rPr kumimoji="1" lang="en-US" altLang="zh-CN" dirty="0"/>
              <a:t>pair-wise</a:t>
            </a:r>
            <a:r>
              <a:rPr kumimoji="1" lang="zh-CN" altLang="en-US" dirty="0"/>
              <a:t> </a:t>
            </a:r>
            <a:r>
              <a:rPr kumimoji="1" lang="en-US" altLang="zh-CN" dirty="0"/>
              <a:t>node</a:t>
            </a:r>
            <a:r>
              <a:rPr kumimoji="1" lang="zh-CN" altLang="en-US" dirty="0"/>
              <a:t> </a:t>
            </a:r>
            <a:r>
              <a:rPr kumimoji="1" lang="en-US" altLang="zh-CN" dirty="0"/>
              <a:t>similarity.</a:t>
            </a:r>
            <a:r>
              <a:rPr kumimoji="1" lang="zh-CN" altLang="en-US" dirty="0"/>
              <a:t> </a:t>
            </a:r>
            <a:r>
              <a:rPr kumimoji="1" lang="en-US" altLang="zh-CN" dirty="0"/>
              <a:t>The</a:t>
            </a:r>
            <a:r>
              <a:rPr kumimoji="1" lang="zh-CN" altLang="en-US" dirty="0"/>
              <a:t> </a:t>
            </a:r>
            <a:r>
              <a:rPr kumimoji="1" lang="en-US" altLang="zh-CN" dirty="0"/>
              <a:t>output</a:t>
            </a:r>
            <a:r>
              <a:rPr kumimoji="1" lang="zh-CN" altLang="en-US" dirty="0"/>
              <a:t> </a:t>
            </a:r>
            <a:r>
              <a:rPr kumimoji="1" lang="en-US" altLang="zh-CN" dirty="0"/>
              <a:t>is</a:t>
            </a:r>
            <a:r>
              <a:rPr kumimoji="1" lang="zh-CN" altLang="en-US" dirty="0"/>
              <a:t> </a:t>
            </a:r>
            <a:r>
              <a:rPr kumimoji="1" lang="en-US" altLang="zh-CN" dirty="0"/>
              <a:t>a</a:t>
            </a:r>
            <a:r>
              <a:rPr kumimoji="1" lang="zh-CN" altLang="en-US" dirty="0"/>
              <a:t> </a:t>
            </a:r>
            <a:r>
              <a:rPr kumimoji="1" lang="en-US" altLang="zh-CN" dirty="0"/>
              <a:t>weighted</a:t>
            </a:r>
            <a:r>
              <a:rPr kumimoji="1" lang="zh-CN" altLang="en-US" dirty="0"/>
              <a:t> </a:t>
            </a:r>
            <a:r>
              <a:rPr kumimoji="1" lang="en-US" altLang="zh-CN" dirty="0"/>
              <a:t>adjacency</a:t>
            </a:r>
            <a:r>
              <a:rPr kumimoji="1" lang="zh-CN" altLang="en-US" dirty="0"/>
              <a:t> </a:t>
            </a:r>
            <a:r>
              <a:rPr kumimoji="1" lang="en-US" altLang="zh-CN" dirty="0"/>
              <a:t>matrix</a:t>
            </a:r>
            <a:r>
              <a:rPr kumimoji="1" lang="zh-CN" altLang="en-US" dirty="0"/>
              <a:t> </a:t>
            </a:r>
            <a:r>
              <a:rPr kumimoji="1" lang="en-US" altLang="zh-CN" dirty="0"/>
              <a:t>which</a:t>
            </a:r>
            <a:r>
              <a:rPr kumimoji="1" lang="zh-CN" altLang="en-US" dirty="0"/>
              <a:t> </a:t>
            </a:r>
            <a:r>
              <a:rPr kumimoji="1" lang="en-US" altLang="zh-CN" dirty="0"/>
              <a:t>is</a:t>
            </a:r>
            <a:r>
              <a:rPr kumimoji="1" lang="zh-CN" altLang="en-US" dirty="0"/>
              <a:t> </a:t>
            </a:r>
            <a:r>
              <a:rPr kumimoji="1" lang="en-US" altLang="zh-CN" dirty="0"/>
              <a:t>corresponding</a:t>
            </a:r>
            <a:r>
              <a:rPr kumimoji="1" lang="zh-CN" altLang="en-US" dirty="0"/>
              <a:t> </a:t>
            </a:r>
            <a:r>
              <a:rPr kumimoji="1" lang="en-US" altLang="zh-CN" dirty="0"/>
              <a:t>to</a:t>
            </a:r>
            <a:r>
              <a:rPr kumimoji="1" lang="zh-CN" altLang="en-US" dirty="0"/>
              <a:t> </a:t>
            </a:r>
            <a:r>
              <a:rPr kumimoji="1" lang="en-US" altLang="zh-CN" dirty="0"/>
              <a:t>a</a:t>
            </a:r>
            <a:r>
              <a:rPr kumimoji="1" lang="zh-CN" altLang="en-US" dirty="0"/>
              <a:t> </a:t>
            </a:r>
            <a:r>
              <a:rPr kumimoji="1" lang="en-US" altLang="zh-CN" dirty="0"/>
              <a:t>fully-connected</a:t>
            </a:r>
            <a:r>
              <a:rPr kumimoji="1" lang="zh-CN" altLang="en-US" dirty="0"/>
              <a:t> </a:t>
            </a:r>
            <a:r>
              <a:rPr kumimoji="1" lang="en-US" altLang="zh-CN" dirty="0"/>
              <a:t>weighted</a:t>
            </a:r>
            <a:r>
              <a:rPr kumimoji="1" lang="zh-CN" altLang="en-US" dirty="0"/>
              <a:t> </a:t>
            </a:r>
            <a:r>
              <a:rPr kumimoji="1" lang="en-US" altLang="zh-CN" dirty="0"/>
              <a:t>graph.</a:t>
            </a:r>
            <a:r>
              <a:rPr kumimoji="1" lang="zh-CN" altLang="en-US" dirty="0"/>
              <a:t> </a:t>
            </a:r>
            <a:endParaRPr kumimoji="1" lang="en-US" altLang="zh-CN" dirty="0"/>
          </a:p>
          <a:p>
            <a:endParaRPr kumimoji="1" lang="en-US" altLang="zh-CN" dirty="0"/>
          </a:p>
          <a:p>
            <a:r>
              <a:rPr kumimoji="1" lang="en-US" altLang="zh-CN" dirty="0"/>
              <a:t>(c)Common</a:t>
            </a:r>
            <a:r>
              <a:rPr kumimoji="1" lang="zh-CN" altLang="en-US" dirty="0"/>
              <a:t> </a:t>
            </a:r>
            <a:r>
              <a:rPr kumimoji="1" lang="en-US" altLang="zh-CN" dirty="0"/>
              <a:t>metric</a:t>
            </a:r>
            <a:r>
              <a:rPr kumimoji="1" lang="zh-CN" altLang="en-US" dirty="0"/>
              <a:t> </a:t>
            </a:r>
            <a:r>
              <a:rPr kumimoji="1" lang="en-US" altLang="zh-CN" dirty="0"/>
              <a:t>functions</a:t>
            </a:r>
            <a:r>
              <a:rPr kumimoji="1" lang="zh-CN" altLang="en-US" dirty="0"/>
              <a:t> </a:t>
            </a:r>
            <a:r>
              <a:rPr kumimoji="1" lang="en-US" altLang="zh-CN" dirty="0"/>
              <a:t>include</a:t>
            </a:r>
            <a:r>
              <a:rPr kumimoji="1" lang="zh-CN" altLang="en-US" dirty="0"/>
              <a:t> </a:t>
            </a:r>
            <a:r>
              <a:rPr kumimoji="1" lang="en-US" altLang="zh-CN" dirty="0"/>
              <a:t>attention-based</a:t>
            </a:r>
            <a:r>
              <a:rPr kumimoji="1" lang="zh-CN" altLang="en-US" dirty="0"/>
              <a:t> </a:t>
            </a:r>
            <a:r>
              <a:rPr kumimoji="1" lang="en-US" altLang="zh-CN" dirty="0"/>
              <a:t>and</a:t>
            </a:r>
            <a:r>
              <a:rPr kumimoji="1" lang="zh-CN" altLang="en-US" dirty="0"/>
              <a:t> </a:t>
            </a:r>
            <a:r>
              <a:rPr kumimoji="1" lang="en-US" altLang="zh-CN" dirty="0"/>
              <a:t>cosine-based</a:t>
            </a:r>
            <a:r>
              <a:rPr kumimoji="1" lang="zh-CN" altLang="en-US" dirty="0"/>
              <a:t> </a:t>
            </a:r>
            <a:r>
              <a:rPr kumimoji="1" lang="en-US" altLang="zh-CN" dirty="0"/>
              <a:t>functions.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48</a:t>
            </a:fld>
            <a:endParaRPr lang="en-US"/>
          </a:p>
        </p:txBody>
      </p:sp>
    </p:spTree>
    <p:extLst>
      <p:ext uri="{BB962C8B-B14F-4D97-AF65-F5344CB8AC3E}">
        <p14:creationId xmlns:p14="http://schemas.microsoft.com/office/powerpoint/2010/main" val="2983011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Let’s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talk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about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attention-based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variant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v_i</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node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embedding,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 is a non-negative weight vector learning to highlight different dimensions of the node embeddings</a:t>
            </a:r>
            <a:r>
              <a:rPr lang="en-US" altLang="zh-CN"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variant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learnable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weight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matrix</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maps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node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embedding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latent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space,</a:t>
            </a:r>
            <a:r>
              <a:rPr lang="zh-CN" altLang="en-US" sz="1200" kern="1200" dirty="0">
                <a:solidFill>
                  <a:schemeClr val="tx1"/>
                </a:solidFill>
                <a:effectLst/>
                <a:latin typeface="+mn-lt"/>
                <a:ea typeface="+mn-ea"/>
                <a:cs typeface="+mn-cs"/>
              </a:rPr>
              <a:t> </a:t>
            </a:r>
            <a:r>
              <a:rPr kumimoji="1" lang="en-US" altLang="zh-CN" dirty="0" err="1"/>
              <a:t>ReLU</a:t>
            </a:r>
            <a:r>
              <a:rPr kumimoji="1" lang="zh-CN" altLang="en-US" dirty="0"/>
              <a:t> </a:t>
            </a:r>
            <a:r>
              <a:rPr kumimoji="1" lang="en-US" altLang="zh-CN" dirty="0"/>
              <a:t>is</a:t>
            </a:r>
            <a:r>
              <a:rPr kumimoji="1" lang="zh-CN" altLang="en-US" dirty="0"/>
              <a:t> </a:t>
            </a:r>
            <a:r>
              <a:rPr kumimoji="1" lang="en-US" altLang="zh-CN" dirty="0"/>
              <a:t>used to enforce the sparsity of the similarity matrix.</a:t>
            </a:r>
          </a:p>
          <a:p>
            <a:r>
              <a:rPr lang="en-US"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both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variants,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dot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product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compute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similarity.</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odot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{u})^T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{v}_j</a:t>
            </a:r>
          </a:p>
          <a:p>
            <a:r>
              <a:rPr lang="en-US" sz="1200" kern="1200" dirty="0">
                <a:solidFill>
                  <a:schemeClr val="tx1"/>
                </a:solidFill>
                <a:effectLst/>
                <a:latin typeface="+mn-lt"/>
                <a:ea typeface="+mn-ea"/>
                <a:cs typeface="+mn-cs"/>
              </a:rPr>
              <a:t>u is a non-negative weight vector learning to highlight different dimensions of the node embeddings</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)^T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{v}_j)</a:t>
            </a:r>
          </a:p>
          <a:p>
            <a:r>
              <a:rPr kumimoji="1" lang="en-US" altLang="zh-CN" dirty="0" err="1"/>
              <a:t>ReLU</a:t>
            </a:r>
            <a:r>
              <a:rPr kumimoji="1" lang="zh-CN" altLang="en-US" dirty="0"/>
              <a:t> </a:t>
            </a:r>
            <a:r>
              <a:rPr kumimoji="1" lang="en-US" altLang="zh-CN" dirty="0"/>
              <a:t>used to enforce the sparsity of the similarity matrix.</a:t>
            </a: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49</a:t>
            </a:fld>
            <a:endParaRPr lang="en-US"/>
          </a:p>
        </p:txBody>
      </p:sp>
    </p:spTree>
    <p:extLst>
      <p:ext uri="{BB962C8B-B14F-4D97-AF65-F5344CB8AC3E}">
        <p14:creationId xmlns:p14="http://schemas.microsoft.com/office/powerpoint/2010/main" val="2931132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Let’s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example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cosine-based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metric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function.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(c)Here,</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w_p</a:t>
            </a:r>
            <a:r>
              <a:rPr lang="en-US" altLang="zh-CN" sz="1200" kern="1200" dirty="0">
                <a:solidFill>
                  <a:schemeClr val="tx1"/>
                </a:solidFill>
                <a:effectLst/>
                <a:latin typeface="+mn-lt"/>
                <a:ea typeface="+mn-ea"/>
                <a:cs typeface="+mn-cs"/>
              </a:rPr>
              <a:t> is a weight vector associated to the p-</a:t>
            </a:r>
            <a:r>
              <a:rPr lang="en-US" altLang="zh-CN" sz="1200" kern="1200" dirty="0" err="1">
                <a:solidFill>
                  <a:schemeClr val="tx1"/>
                </a:solidFill>
                <a:effectLst/>
                <a:latin typeface="+mn-lt"/>
                <a:ea typeface="+mn-ea"/>
                <a:cs typeface="+mn-cs"/>
              </a:rPr>
              <a:t>th</a:t>
            </a:r>
            <a:r>
              <a:rPr lang="en-US" altLang="zh-CN" sz="1200" kern="1200" dirty="0">
                <a:solidFill>
                  <a:schemeClr val="tx1"/>
                </a:solidFill>
                <a:effectLst/>
                <a:latin typeface="+mn-lt"/>
                <a:ea typeface="+mn-ea"/>
                <a:cs typeface="+mn-cs"/>
              </a:rPr>
              <a:t> perspective, and has the same dimension as the node embeddings.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Intuitively, S_{</a:t>
            </a:r>
            <a:r>
              <a:rPr lang="en-US" altLang="zh-CN" sz="1200" kern="1200" dirty="0" err="1">
                <a:solidFill>
                  <a:schemeClr val="tx1"/>
                </a:solidFill>
                <a:effectLst/>
                <a:latin typeface="+mn-lt"/>
                <a:ea typeface="+mn-ea"/>
                <a:cs typeface="+mn-cs"/>
              </a:rPr>
              <a:t>i,j</a:t>
            </a:r>
            <a:r>
              <a:rPr lang="en-US" altLang="zh-CN" sz="1200" kern="1200" dirty="0">
                <a:solidFill>
                  <a:schemeClr val="tx1"/>
                </a:solidFill>
                <a:effectLst/>
                <a:latin typeface="+mn-lt"/>
                <a:ea typeface="+mn-ea"/>
                <a:cs typeface="+mn-cs"/>
              </a:rPr>
              <a:t>}^p computes the pair-wise cosine similarity for the p-</a:t>
            </a:r>
            <a:r>
              <a:rPr lang="en-US" altLang="zh-CN" sz="1200" kern="1200" dirty="0" err="1">
                <a:solidFill>
                  <a:schemeClr val="tx1"/>
                </a:solidFill>
                <a:effectLst/>
                <a:latin typeface="+mn-lt"/>
                <a:ea typeface="+mn-ea"/>
                <a:cs typeface="+mn-cs"/>
              </a:rPr>
              <a:t>th</a:t>
            </a:r>
            <a:r>
              <a:rPr lang="en-US" altLang="zh-CN" sz="1200" kern="1200" dirty="0">
                <a:solidFill>
                  <a:schemeClr val="tx1"/>
                </a:solidFill>
                <a:effectLst/>
                <a:latin typeface="+mn-lt"/>
                <a:ea typeface="+mn-ea"/>
                <a:cs typeface="+mn-cs"/>
              </a:rPr>
              <a:t> perspective where each perspective considers one part of the semantics captured in the embeddings.</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average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multi-head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similarity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scores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increase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power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metric,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similar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idea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multi-head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attention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Transformer.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}^p &amp;=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{cos}(\</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{w}_p \</a:t>
            </a:r>
            <a:r>
              <a:rPr lang="en-US" sz="1200" kern="1200" dirty="0" err="1">
                <a:solidFill>
                  <a:schemeClr val="tx1"/>
                </a:solidFill>
                <a:effectLst/>
                <a:latin typeface="+mn-lt"/>
                <a:ea typeface="+mn-ea"/>
                <a:cs typeface="+mn-cs"/>
              </a:rPr>
              <a:t>odot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{w}_p \</a:t>
            </a:r>
            <a:r>
              <a:rPr lang="en-US" sz="1200" kern="1200" dirty="0" err="1">
                <a:solidFill>
                  <a:schemeClr val="tx1"/>
                </a:solidFill>
                <a:effectLst/>
                <a:latin typeface="+mn-lt"/>
                <a:ea typeface="+mn-ea"/>
                <a:cs typeface="+mn-cs"/>
              </a:rPr>
              <a:t>odot</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{v}_j)</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 &amp;= \frac{1}{m}\sum_{p=1}^{m}{S_{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}^p}</a:t>
            </a: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50</a:t>
            </a:fld>
            <a:endParaRPr lang="en-US"/>
          </a:p>
        </p:txBody>
      </p:sp>
    </p:spTree>
    <p:extLst>
      <p:ext uri="{BB962C8B-B14F-4D97-AF65-F5344CB8AC3E}">
        <p14:creationId xmlns:p14="http://schemas.microsoft.com/office/powerpoint/2010/main" val="2108184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5" name="Google Shape;19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a:t>
            </a:r>
            <a:r>
              <a:rPr lang="en-US" altLang="zh-CN" sz="1200" kern="1200" dirty="0">
                <a:solidFill>
                  <a:schemeClr val="tx1"/>
                </a:solidFill>
                <a:effectLst/>
                <a:latin typeface="+mn-lt"/>
                <a:ea typeface="+mn-ea"/>
                <a:cs typeface="+mn-cs"/>
              </a:rPr>
              <a:t>w,</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talk</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about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structure-aware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similarity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metric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Unlike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node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embedding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metric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learning,</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metric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approach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addition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considers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existing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edge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information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intrinsic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graph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when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available.</a:t>
            </a:r>
            <a:r>
              <a:rPr lang="zh-CN" altLang="en-U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j}^l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softmax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{u}^T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{tanh}(\</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a:t>
            </a:r>
            <a:r>
              <a:rPr lang="en-US" sz="1200" kern="1200" dirty="0" err="1">
                <a:solidFill>
                  <a:schemeClr val="tx1"/>
                </a:solidFill>
                <a:effectLst/>
                <a:latin typeface="+mn-lt"/>
                <a:ea typeface="+mn-ea"/>
                <a:cs typeface="+mn-cs"/>
              </a:rPr>
              <a:t>l_i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a:t>
            </a:r>
            <a:r>
              <a:rPr lang="en-US" sz="1200" kern="1200" dirty="0" err="1">
                <a:solidFill>
                  <a:schemeClr val="tx1"/>
                </a:solidFill>
                <a:effectLst/>
                <a:latin typeface="+mn-lt"/>
                <a:ea typeface="+mn-ea"/>
                <a:cs typeface="+mn-cs"/>
              </a:rPr>
              <a:t>l_j</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{v}_j,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a:t>
            </a:r>
            <a:endParaRPr kumimoji="1" lang="en-US" altLang="zh-CN" dirty="0"/>
          </a:p>
          <a:p>
            <a:r>
              <a:rPr kumimoji="1" lang="en-US" altLang="zh-CN" dirty="0"/>
              <a:t>https://</a:t>
            </a:r>
            <a:r>
              <a:rPr kumimoji="1" lang="en-US" altLang="zh-CN" dirty="0" err="1"/>
              <a:t>arxiv.org</a:t>
            </a:r>
            <a:r>
              <a:rPr kumimoji="1" lang="en-US" altLang="zh-CN" dirty="0"/>
              <a:t>/abs/1811.08600</a:t>
            </a:r>
          </a:p>
          <a:p>
            <a:endParaRPr kumimoji="1" lang="en-US" altLang="zh-CN" dirty="0"/>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 \frac{\</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{W}^Q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{W}^R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j}))}{\sqrt{d}}</a:t>
            </a:r>
          </a:p>
          <a:p>
            <a:endParaRPr kumimoji="1" lang="en-US" altLang="zh-CN" dirty="0"/>
          </a:p>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51</a:t>
            </a:fld>
            <a:endParaRPr lang="en-US"/>
          </a:p>
        </p:txBody>
      </p:sp>
    </p:spTree>
    <p:extLst>
      <p:ext uri="{BB962C8B-B14F-4D97-AF65-F5344CB8AC3E}">
        <p14:creationId xmlns:p14="http://schemas.microsoft.com/office/powerpoint/2010/main" val="2134606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Let’s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two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example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metric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functions.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two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variants,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attention-based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function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applied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notably,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edge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embeddings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intrinsic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graph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play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important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role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learning</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implicit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graph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structure.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j}^l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softmax</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{u}^T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{tanh}(\</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a:t>
            </a:r>
            <a:r>
              <a:rPr lang="en-US" sz="1200" kern="1200" dirty="0" err="1">
                <a:solidFill>
                  <a:schemeClr val="tx1"/>
                </a:solidFill>
                <a:effectLst/>
                <a:latin typeface="+mn-lt"/>
                <a:ea typeface="+mn-ea"/>
                <a:cs typeface="+mn-cs"/>
              </a:rPr>
              <a:t>l_i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a:t>
            </a:r>
            <a:r>
              <a:rPr lang="en-US" sz="1200" kern="1200" dirty="0" err="1">
                <a:solidFill>
                  <a:schemeClr val="tx1"/>
                </a:solidFill>
                <a:effectLst/>
                <a:latin typeface="+mn-lt"/>
                <a:ea typeface="+mn-ea"/>
                <a:cs typeface="+mn-cs"/>
              </a:rPr>
              <a:t>l_j</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{v}_j,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a:t>
            </a:r>
            <a:endParaRPr kumimoji="1" lang="en-US" altLang="zh-CN" dirty="0"/>
          </a:p>
          <a:p>
            <a:r>
              <a:rPr kumimoji="1" lang="en-US" altLang="zh-CN" dirty="0"/>
              <a:t>https://</a:t>
            </a:r>
            <a:r>
              <a:rPr kumimoji="1" lang="en-US" altLang="zh-CN" dirty="0" err="1"/>
              <a:t>arxiv.org</a:t>
            </a:r>
            <a:r>
              <a:rPr kumimoji="1" lang="en-US" altLang="zh-CN" dirty="0"/>
              <a:t>/abs/1811.08600</a:t>
            </a:r>
          </a:p>
          <a:p>
            <a:endParaRPr kumimoji="1" lang="en-US" altLang="zh-CN" dirty="0"/>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 \frac{\</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{W}^Q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)^T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ReLU</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{W}^R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j}))}{\sqrt{d}}</a:t>
            </a:r>
          </a:p>
          <a:p>
            <a:endParaRPr kumimoji="1" lang="en-US" altLang="zh-CN" dirty="0"/>
          </a:p>
          <a:p>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52</a:t>
            </a:fld>
            <a:endParaRPr lang="en-US"/>
          </a:p>
        </p:txBody>
      </p:sp>
    </p:spTree>
    <p:extLst>
      <p:ext uri="{BB962C8B-B14F-4D97-AF65-F5344CB8AC3E}">
        <p14:creationId xmlns:p14="http://schemas.microsoft.com/office/powerpoint/2010/main" val="1251124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a:t>
            </a:r>
            <a:r>
              <a:rPr lang="zh-CN" altLang="en-US" dirty="0"/>
              <a:t> </a:t>
            </a:r>
            <a:r>
              <a:rPr lang="en-US" altLang="zh-CN" dirty="0"/>
              <a:t>far,</a:t>
            </a:r>
            <a:r>
              <a:rPr lang="zh-CN" altLang="en-US" dirty="0"/>
              <a:t> </a:t>
            </a:r>
            <a:r>
              <a:rPr lang="en-US" altLang="zh-CN" dirty="0"/>
              <a:t>similarity metric functions learn</a:t>
            </a:r>
            <a:r>
              <a:rPr lang="zh-CN" altLang="en-US" dirty="0"/>
              <a:t> </a:t>
            </a:r>
            <a:r>
              <a:rPr lang="en-US" altLang="zh-CN" dirty="0"/>
              <a:t>a fully-connected graph.</a:t>
            </a:r>
            <a:r>
              <a:rPr lang="zh-CN" altLang="en-US" dirty="0"/>
              <a:t> </a:t>
            </a:r>
            <a:r>
              <a:rPr lang="en-US" altLang="zh-CN" dirty="0"/>
              <a:t>However,</a:t>
            </a:r>
            <a:r>
              <a:rPr lang="zh-CN" altLang="en-US" dirty="0"/>
              <a:t> </a:t>
            </a:r>
            <a:r>
              <a:rPr lang="en-US" altLang="zh-CN" dirty="0"/>
              <a:t>fully-connected graph is</a:t>
            </a:r>
            <a:r>
              <a:rPr lang="zh-CN" altLang="en-US" dirty="0"/>
              <a:t> </a:t>
            </a:r>
            <a:r>
              <a:rPr lang="en-US" dirty="0">
                <a:solidFill>
                  <a:srgbClr val="FF0000"/>
                </a:solidFill>
              </a:rPr>
              <a:t>computationally expensive </a:t>
            </a:r>
            <a:r>
              <a:rPr lang="en-US" altLang="zh-CN" dirty="0"/>
              <a:t>and</a:t>
            </a:r>
            <a:r>
              <a:rPr lang="zh-CN" altLang="en-US" dirty="0"/>
              <a:t> </a:t>
            </a:r>
            <a:r>
              <a:rPr lang="en-US" dirty="0"/>
              <a:t>might introduce </a:t>
            </a:r>
            <a:r>
              <a:rPr lang="en-US" dirty="0" err="1">
                <a:solidFill>
                  <a:srgbClr val="FF0000"/>
                </a:solidFill>
              </a:rPr>
              <a:t>noise</a:t>
            </a:r>
            <a:r>
              <a:rPr lang="en-US" altLang="zh-CN" dirty="0" err="1">
                <a:solidFill>
                  <a:srgbClr val="FF0000"/>
                </a:solidFill>
              </a:rPr>
              <a:t>.avoid</a:t>
            </a:r>
            <a:r>
              <a:rPr lang="zh-CN" altLang="en-US" dirty="0">
                <a:solidFill>
                  <a:srgbClr val="FF0000"/>
                </a:solidFill>
              </a:rPr>
              <a:t> </a:t>
            </a:r>
            <a:r>
              <a:rPr lang="en-US" altLang="zh-CN" dirty="0" err="1">
                <a:solidFill>
                  <a:srgbClr val="FF0000"/>
                </a:solidFill>
              </a:rPr>
              <a:t>oversmooth</a:t>
            </a:r>
            <a:endParaRPr lang="en-US" dirty="0">
              <a:solidFill>
                <a:srgbClr val="FF0000"/>
              </a:solidFill>
            </a:endParaRPr>
          </a:p>
          <a:p>
            <a:r>
              <a:rPr lang="en-US" altLang="zh-CN" dirty="0"/>
              <a:t>We</a:t>
            </a:r>
            <a:r>
              <a:rPr lang="zh-CN" altLang="en-US" dirty="0"/>
              <a:t> </a:t>
            </a:r>
            <a:r>
              <a:rPr lang="en-US" altLang="zh-CN" dirty="0"/>
              <a:t>might</a:t>
            </a:r>
            <a:r>
              <a:rPr lang="zh-CN" altLang="en-US" dirty="0"/>
              <a:t> </a:t>
            </a:r>
            <a:r>
              <a:rPr lang="en-US" altLang="zh-CN" dirty="0"/>
              <a:t>want</a:t>
            </a:r>
            <a:r>
              <a:rPr lang="zh-CN" altLang="en-US" dirty="0"/>
              <a:t> </a:t>
            </a:r>
            <a:r>
              <a:rPr lang="en-US" altLang="zh-CN" dirty="0"/>
              <a:t>to</a:t>
            </a:r>
            <a:r>
              <a:rPr lang="zh-CN" altLang="en-US" dirty="0"/>
              <a:t> </a:t>
            </a:r>
            <a:r>
              <a:rPr lang="en-US" dirty="0"/>
              <a:t>enforc</a:t>
            </a:r>
            <a:r>
              <a:rPr lang="en-US" altLang="zh-CN" dirty="0"/>
              <a:t>e</a:t>
            </a:r>
            <a:r>
              <a:rPr lang="en-US" dirty="0"/>
              <a:t> sparsity to the learned graph</a:t>
            </a:r>
            <a:r>
              <a:rPr lang="zh-CN" altLang="en-US" dirty="0"/>
              <a:t> </a:t>
            </a:r>
            <a:r>
              <a:rPr lang="en-US" dirty="0"/>
              <a:t>structure</a:t>
            </a:r>
            <a:r>
              <a:rPr lang="zh-CN" altLang="en-US" dirty="0"/>
              <a:t> </a:t>
            </a:r>
            <a:r>
              <a:rPr lang="en-US" altLang="zh-CN" dirty="0"/>
              <a:t>to</a:t>
            </a:r>
            <a:r>
              <a:rPr lang="zh-CN" altLang="en-US" dirty="0"/>
              <a:t> </a:t>
            </a:r>
            <a:r>
              <a:rPr lang="en-US" altLang="zh-CN" dirty="0"/>
              <a:t>obtain</a:t>
            </a:r>
            <a:r>
              <a:rPr lang="zh-CN" altLang="en-US" dirty="0"/>
              <a:t> </a:t>
            </a:r>
            <a:r>
              <a:rPr lang="en-US" altLang="zh-CN" dirty="0"/>
              <a:t>a</a:t>
            </a:r>
            <a:r>
              <a:rPr lang="zh-CN" altLang="en-US" dirty="0"/>
              <a:t> </a:t>
            </a:r>
            <a:r>
              <a:rPr lang="en-US" altLang="zh-CN" dirty="0"/>
              <a:t>sparse</a:t>
            </a:r>
            <a:r>
              <a:rPr lang="zh-CN" altLang="en-US" dirty="0"/>
              <a:t> </a:t>
            </a:r>
            <a:r>
              <a:rPr lang="en-US" altLang="zh-CN" dirty="0"/>
              <a:t>graph</a:t>
            </a:r>
            <a:r>
              <a:rPr lang="zh-CN" altLang="en-US" dirty="0"/>
              <a:t> </a:t>
            </a:r>
            <a:r>
              <a:rPr lang="en-US" altLang="zh-CN" dirty="0"/>
              <a:t>by</a:t>
            </a:r>
            <a:r>
              <a:rPr lang="zh-CN" altLang="en-US" dirty="0"/>
              <a:t> </a:t>
            </a:r>
            <a:r>
              <a:rPr lang="en-US" altLang="zh-CN" dirty="0"/>
              <a:t>leveraging</a:t>
            </a:r>
            <a:r>
              <a:rPr lang="zh-CN" altLang="en-US" dirty="0"/>
              <a:t> </a:t>
            </a:r>
            <a:r>
              <a:rPr lang="en-US" altLang="zh-CN" dirty="0"/>
              <a:t>various</a:t>
            </a:r>
            <a:r>
              <a:rPr lang="zh-CN" altLang="en-US" dirty="0"/>
              <a:t> </a:t>
            </a:r>
            <a:r>
              <a:rPr lang="en-US" altLang="zh-CN" dirty="0"/>
              <a:t>techniques</a:t>
            </a:r>
            <a:r>
              <a:rPr lang="zh-CN" altLang="en-US" dirty="0"/>
              <a:t> </a:t>
            </a:r>
            <a:r>
              <a:rPr lang="en-US" altLang="zh-CN" dirty="0"/>
              <a:t>such</a:t>
            </a:r>
            <a:r>
              <a:rPr lang="zh-CN" altLang="en-US" dirty="0"/>
              <a:t> </a:t>
            </a:r>
            <a:r>
              <a:rPr lang="en-US" altLang="zh-CN" dirty="0"/>
              <a:t>as</a:t>
            </a:r>
            <a:r>
              <a:rPr lang="zh-CN" altLang="en-US" dirty="0"/>
              <a:t> </a:t>
            </a:r>
            <a:r>
              <a:rPr lang="en-US" altLang="zh-CN" dirty="0"/>
              <a:t>we</a:t>
            </a:r>
            <a:r>
              <a:rPr lang="zh-CN" altLang="en-US" dirty="0"/>
              <a:t> </a:t>
            </a:r>
            <a:r>
              <a:rPr lang="en-US" altLang="zh-CN" dirty="0"/>
              <a:t>list</a:t>
            </a:r>
            <a:r>
              <a:rPr lang="zh-CN" altLang="en-US" dirty="0"/>
              <a:t> </a:t>
            </a:r>
            <a:r>
              <a:rPr lang="en-US" altLang="zh-CN" dirty="0"/>
              <a:t>as</a:t>
            </a:r>
            <a:r>
              <a:rPr lang="zh-CN" altLang="en-US" dirty="0"/>
              <a:t> </a:t>
            </a:r>
            <a:r>
              <a:rPr lang="en-US" altLang="zh-CN" dirty="0"/>
              <a:t>follows.</a:t>
            </a:r>
            <a:endParaRPr 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53</a:t>
            </a:fld>
            <a:endParaRPr lang="en-US"/>
          </a:p>
        </p:txBody>
      </p:sp>
    </p:spTree>
    <p:extLst>
      <p:ext uri="{BB962C8B-B14F-4D97-AF65-F5344CB8AC3E}">
        <p14:creationId xmlns:p14="http://schemas.microsoft.com/office/powerpoint/2010/main" val="3510471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(c)For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KNN-style</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sparsification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 each node, only the $K$ nearest neighbors (including itself) and the associated similarity scores are kept, and the remaining similarity scores are masked off.</a:t>
            </a:r>
          </a:p>
          <a:p>
            <a:endParaRPr lang="en-US"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(c)For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epsilon-neighborhood</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sparsification</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those elements in $S$ which are smaller than a non-negative threshold $\</a:t>
            </a:r>
            <a:r>
              <a:rPr lang="en-US" altLang="zh-CN" sz="1200" kern="1200" dirty="0" err="1">
                <a:solidFill>
                  <a:schemeClr val="tx1"/>
                </a:solidFill>
                <a:effectLst/>
                <a:latin typeface="+mn-lt"/>
                <a:ea typeface="+mn-ea"/>
                <a:cs typeface="+mn-cs"/>
              </a:rPr>
              <a:t>varepsilon</a:t>
            </a:r>
            <a:r>
              <a:rPr lang="en-US" altLang="zh-CN" sz="1200" kern="1200" dirty="0">
                <a:solidFill>
                  <a:schemeClr val="tx1"/>
                </a:solidFill>
                <a:effectLst/>
                <a:latin typeface="+mn-lt"/>
                <a:ea typeface="+mn-ea"/>
                <a:cs typeface="+mn-cs"/>
              </a:rPr>
              <a:t>$ are all masked off</a:t>
            </a:r>
          </a:p>
          <a:p>
            <a:endParaRPr lang="en-US"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(c)Besides explicitly enforcing the sparsity of the learned graph by applying certain form of threshold, sparsity can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also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enforced implicitly in a learning-based manner.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example,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apply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certain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form</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graph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regularization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learned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adjacency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matrix.</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{A}_{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topk</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{S}_{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\cite{chen2020reinforcement,chen2020graphflow}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 = </a:t>
            </a:r>
          </a:p>
          <a:p>
            <a:r>
              <a:rPr lang="en-US" sz="1200" kern="1200" dirty="0">
                <a:solidFill>
                  <a:schemeClr val="tx1"/>
                </a:solidFill>
                <a:effectLst/>
                <a:latin typeface="+mn-lt"/>
                <a:ea typeface="+mn-ea"/>
                <a:cs typeface="+mn-cs"/>
              </a:rPr>
              <a:t>\left\{</a:t>
            </a:r>
          </a:p>
          <a:p>
            <a:r>
              <a:rPr lang="en-US" sz="1200" kern="1200" dirty="0">
                <a:solidFill>
                  <a:schemeClr val="tx1"/>
                </a:solidFill>
                <a:effectLst/>
                <a:latin typeface="+mn-lt"/>
                <a:ea typeface="+mn-ea"/>
                <a:cs typeface="+mn-cs"/>
              </a:rPr>
              <a:t>        \begin{array}{</a:t>
            </a:r>
            <a:r>
              <a:rPr lang="en-US" sz="1200" kern="1200" dirty="0" err="1">
                <a:solidFill>
                  <a:schemeClr val="tx1"/>
                </a:solidFill>
                <a:effectLst/>
                <a:latin typeface="+mn-lt"/>
                <a:ea typeface="+mn-ea"/>
                <a:cs typeface="+mn-cs"/>
              </a:rPr>
              <a:t>ll</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S_{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 &amp; \quad  S_{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 &gt; \</a:t>
            </a:r>
            <a:r>
              <a:rPr lang="en-US" sz="1200" kern="1200" dirty="0" err="1">
                <a:solidFill>
                  <a:schemeClr val="tx1"/>
                </a:solidFill>
                <a:effectLst/>
                <a:latin typeface="+mn-lt"/>
                <a:ea typeface="+mn-ea"/>
                <a:cs typeface="+mn-cs"/>
              </a:rPr>
              <a:t>varepsilon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0 &amp; \quad \text{otherwise}</a:t>
            </a:r>
          </a:p>
          <a:p>
            <a:r>
              <a:rPr lang="en-US" sz="1200" kern="1200" dirty="0">
                <a:solidFill>
                  <a:schemeClr val="tx1"/>
                </a:solidFill>
                <a:effectLst/>
                <a:latin typeface="+mn-lt"/>
                <a:ea typeface="+mn-ea"/>
                <a:cs typeface="+mn-cs"/>
              </a:rPr>
              <a:t>        \end{array}</a:t>
            </a:r>
          </a:p>
          <a:p>
            <a:r>
              <a:rPr lang="en-US" sz="1200" kern="1200" dirty="0">
                <a:solidFill>
                  <a:schemeClr val="tx1"/>
                </a:solidFill>
                <a:effectLst/>
                <a:latin typeface="+mn-lt"/>
                <a:ea typeface="+mn-ea"/>
                <a:cs typeface="+mn-cs"/>
              </a:rPr>
              <a:t>    \right.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chen2020iterative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\frac{1}{n^2} ||A||_F^2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chen2020iterative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B417DD-1FF3-BD4D-8265-B310C2CF8F65}" type="slidenum">
              <a:rPr lang="en-US" smtClean="0"/>
              <a:t>54</a:t>
            </a:fld>
            <a:endParaRPr lang="en-US"/>
          </a:p>
        </p:txBody>
      </p:sp>
    </p:spTree>
    <p:extLst>
      <p:ext uri="{BB962C8B-B14F-4D97-AF65-F5344CB8AC3E}">
        <p14:creationId xmlns:p14="http://schemas.microsoft.com/office/powerpoint/2010/main" val="4054124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intrinsic graph typically still carries rich and useful information regarding the optimal graph structure for the downstream task.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(c)Some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recent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works</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proposed to combine the learned implicit graph structure with the intrinsic graph structure based on the assumption that the learned implicit graph is potentially a ``shift‘’ (e.g., substructures) from the intrinsic graph structure which is supplementary to the intrinsic graph structure.</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common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way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do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compute a linear combination of the normalized graph Laplacian of the intrinsic graph structure and the normalized adjacency matrix of the implicit graph structure,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widetilde</a:t>
            </a:r>
            <a:r>
              <a:rPr lang="en-US" sz="1200" kern="1200" dirty="0">
                <a:solidFill>
                  <a:schemeClr val="tx1"/>
                </a:solidFill>
                <a:effectLst/>
                <a:latin typeface="+mn-lt"/>
                <a:ea typeface="+mn-ea"/>
                <a:cs typeface="+mn-cs"/>
              </a:rPr>
              <a:t>{A} = \lambda L^{(0)} + (1 - \lambda) \</a:t>
            </a:r>
            <a:r>
              <a:rPr lang="en-US" sz="1200" kern="1200" dirty="0" err="1">
                <a:solidFill>
                  <a:schemeClr val="tx1"/>
                </a:solidFill>
                <a:effectLst/>
                <a:latin typeface="+mn-lt"/>
                <a:ea typeface="+mn-ea"/>
                <a:cs typeface="+mn-cs"/>
              </a:rPr>
              <a:t>mathrm</a:t>
            </a:r>
            <a:r>
              <a:rPr lang="en-US" sz="1200" kern="1200" dirty="0">
                <a:solidFill>
                  <a:schemeClr val="tx1"/>
                </a:solidFill>
                <a:effectLst/>
                <a:latin typeface="+mn-lt"/>
                <a:ea typeface="+mn-ea"/>
                <a:cs typeface="+mn-cs"/>
              </a:rPr>
              <a:t>{f}(A)</a:t>
            </a:r>
          </a:p>
          <a:p>
            <a:endParaRPr kumimoji="1" lang="en-US" altLang="zh-CN" dirty="0"/>
          </a:p>
          <a:p>
            <a:r>
              <a:rPr kumimoji="1" lang="en-US" altLang="zh-CN" dirty="0"/>
              <a:t>li2018adaptive,chen2020iterative</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55</a:t>
            </a:fld>
            <a:endParaRPr lang="en-US"/>
          </a:p>
        </p:txBody>
      </p:sp>
    </p:spTree>
    <p:extLst>
      <p:ext uri="{BB962C8B-B14F-4D97-AF65-F5344CB8AC3E}">
        <p14:creationId xmlns:p14="http://schemas.microsoft.com/office/powerpoint/2010/main" val="16465264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Now,</a:t>
            </a:r>
            <a:r>
              <a:rPr kumimoji="1" lang="zh-CN" altLang="en-US" dirty="0"/>
              <a:t> </a:t>
            </a:r>
            <a:r>
              <a:rPr kumimoji="1" lang="en-US" altLang="zh-CN" dirty="0"/>
              <a:t>let’s</a:t>
            </a:r>
            <a:r>
              <a:rPr kumimoji="1" lang="zh-CN" altLang="en-US" dirty="0"/>
              <a:t> </a:t>
            </a:r>
            <a:r>
              <a:rPr kumimoji="1" lang="en-US" altLang="zh-CN" dirty="0"/>
              <a:t>talk</a:t>
            </a:r>
            <a:r>
              <a:rPr kumimoji="1" lang="zh-CN" altLang="en-US" dirty="0"/>
              <a:t> </a:t>
            </a:r>
            <a:r>
              <a:rPr kumimoji="1" lang="en-US" altLang="zh-CN" dirty="0"/>
              <a:t>about</a:t>
            </a:r>
            <a:r>
              <a:rPr kumimoji="1" lang="zh-CN" altLang="en-US" dirty="0"/>
              <a:t> </a:t>
            </a:r>
            <a:r>
              <a:rPr kumimoji="1" lang="en-US" altLang="zh-CN" dirty="0"/>
              <a:t>some</a:t>
            </a:r>
            <a:r>
              <a:rPr kumimoji="1" lang="zh-CN" altLang="en-US" dirty="0"/>
              <a:t> </a:t>
            </a:r>
            <a:r>
              <a:rPr kumimoji="1" lang="en-US" altLang="zh-CN" dirty="0"/>
              <a:t>important</a:t>
            </a:r>
            <a:r>
              <a:rPr kumimoji="1" lang="zh-CN" altLang="en-US" dirty="0"/>
              <a:t> </a:t>
            </a:r>
            <a:r>
              <a:rPr kumimoji="1" lang="en-US" altLang="zh-CN" dirty="0"/>
              <a:t>learning</a:t>
            </a:r>
            <a:r>
              <a:rPr kumimoji="1" lang="zh-CN" altLang="en-US" dirty="0"/>
              <a:t> </a:t>
            </a:r>
            <a:r>
              <a:rPr kumimoji="1" lang="en-US" altLang="zh-CN" dirty="0"/>
              <a:t>paradigms</a:t>
            </a:r>
            <a:r>
              <a:rPr kumimoji="1" lang="zh-CN" altLang="en-US" dirty="0"/>
              <a:t> </a:t>
            </a:r>
            <a:r>
              <a:rPr kumimoji="1" lang="en-US" altLang="zh-CN" dirty="0"/>
              <a:t>for</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constructions</a:t>
            </a:r>
            <a:r>
              <a:rPr kumimoji="1" lang="zh-CN" altLang="en-US" dirty="0"/>
              <a:t> </a:t>
            </a:r>
            <a:r>
              <a:rPr kumimoji="1" lang="en-US" altLang="zh-CN" dirty="0"/>
              <a:t>which</a:t>
            </a:r>
            <a:r>
              <a:rPr kumimoji="1" lang="zh-CN" altLang="en-US" dirty="0"/>
              <a:t> </a:t>
            </a:r>
            <a:r>
              <a:rPr kumimoji="1" lang="en-US" altLang="zh-CN" dirty="0"/>
              <a:t>have</a:t>
            </a:r>
            <a:r>
              <a:rPr kumimoji="1" lang="zh-CN" altLang="en-US" dirty="0"/>
              <a:t> </a:t>
            </a:r>
            <a:r>
              <a:rPr kumimoji="1" lang="en-US" altLang="zh-CN" dirty="0"/>
              <a:t>been</a:t>
            </a:r>
            <a:r>
              <a:rPr kumimoji="1" lang="zh-CN" altLang="en-US" dirty="0"/>
              <a:t> </a:t>
            </a:r>
            <a:r>
              <a:rPr kumimoji="1" lang="en-US" altLang="zh-CN" dirty="0"/>
              <a:t>explored</a:t>
            </a:r>
            <a:r>
              <a:rPr kumimoji="1" lang="zh-CN" altLang="en-US" dirty="0"/>
              <a:t> </a:t>
            </a:r>
            <a:r>
              <a:rPr kumimoji="1" lang="en-US" altLang="zh-CN" dirty="0"/>
              <a:t>so</a:t>
            </a:r>
            <a:r>
              <a:rPr kumimoji="1" lang="zh-CN" altLang="en-US" dirty="0"/>
              <a:t> </a:t>
            </a:r>
            <a:r>
              <a:rPr kumimoji="1" lang="en-US" altLang="zh-CN" dirty="0"/>
              <a:t>far.</a:t>
            </a:r>
            <a:r>
              <a:rPr kumimoji="1" lang="zh-CN" altLang="en-US" dirty="0"/>
              <a:t> </a:t>
            </a:r>
            <a:r>
              <a:rPr kumimoji="1" lang="en-US" altLang="zh-CN" dirty="0"/>
              <a:t>Most existing dynamic graph construction approaches for GNNs consist of two key learning components: graph structure learning and graph representation learning.</a:t>
            </a:r>
          </a:p>
          <a:p>
            <a:endParaRPr kumimoji="1" lang="en-US" altLang="zh-CN" dirty="0"/>
          </a:p>
          <a:p>
            <a:r>
              <a:rPr kumimoji="1" lang="en-US" altLang="zh-CN" dirty="0"/>
              <a:t>(c)The most straightforward strategy</a:t>
            </a:r>
            <a:r>
              <a:rPr kumimoji="1" lang="zh-CN" altLang="en-US" dirty="0"/>
              <a:t> </a:t>
            </a:r>
            <a:r>
              <a:rPr kumimoji="1" lang="en-US" altLang="zh-CN" dirty="0"/>
              <a:t>is to jointly optimize the whole learning system in an end-to-end manner toward the downstream downstream</a:t>
            </a:r>
            <a:r>
              <a:rPr kumimoji="1" lang="zh-CN" altLang="en-US" dirty="0"/>
              <a:t> </a:t>
            </a:r>
            <a:r>
              <a:rPr kumimoji="1" lang="en-US" altLang="zh-CN" dirty="0"/>
              <a:t>prediction task.</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56</a:t>
            </a:fld>
            <a:endParaRPr lang="en-US"/>
          </a:p>
        </p:txBody>
      </p:sp>
    </p:spTree>
    <p:extLst>
      <p:ext uri="{BB962C8B-B14F-4D97-AF65-F5344CB8AC3E}">
        <p14:creationId xmlns:p14="http://schemas.microsoft.com/office/powerpoint/2010/main" val="32990645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(c)Another common strategy</a:t>
            </a:r>
            <a:r>
              <a:rPr kumimoji="1" lang="zh-CN" altLang="en-US" dirty="0"/>
              <a:t> </a:t>
            </a:r>
            <a:r>
              <a:rPr kumimoji="1" lang="en-US" altLang="zh-CN" dirty="0"/>
              <a:t>is to adaptively learn the input graph structure to each stacked GNN layer to reflect the changes of the intermediate graph representations.</a:t>
            </a:r>
            <a:r>
              <a:rPr kumimoji="1" lang="zh-CN" altLang="en-US" dirty="0"/>
              <a:t> </a:t>
            </a:r>
            <a:r>
              <a:rPr kumimoji="1" lang="en-US" altLang="zh-CN" dirty="0"/>
              <a:t>This</a:t>
            </a:r>
            <a:r>
              <a:rPr kumimoji="1" lang="zh-CN" altLang="en-US" dirty="0"/>
              <a:t> </a:t>
            </a:r>
            <a:r>
              <a:rPr kumimoji="1" lang="en-US" altLang="zh-CN" dirty="0"/>
              <a:t>is</a:t>
            </a:r>
            <a:r>
              <a:rPr kumimoji="1" lang="zh-CN" altLang="en-US" dirty="0"/>
              <a:t> </a:t>
            </a:r>
            <a:r>
              <a:rPr kumimoji="1" lang="en-US" altLang="zh-CN" dirty="0"/>
              <a:t>kind</a:t>
            </a:r>
            <a:r>
              <a:rPr kumimoji="1" lang="zh-CN" altLang="en-US" dirty="0"/>
              <a:t> </a:t>
            </a:r>
            <a:r>
              <a:rPr kumimoji="1" lang="en-US" altLang="zh-CN" dirty="0"/>
              <a:t>of</a:t>
            </a:r>
            <a:r>
              <a:rPr kumimoji="1" lang="zh-CN" altLang="en-US" dirty="0"/>
              <a:t> </a:t>
            </a:r>
            <a:r>
              <a:rPr kumimoji="1" lang="en-US" altLang="zh-CN" dirty="0"/>
              <a:t>similar</a:t>
            </a:r>
            <a:r>
              <a:rPr kumimoji="1" lang="zh-CN" altLang="en-US" dirty="0"/>
              <a:t> </a:t>
            </a:r>
            <a:r>
              <a:rPr kumimoji="1" lang="en-US" altLang="zh-CN" dirty="0"/>
              <a:t>to</a:t>
            </a:r>
            <a:r>
              <a:rPr kumimoji="1" lang="zh-CN" altLang="en-US" dirty="0"/>
              <a:t> </a:t>
            </a:r>
            <a:r>
              <a:rPr kumimoji="1" lang="en-US" altLang="zh-CN" dirty="0"/>
              <a:t>how</a:t>
            </a:r>
            <a:r>
              <a:rPr kumimoji="1" lang="zh-CN" altLang="en-US" dirty="0"/>
              <a:t> </a:t>
            </a:r>
            <a:r>
              <a:rPr kumimoji="1" lang="en-US" altLang="zh-CN" dirty="0"/>
              <a:t>transformer</a:t>
            </a:r>
            <a:r>
              <a:rPr kumimoji="1" lang="zh-CN" altLang="en-US" dirty="0"/>
              <a:t> </a:t>
            </a:r>
            <a:r>
              <a:rPr kumimoji="1" lang="en-US" altLang="zh-CN" dirty="0"/>
              <a:t>models</a:t>
            </a:r>
            <a:r>
              <a:rPr kumimoji="1" lang="zh-CN" altLang="en-US" dirty="0"/>
              <a:t> </a:t>
            </a:r>
            <a:r>
              <a:rPr kumimoji="1" lang="en-US" altLang="zh-CN" dirty="0"/>
              <a:t>learn</a:t>
            </a:r>
            <a:r>
              <a:rPr kumimoji="1" lang="zh-CN" altLang="en-US" dirty="0"/>
              <a:t> </a:t>
            </a:r>
            <a:r>
              <a:rPr kumimoji="1" lang="en-US" altLang="zh-CN" dirty="0"/>
              <a:t>different</a:t>
            </a:r>
            <a:r>
              <a:rPr kumimoji="1" lang="zh-CN" altLang="en-US" dirty="0"/>
              <a:t> </a:t>
            </a:r>
            <a:r>
              <a:rPr kumimoji="1" lang="en-US" altLang="zh-CN" dirty="0"/>
              <a:t>weighted</a:t>
            </a:r>
            <a:r>
              <a:rPr kumimoji="1" lang="zh-CN" altLang="en-US" dirty="0"/>
              <a:t> </a:t>
            </a:r>
            <a:r>
              <a:rPr kumimoji="1" lang="en-US" altLang="zh-CN" dirty="0"/>
              <a:t>fully-connected</a:t>
            </a:r>
            <a:r>
              <a:rPr kumimoji="1" lang="zh-CN" altLang="en-US" dirty="0"/>
              <a:t> </a:t>
            </a:r>
            <a:r>
              <a:rPr kumimoji="1" lang="en-US" altLang="zh-CN" dirty="0"/>
              <a:t>graphs</a:t>
            </a:r>
            <a:r>
              <a:rPr kumimoji="1" lang="zh-CN" altLang="en-US" dirty="0"/>
              <a:t> </a:t>
            </a:r>
            <a:r>
              <a:rPr kumimoji="1" lang="en-US" altLang="zh-CN" dirty="0"/>
              <a:t>in</a:t>
            </a:r>
            <a:r>
              <a:rPr kumimoji="1" lang="zh-CN" altLang="en-US" dirty="0"/>
              <a:t> </a:t>
            </a:r>
            <a:r>
              <a:rPr kumimoji="1" lang="en-US" altLang="zh-CN" dirty="0"/>
              <a:t>each</a:t>
            </a:r>
            <a:r>
              <a:rPr kumimoji="1" lang="zh-CN" altLang="en-US" dirty="0"/>
              <a:t> </a:t>
            </a:r>
            <a:r>
              <a:rPr kumimoji="1" lang="en-US" altLang="zh-CN" dirty="0"/>
              <a:t>layer.</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57</a:t>
            </a:fld>
            <a:endParaRPr lang="en-US"/>
          </a:p>
        </p:txBody>
      </p:sp>
    </p:spTree>
    <p:extLst>
      <p:ext uri="{BB962C8B-B14F-4D97-AF65-F5344CB8AC3E}">
        <p14:creationId xmlns:p14="http://schemas.microsoft.com/office/powerpoint/2010/main" val="2699281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Unlike the above two paradigms, </a:t>
            </a:r>
          </a:p>
          <a:p>
            <a:r>
              <a:rPr kumimoji="1" lang="en-US" altLang="zh-CN" dirty="0"/>
              <a:t>(c)recent</a:t>
            </a:r>
            <a:r>
              <a:rPr kumimoji="1" lang="zh-CN" altLang="en-US" dirty="0"/>
              <a:t> </a:t>
            </a:r>
            <a:r>
              <a:rPr kumimoji="1" lang="en-US" altLang="zh-CN" dirty="0"/>
              <a:t>work</a:t>
            </a:r>
            <a:r>
              <a:rPr kumimoji="1" lang="zh-CN" altLang="en-US" dirty="0"/>
              <a:t> </a:t>
            </a:r>
            <a:r>
              <a:rPr kumimoji="1" lang="en-US" altLang="zh-CN" dirty="0"/>
              <a:t>proposed an iterative graph learning framework by learning a better graph structure based on better graph representations, and in the meantime, learning better graph representations based on a better graph structure in an iterative manner.</a:t>
            </a:r>
            <a:r>
              <a:rPr kumimoji="1" lang="zh-CN" altLang="en-US" dirty="0"/>
              <a:t> </a:t>
            </a:r>
            <a:r>
              <a:rPr kumimoji="1" lang="en-US" altLang="zh-CN" dirty="0"/>
              <a:t>As a result, this iterative learning paradigm repeatedly refines the graph structure and the graph representations</a:t>
            </a:r>
            <a:r>
              <a:rPr kumimoji="1" lang="zh-CN" altLang="en-US" dirty="0"/>
              <a:t> </a:t>
            </a:r>
            <a:r>
              <a:rPr kumimoji="1" lang="en-US" altLang="zh-CN" dirty="0"/>
              <a:t>toward</a:t>
            </a:r>
            <a:r>
              <a:rPr kumimoji="1" lang="zh-CN" altLang="en-US" dirty="0"/>
              <a:t> </a:t>
            </a:r>
            <a:r>
              <a:rPr kumimoji="1" lang="en-US" altLang="zh-CN" dirty="0"/>
              <a:t>the</a:t>
            </a:r>
            <a:r>
              <a:rPr kumimoji="1" lang="zh-CN" altLang="en-US" dirty="0"/>
              <a:t> </a:t>
            </a:r>
            <a:r>
              <a:rPr kumimoji="1" lang="en-US" altLang="zh-CN" dirty="0"/>
              <a:t>optimal</a:t>
            </a:r>
            <a:r>
              <a:rPr kumimoji="1" lang="zh-CN" altLang="en-US" dirty="0"/>
              <a:t> </a:t>
            </a:r>
            <a:r>
              <a:rPr kumimoji="1" lang="en-US" altLang="zh-CN" dirty="0"/>
              <a:t>downstream</a:t>
            </a:r>
            <a:r>
              <a:rPr kumimoji="1" lang="zh-CN" altLang="en-US" dirty="0"/>
              <a:t> </a:t>
            </a:r>
            <a:r>
              <a:rPr kumimoji="1" lang="en-US" altLang="zh-CN" dirty="0"/>
              <a:t>performance.</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58</a:t>
            </a:fld>
            <a:endParaRPr lang="en-US"/>
          </a:p>
        </p:txBody>
      </p:sp>
    </p:spTree>
    <p:extLst>
      <p:ext uri="{BB962C8B-B14F-4D97-AF65-F5344CB8AC3E}">
        <p14:creationId xmlns:p14="http://schemas.microsoft.com/office/powerpoint/2010/main" val="31059474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So</a:t>
            </a:r>
            <a:r>
              <a:rPr kumimoji="1" lang="zh-CN" altLang="en-US" dirty="0"/>
              <a:t> </a:t>
            </a:r>
            <a:r>
              <a:rPr kumimoji="1" lang="en-US" altLang="zh-CN" dirty="0"/>
              <a:t>far,</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introduced</a:t>
            </a:r>
            <a:r>
              <a:rPr kumimoji="1" lang="zh-CN" altLang="en-US" dirty="0"/>
              <a:t> </a:t>
            </a:r>
            <a:r>
              <a:rPr kumimoji="1" lang="en-US" altLang="zh-CN" dirty="0"/>
              <a:t>various</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techniques</a:t>
            </a:r>
            <a:r>
              <a:rPr kumimoji="1" lang="zh-CN" altLang="en-US" dirty="0"/>
              <a:t> </a:t>
            </a:r>
            <a:endParaRPr kumimoji="1" lang="en-US" altLang="zh-CN" dirty="0"/>
          </a:p>
          <a:p>
            <a:r>
              <a:rPr kumimoji="1" lang="en-US" altLang="zh-CN" dirty="0"/>
              <a:t>(c)including</a:t>
            </a:r>
            <a:r>
              <a:rPr kumimoji="1" lang="zh-CN" altLang="en-US" dirty="0"/>
              <a:t> </a:t>
            </a:r>
            <a:r>
              <a:rPr kumimoji="1" lang="en-US" altLang="zh-CN" dirty="0" err="1"/>
              <a:t>grahp</a:t>
            </a:r>
            <a:r>
              <a:rPr kumimoji="1" lang="zh-CN" altLang="en-US" dirty="0"/>
              <a:t> </a:t>
            </a:r>
            <a:r>
              <a:rPr kumimoji="1" lang="en-US" altLang="zh-CN" dirty="0"/>
              <a:t>similarity</a:t>
            </a:r>
            <a:r>
              <a:rPr kumimoji="1" lang="zh-CN" altLang="en-US" dirty="0"/>
              <a:t> </a:t>
            </a:r>
            <a:r>
              <a:rPr kumimoji="1" lang="en-US" altLang="zh-CN" dirty="0" err="1"/>
              <a:t>meteric</a:t>
            </a:r>
            <a:r>
              <a:rPr kumimoji="1" lang="zh-CN" altLang="en-US" dirty="0"/>
              <a:t> </a:t>
            </a:r>
            <a:r>
              <a:rPr kumimoji="1" lang="en-US" altLang="zh-CN" dirty="0"/>
              <a:t>learning,</a:t>
            </a:r>
            <a:r>
              <a:rPr kumimoji="1" lang="zh-CN" altLang="en-US" dirty="0"/>
              <a:t> </a:t>
            </a:r>
            <a:r>
              <a:rPr kumimoji="1" lang="en-US" altLang="zh-CN" dirty="0"/>
              <a:t>graph</a:t>
            </a:r>
            <a:r>
              <a:rPr kumimoji="1" lang="zh-CN" altLang="en-US" dirty="0"/>
              <a:t> </a:t>
            </a:r>
            <a:r>
              <a:rPr kumimoji="1" lang="en-US" altLang="zh-CN" dirty="0" err="1"/>
              <a:t>sparsification</a:t>
            </a:r>
            <a:r>
              <a:rPr kumimoji="1" lang="en-US" altLang="zh-CN" dirty="0"/>
              <a:t>,</a:t>
            </a:r>
            <a:r>
              <a:rPr kumimoji="1" lang="zh-CN" altLang="en-US" dirty="0"/>
              <a:t> </a:t>
            </a:r>
            <a:r>
              <a:rPr kumimoji="1" lang="en-US" altLang="zh-CN" dirty="0"/>
              <a:t>combining</a:t>
            </a:r>
            <a:r>
              <a:rPr kumimoji="1" lang="zh-CN" altLang="en-US" dirty="0"/>
              <a:t> </a:t>
            </a:r>
            <a:r>
              <a:rPr kumimoji="1" lang="en-US" altLang="zh-CN" dirty="0"/>
              <a:t>intrinsic</a:t>
            </a:r>
            <a:r>
              <a:rPr kumimoji="1" lang="zh-CN" altLang="en-US" dirty="0"/>
              <a:t> </a:t>
            </a:r>
            <a:r>
              <a:rPr kumimoji="1" lang="en-US" altLang="zh-CN" dirty="0"/>
              <a:t>and</a:t>
            </a:r>
            <a:r>
              <a:rPr kumimoji="1" lang="zh-CN" altLang="en-US" dirty="0"/>
              <a:t> </a:t>
            </a:r>
            <a:r>
              <a:rPr kumimoji="1" lang="en-US" altLang="zh-CN" dirty="0"/>
              <a:t>implicit</a:t>
            </a:r>
            <a:r>
              <a:rPr kumimoji="1" lang="zh-CN" altLang="en-US" dirty="0"/>
              <a:t> </a:t>
            </a:r>
            <a:r>
              <a:rPr kumimoji="1" lang="en-US" altLang="zh-CN" dirty="0" err="1"/>
              <a:t>grahp</a:t>
            </a:r>
            <a:r>
              <a:rPr kumimoji="1" lang="zh-CN" altLang="en-US" dirty="0"/>
              <a:t> </a:t>
            </a:r>
            <a:r>
              <a:rPr kumimoji="1" lang="en-US" altLang="zh-CN" dirty="0"/>
              <a:t>structures</a:t>
            </a:r>
            <a:r>
              <a:rPr kumimoji="1" lang="zh-CN" altLang="en-US" dirty="0"/>
              <a:t> </a:t>
            </a:r>
            <a:r>
              <a:rPr kumimoji="1" lang="en-US" altLang="zh-CN" dirty="0"/>
              <a:t>and</a:t>
            </a:r>
            <a:r>
              <a:rPr kumimoji="1" lang="zh-CN" altLang="en-US" dirty="0"/>
              <a:t> </a:t>
            </a:r>
            <a:r>
              <a:rPr kumimoji="1" lang="en-US" altLang="zh-CN" dirty="0"/>
              <a:t>learning</a:t>
            </a:r>
            <a:r>
              <a:rPr kumimoji="1" lang="zh-CN" altLang="en-US" dirty="0"/>
              <a:t> </a:t>
            </a:r>
            <a:r>
              <a:rPr kumimoji="1" lang="en-US" altLang="zh-CN" dirty="0"/>
              <a:t>paradigms.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59</a:t>
            </a:fld>
            <a:endParaRPr lang="en-US"/>
          </a:p>
        </p:txBody>
      </p:sp>
    </p:spTree>
    <p:extLst>
      <p:ext uri="{BB962C8B-B14F-4D97-AF65-F5344CB8AC3E}">
        <p14:creationId xmlns:p14="http://schemas.microsoft.com/office/powerpoint/2010/main" val="10609624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Why</a:t>
            </a:r>
            <a:r>
              <a:rPr kumimoji="1" lang="zh-CN" altLang="en-US" dirty="0"/>
              <a:t> </a:t>
            </a:r>
            <a:r>
              <a:rPr kumimoji="1" lang="en-US" altLang="zh-CN" dirty="0"/>
              <a:t>might</a:t>
            </a:r>
            <a:r>
              <a:rPr kumimoji="1" lang="zh-CN" altLang="en-US" dirty="0"/>
              <a:t> </a:t>
            </a:r>
            <a:r>
              <a:rPr kumimoji="1" lang="en-US" altLang="zh-CN" dirty="0"/>
              <a:t>ask</a:t>
            </a:r>
            <a:r>
              <a:rPr kumimoji="1" lang="zh-CN" altLang="en-US" dirty="0"/>
              <a:t> </a:t>
            </a:r>
            <a:r>
              <a:rPr kumimoji="1" lang="en-US" altLang="zh-CN" dirty="0"/>
              <a:t>“how</a:t>
            </a:r>
            <a:r>
              <a:rPr kumimoji="1" lang="zh-CN" altLang="en-US" dirty="0"/>
              <a:t> </a:t>
            </a:r>
            <a:r>
              <a:rPr kumimoji="1" lang="en-US" altLang="zh-CN" dirty="0"/>
              <a:t>is</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compared</a:t>
            </a:r>
            <a:r>
              <a:rPr kumimoji="1" lang="zh-CN" altLang="en-US" dirty="0"/>
              <a:t> </a:t>
            </a:r>
            <a:r>
              <a:rPr kumimoji="1" lang="en-US" altLang="zh-CN" dirty="0"/>
              <a:t>with</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which</a:t>
            </a:r>
            <a:r>
              <a:rPr kumimoji="1" lang="zh-CN" altLang="en-US" dirty="0"/>
              <a:t> </a:t>
            </a:r>
            <a:r>
              <a:rPr kumimoji="1" lang="en-US" altLang="zh-CN" dirty="0"/>
              <a:t>is</a:t>
            </a:r>
            <a:r>
              <a:rPr kumimoji="1" lang="zh-CN" altLang="en-US" dirty="0"/>
              <a:t> </a:t>
            </a:r>
            <a:r>
              <a:rPr kumimoji="1" lang="en-US" altLang="zh-CN" dirty="0"/>
              <a:t>better?”</a:t>
            </a:r>
            <a:r>
              <a:rPr kumimoji="1" lang="zh-CN" altLang="en-US" dirty="0"/>
              <a:t> </a:t>
            </a:r>
            <a:endParaRPr kumimoji="1" lang="en-US" altLang="zh-CN" dirty="0"/>
          </a:p>
          <a:p>
            <a:r>
              <a:rPr kumimoji="1" lang="en-US" altLang="zh-CN" dirty="0"/>
              <a:t>Let’s</a:t>
            </a:r>
            <a:r>
              <a:rPr kumimoji="1" lang="zh-CN" altLang="en-US" dirty="0"/>
              <a:t> </a:t>
            </a:r>
            <a:r>
              <a:rPr kumimoji="1" lang="en-US" altLang="zh-CN" dirty="0"/>
              <a:t>first</a:t>
            </a:r>
            <a:r>
              <a:rPr kumimoji="1" lang="zh-CN" altLang="en-US" dirty="0"/>
              <a:t> </a:t>
            </a:r>
            <a:r>
              <a:rPr kumimoji="1" lang="en-US" altLang="zh-CN" dirty="0"/>
              <a:t>talk</a:t>
            </a:r>
            <a:r>
              <a:rPr kumimoji="1" lang="zh-CN" altLang="en-US" dirty="0"/>
              <a:t> </a:t>
            </a:r>
            <a:r>
              <a:rPr kumimoji="1" lang="en-US" altLang="zh-CN" dirty="0"/>
              <a:t>about</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the</a:t>
            </a:r>
            <a:r>
              <a:rPr kumimoji="1" lang="zh-CN" altLang="en-US" dirty="0"/>
              <a:t> </a:t>
            </a:r>
            <a:r>
              <a:rPr kumimoji="1" lang="en-US" altLang="zh-CN" dirty="0"/>
              <a:t>biggest</a:t>
            </a:r>
            <a:r>
              <a:rPr kumimoji="1" lang="zh-CN" altLang="en-US" dirty="0"/>
              <a:t> </a:t>
            </a:r>
            <a:r>
              <a:rPr kumimoji="1" lang="en-US" altLang="zh-CN" dirty="0"/>
              <a:t>advantage</a:t>
            </a:r>
            <a:r>
              <a:rPr kumimoji="1" lang="zh-CN" altLang="en-US" dirty="0"/>
              <a:t> </a:t>
            </a:r>
            <a:r>
              <a:rPr kumimoji="1" lang="en-US" altLang="zh-CN" dirty="0"/>
              <a:t>is</a:t>
            </a:r>
            <a:r>
              <a:rPr kumimoji="1" lang="zh-CN" altLang="en-US" dirty="0"/>
              <a:t> </a:t>
            </a:r>
            <a:r>
              <a:rPr kumimoji="1" lang="en-US" altLang="zh-CN" dirty="0"/>
              <a:t>it</a:t>
            </a:r>
            <a:r>
              <a:rPr kumimoji="1" lang="zh-CN" altLang="en-US" dirty="0"/>
              <a:t> </a:t>
            </a:r>
            <a:r>
              <a:rPr kumimoji="1" lang="en-US" altLang="zh-CN" dirty="0"/>
              <a:t>can</a:t>
            </a:r>
            <a:r>
              <a:rPr kumimoji="1" lang="zh-CN" altLang="en-US" dirty="0"/>
              <a:t> </a:t>
            </a:r>
            <a:r>
              <a:rPr kumimoji="1" lang="en-US" altLang="zh-CN" dirty="0"/>
              <a:t>easily</a:t>
            </a:r>
            <a:r>
              <a:rPr kumimoji="1" lang="zh-CN" altLang="en-US" dirty="0"/>
              <a:t> </a:t>
            </a:r>
            <a:r>
              <a:rPr kumimoji="1" lang="en-US" altLang="zh-CN" dirty="0"/>
              <a:t>encode</a:t>
            </a:r>
            <a:r>
              <a:rPr kumimoji="1" lang="zh-CN" altLang="en-US" dirty="0"/>
              <a:t> </a:t>
            </a:r>
            <a:r>
              <a:rPr kumimoji="1" lang="en-US" altLang="zh-CN" dirty="0"/>
              <a:t>rich</a:t>
            </a:r>
            <a:r>
              <a:rPr kumimoji="1" lang="zh-CN" altLang="en-US" dirty="0"/>
              <a:t> </a:t>
            </a:r>
            <a:r>
              <a:rPr kumimoji="1" lang="en-US" altLang="zh-CN" dirty="0"/>
              <a:t>prior</a:t>
            </a:r>
            <a:r>
              <a:rPr kumimoji="1" lang="zh-CN" altLang="en-US" dirty="0"/>
              <a:t> </a:t>
            </a:r>
            <a:r>
              <a:rPr kumimoji="1" lang="en-US" altLang="zh-CN" dirty="0"/>
              <a:t>knowledge</a:t>
            </a:r>
            <a:r>
              <a:rPr kumimoji="1" lang="zh-CN" altLang="en-US" dirty="0"/>
              <a:t> </a:t>
            </a:r>
            <a:r>
              <a:rPr kumimoji="1" lang="en-US" altLang="zh-CN" dirty="0"/>
              <a:t>in</a:t>
            </a:r>
            <a:r>
              <a:rPr kumimoji="1" lang="zh-CN" altLang="en-US" dirty="0"/>
              <a:t> </a:t>
            </a:r>
            <a:r>
              <a:rPr kumimoji="1" lang="en-US" altLang="zh-CN" dirty="0"/>
              <a:t>graph</a:t>
            </a:r>
            <a:r>
              <a:rPr kumimoji="1" lang="zh-CN" altLang="en-US" dirty="0"/>
              <a:t> </a:t>
            </a:r>
            <a:r>
              <a:rPr kumimoji="1" lang="en-US" altLang="zh-CN" dirty="0"/>
              <a:t>which</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very</a:t>
            </a:r>
            <a:r>
              <a:rPr kumimoji="1" lang="zh-CN" altLang="en-US" dirty="0"/>
              <a:t> </a:t>
            </a:r>
            <a:r>
              <a:rPr kumimoji="1" lang="en-US" altLang="zh-CN" dirty="0"/>
              <a:t>helpful</a:t>
            </a:r>
            <a:r>
              <a:rPr kumimoji="1" lang="zh-CN" altLang="en-US" dirty="0"/>
              <a:t> </a:t>
            </a:r>
            <a:r>
              <a:rPr kumimoji="1" lang="en-US" altLang="zh-CN" dirty="0"/>
              <a:t>for</a:t>
            </a:r>
            <a:r>
              <a:rPr kumimoji="1" lang="zh-CN" altLang="en-US" dirty="0"/>
              <a:t> </a:t>
            </a:r>
            <a:r>
              <a:rPr kumimoji="1" lang="en-US" altLang="zh-CN" dirty="0"/>
              <a:t>certain</a:t>
            </a:r>
            <a:r>
              <a:rPr kumimoji="1" lang="zh-CN" altLang="en-US" dirty="0"/>
              <a:t> </a:t>
            </a:r>
            <a:r>
              <a:rPr kumimoji="1" lang="en-US" altLang="zh-CN" dirty="0"/>
              <a:t>NLP</a:t>
            </a:r>
            <a:r>
              <a:rPr kumimoji="1" lang="zh-CN" altLang="en-US" dirty="0"/>
              <a:t> </a:t>
            </a:r>
            <a:r>
              <a:rPr kumimoji="1" lang="en-US" altLang="zh-CN" dirty="0"/>
              <a:t>applications.</a:t>
            </a:r>
            <a:r>
              <a:rPr kumimoji="1" lang="zh-CN" altLang="en-US" dirty="0"/>
              <a:t> </a:t>
            </a:r>
            <a:r>
              <a:rPr kumimoji="1" lang="en-US" altLang="zh-CN" dirty="0"/>
              <a:t>But</a:t>
            </a:r>
            <a:r>
              <a:rPr kumimoji="1" lang="zh-CN" altLang="en-US" dirty="0"/>
              <a:t> </a:t>
            </a:r>
            <a:r>
              <a:rPr kumimoji="1" lang="en-US" altLang="zh-CN" dirty="0"/>
              <a:t>this</a:t>
            </a:r>
            <a:r>
              <a:rPr kumimoji="1" lang="zh-CN" altLang="en-US" dirty="0"/>
              <a:t> </a:t>
            </a:r>
            <a:r>
              <a:rPr kumimoji="1" lang="en-US" altLang="zh-CN" dirty="0"/>
              <a:t>can</a:t>
            </a:r>
            <a:r>
              <a:rPr kumimoji="1" lang="zh-CN" altLang="en-US" dirty="0"/>
              <a:t> </a:t>
            </a:r>
            <a:r>
              <a:rPr kumimoji="1" lang="en-US" altLang="zh-CN" dirty="0"/>
              <a:t>also</a:t>
            </a:r>
            <a:r>
              <a:rPr kumimoji="1" lang="zh-CN" altLang="en-US" dirty="0"/>
              <a:t> </a:t>
            </a:r>
            <a:r>
              <a:rPr kumimoji="1" lang="en-US" altLang="zh-CN" dirty="0"/>
              <a:t>become</a:t>
            </a:r>
            <a:r>
              <a:rPr kumimoji="1" lang="zh-CN" altLang="en-US" dirty="0"/>
              <a:t> </a:t>
            </a:r>
            <a:r>
              <a:rPr kumimoji="1" lang="en-US" altLang="zh-CN" dirty="0"/>
              <a:t>a</a:t>
            </a:r>
            <a:r>
              <a:rPr kumimoji="1" lang="zh-CN" altLang="en-US" dirty="0"/>
              <a:t> </a:t>
            </a:r>
            <a:r>
              <a:rPr kumimoji="1" lang="en-US" altLang="zh-CN" dirty="0"/>
              <a:t>downside</a:t>
            </a:r>
            <a:r>
              <a:rPr kumimoji="1" lang="zh-CN" altLang="en-US" dirty="0"/>
              <a:t> </a:t>
            </a:r>
            <a:r>
              <a:rPr kumimoji="1" lang="en-US" altLang="zh-CN" dirty="0"/>
              <a:t>when</a:t>
            </a:r>
            <a:r>
              <a:rPr kumimoji="1" lang="zh-CN" altLang="en-US" dirty="0"/>
              <a:t> </a:t>
            </a:r>
            <a:r>
              <a:rPr kumimoji="1" lang="en-US" altLang="zh-CN" dirty="0"/>
              <a:t>it’s</a:t>
            </a:r>
            <a:r>
              <a:rPr kumimoji="1" lang="zh-CN" altLang="en-US" dirty="0"/>
              <a:t> </a:t>
            </a:r>
            <a:r>
              <a:rPr kumimoji="1" lang="en-US" altLang="zh-CN" dirty="0"/>
              <a:t>expensive</a:t>
            </a:r>
            <a:r>
              <a:rPr kumimoji="1" lang="zh-CN" altLang="en-US" dirty="0"/>
              <a:t> </a:t>
            </a:r>
            <a:r>
              <a:rPr kumimoji="1" lang="en-US" altLang="zh-CN" dirty="0"/>
              <a:t>or</a:t>
            </a:r>
            <a:r>
              <a:rPr kumimoji="1" lang="zh-CN" altLang="en-US" dirty="0"/>
              <a:t> </a:t>
            </a:r>
            <a:r>
              <a:rPr kumimoji="1" lang="en-US" altLang="zh-CN" dirty="0"/>
              <a:t>not</a:t>
            </a:r>
            <a:r>
              <a:rPr kumimoji="1" lang="zh-CN" altLang="en-US" dirty="0"/>
              <a:t> </a:t>
            </a:r>
            <a:r>
              <a:rPr kumimoji="1" lang="en-US" altLang="zh-CN" dirty="0"/>
              <a:t>doable</a:t>
            </a:r>
            <a:r>
              <a:rPr kumimoji="1" lang="zh-CN" altLang="en-US" dirty="0"/>
              <a:t> </a:t>
            </a:r>
            <a:r>
              <a:rPr kumimoji="1" lang="en-US" altLang="zh-CN" dirty="0"/>
              <a:t>to</a:t>
            </a:r>
            <a:r>
              <a:rPr kumimoji="1" lang="zh-CN" altLang="en-US" dirty="0"/>
              <a:t> </a:t>
            </a:r>
            <a:r>
              <a:rPr kumimoji="1" lang="en-US" altLang="zh-CN" dirty="0"/>
              <a:t>obtain</a:t>
            </a:r>
            <a:r>
              <a:rPr kumimoji="1" lang="zh-CN" altLang="en-US" dirty="0"/>
              <a:t> </a:t>
            </a:r>
            <a:r>
              <a:rPr kumimoji="1" lang="en-US" altLang="zh-CN" dirty="0"/>
              <a:t>such</a:t>
            </a:r>
            <a:r>
              <a:rPr kumimoji="1" lang="zh-CN" altLang="en-US" dirty="0"/>
              <a:t> </a:t>
            </a:r>
            <a:r>
              <a:rPr kumimoji="1" lang="en-US" altLang="zh-CN" dirty="0"/>
              <a:t>extensive</a:t>
            </a:r>
            <a:r>
              <a:rPr kumimoji="1" lang="zh-CN" altLang="en-US" dirty="0"/>
              <a:t> </a:t>
            </a:r>
            <a:r>
              <a:rPr kumimoji="1" lang="en-US" altLang="zh-CN" dirty="0"/>
              <a:t>domain</a:t>
            </a:r>
            <a:r>
              <a:rPr kumimoji="1" lang="zh-CN" altLang="en-US" dirty="0"/>
              <a:t> </a:t>
            </a:r>
            <a:r>
              <a:rPr kumimoji="1" lang="en-US" altLang="zh-CN" dirty="0"/>
              <a:t>expertise.</a:t>
            </a:r>
            <a:r>
              <a:rPr kumimoji="1" lang="zh-CN" altLang="en-US" dirty="0"/>
              <a:t> </a:t>
            </a:r>
            <a:r>
              <a:rPr kumimoji="1" lang="en-US" altLang="zh-CN" dirty="0"/>
              <a:t>For</a:t>
            </a:r>
            <a:r>
              <a:rPr kumimoji="1" lang="zh-CN" altLang="en-US" dirty="0"/>
              <a:t> </a:t>
            </a:r>
            <a:r>
              <a:rPr kumimoji="1" lang="en-US" altLang="zh-CN" dirty="0"/>
              <a:t>example,</a:t>
            </a:r>
            <a:r>
              <a:rPr kumimoji="1" lang="zh-CN" altLang="en-US" dirty="0"/>
              <a:t> </a:t>
            </a:r>
            <a:r>
              <a:rPr kumimoji="1" lang="en-US" altLang="zh-CN" dirty="0"/>
              <a:t>for</a:t>
            </a:r>
            <a:r>
              <a:rPr kumimoji="1" lang="zh-CN" altLang="en-US" dirty="0"/>
              <a:t> </a:t>
            </a:r>
            <a:r>
              <a:rPr kumimoji="1" lang="en-US" altLang="zh-CN" dirty="0"/>
              <a:t>some</a:t>
            </a:r>
            <a:r>
              <a:rPr kumimoji="1" lang="zh-CN" altLang="en-US" dirty="0"/>
              <a:t> </a:t>
            </a:r>
            <a:r>
              <a:rPr kumimoji="1" lang="en-US" altLang="zh-CN" dirty="0"/>
              <a:t>low-resource</a:t>
            </a:r>
            <a:r>
              <a:rPr kumimoji="1" lang="zh-CN" altLang="en-US" dirty="0"/>
              <a:t> </a:t>
            </a:r>
            <a:r>
              <a:rPr kumimoji="1" lang="en-US" altLang="zh-CN" dirty="0"/>
              <a:t>languages,</a:t>
            </a:r>
            <a:r>
              <a:rPr kumimoji="1" lang="zh-CN" altLang="en-US" dirty="0"/>
              <a:t> </a:t>
            </a:r>
            <a:r>
              <a:rPr kumimoji="1" lang="en-US" altLang="zh-CN" dirty="0"/>
              <a:t>we</a:t>
            </a:r>
            <a:r>
              <a:rPr kumimoji="1" lang="zh-CN" altLang="en-US" dirty="0"/>
              <a:t> </a:t>
            </a:r>
            <a:r>
              <a:rPr kumimoji="1" lang="en-US" altLang="zh-CN" dirty="0"/>
              <a:t>might</a:t>
            </a:r>
            <a:r>
              <a:rPr kumimoji="1" lang="zh-CN" altLang="en-US" dirty="0"/>
              <a:t> </a:t>
            </a:r>
            <a:r>
              <a:rPr kumimoji="1" lang="en-US" altLang="zh-CN" dirty="0"/>
              <a:t>not</a:t>
            </a:r>
            <a:r>
              <a:rPr kumimoji="1" lang="zh-CN" altLang="en-US" dirty="0"/>
              <a:t> </a:t>
            </a:r>
            <a:r>
              <a:rPr kumimoji="1" lang="en-US" altLang="zh-CN" dirty="0"/>
              <a:t>have</a:t>
            </a:r>
            <a:r>
              <a:rPr kumimoji="1" lang="zh-CN" altLang="en-US" dirty="0"/>
              <a:t> </a:t>
            </a:r>
            <a:r>
              <a:rPr kumimoji="1" lang="en-US" altLang="zh-CN" dirty="0"/>
              <a:t>rich</a:t>
            </a:r>
            <a:r>
              <a:rPr kumimoji="1" lang="zh-CN" altLang="en-US" dirty="0"/>
              <a:t> </a:t>
            </a:r>
            <a:r>
              <a:rPr kumimoji="1" lang="en-US" altLang="zh-CN" dirty="0"/>
              <a:t>prior</a:t>
            </a:r>
            <a:r>
              <a:rPr kumimoji="1" lang="zh-CN" altLang="en-US" dirty="0"/>
              <a:t> </a:t>
            </a:r>
            <a:r>
              <a:rPr kumimoji="1" lang="en-US" altLang="zh-CN" dirty="0"/>
              <a:t>knowledge</a:t>
            </a:r>
            <a:r>
              <a:rPr kumimoji="1" lang="zh-CN" altLang="en-US" dirty="0"/>
              <a:t> </a:t>
            </a:r>
            <a:r>
              <a:rPr kumimoji="1" lang="en-US" altLang="zh-CN" dirty="0"/>
              <a:t>to</a:t>
            </a:r>
            <a:r>
              <a:rPr kumimoji="1" lang="zh-CN" altLang="en-US" dirty="0"/>
              <a:t> </a:t>
            </a:r>
            <a:r>
              <a:rPr kumimoji="1" lang="en-US" altLang="zh-CN" dirty="0"/>
              <a:t>utilize.</a:t>
            </a:r>
            <a:r>
              <a:rPr kumimoji="1" lang="zh-CN" altLang="en-US" dirty="0"/>
              <a:t> </a:t>
            </a:r>
            <a:r>
              <a:rPr kumimoji="1" lang="en-US" altLang="zh-CN" dirty="0"/>
              <a:t>Besides,</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is</a:t>
            </a:r>
            <a:r>
              <a:rPr kumimoji="1" lang="zh-CN" altLang="en-US" dirty="0"/>
              <a:t> </a:t>
            </a:r>
            <a:r>
              <a:rPr kumimoji="1" lang="en-US" altLang="zh-CN" dirty="0"/>
              <a:t>error-prone</a:t>
            </a:r>
            <a:r>
              <a:rPr kumimoji="1" lang="zh-CN" altLang="en-US" dirty="0"/>
              <a:t> </a:t>
            </a:r>
            <a:r>
              <a:rPr kumimoji="1" lang="en-US" altLang="zh-CN" dirty="0"/>
              <a:t>due</a:t>
            </a:r>
            <a:r>
              <a:rPr kumimoji="1" lang="zh-CN" altLang="en-US" dirty="0"/>
              <a:t> </a:t>
            </a:r>
            <a:r>
              <a:rPr kumimoji="1" lang="en-US" altLang="zh-CN" dirty="0"/>
              <a:t>to</a:t>
            </a:r>
            <a:r>
              <a:rPr kumimoji="1" lang="zh-CN" altLang="en-US" dirty="0"/>
              <a:t> </a:t>
            </a:r>
            <a:r>
              <a:rPr kumimoji="1" lang="en-US" altLang="zh-CN" dirty="0" err="1"/>
              <a:t>nosiy</a:t>
            </a:r>
            <a:r>
              <a:rPr kumimoji="1" lang="zh-CN" altLang="en-US" dirty="0"/>
              <a:t> </a:t>
            </a:r>
            <a:r>
              <a:rPr kumimoji="1" lang="en-US" altLang="zh-CN" dirty="0"/>
              <a:t>or</a:t>
            </a:r>
            <a:r>
              <a:rPr kumimoji="1" lang="zh-CN" altLang="en-US" dirty="0"/>
              <a:t> </a:t>
            </a:r>
            <a:r>
              <a:rPr kumimoji="1" lang="en-US" altLang="zh-CN" dirty="0"/>
              <a:t>incomplete</a:t>
            </a:r>
            <a:r>
              <a:rPr kumimoji="1" lang="zh-CN" altLang="en-US" dirty="0"/>
              <a:t> </a:t>
            </a:r>
            <a:r>
              <a:rPr kumimoji="1" lang="en-US" altLang="zh-CN" dirty="0"/>
              <a:t>graph</a:t>
            </a:r>
            <a:r>
              <a:rPr kumimoji="1" lang="zh-CN" altLang="en-US" dirty="0"/>
              <a:t> </a:t>
            </a:r>
            <a:r>
              <a:rPr kumimoji="1" lang="en-US" altLang="zh-CN" dirty="0"/>
              <a:t>and</a:t>
            </a:r>
            <a:r>
              <a:rPr kumimoji="1" lang="zh-CN" altLang="en-US" dirty="0"/>
              <a:t> </a:t>
            </a:r>
            <a:r>
              <a:rPr kumimoji="1" lang="en-US" altLang="zh-CN" dirty="0"/>
              <a:t>therefore</a:t>
            </a:r>
            <a:r>
              <a:rPr kumimoji="1" lang="zh-CN" altLang="en-US" dirty="0"/>
              <a:t> </a:t>
            </a:r>
            <a:r>
              <a:rPr kumimoji="1" lang="en-US" altLang="zh-CN" dirty="0"/>
              <a:t>is</a:t>
            </a:r>
            <a:r>
              <a:rPr kumimoji="1" lang="zh-CN" altLang="en-US" dirty="0"/>
              <a:t> </a:t>
            </a:r>
            <a:r>
              <a:rPr kumimoji="1" lang="en-US" altLang="zh-CN" dirty="0"/>
              <a:t>often</a:t>
            </a:r>
            <a:r>
              <a:rPr kumimoji="1" lang="zh-CN" altLang="en-US" dirty="0"/>
              <a:t> </a:t>
            </a:r>
            <a:r>
              <a:rPr kumimoji="1" lang="en-US" altLang="zh-CN" dirty="0"/>
              <a:t>sub-optimal.</a:t>
            </a:r>
            <a:r>
              <a:rPr kumimoji="1" lang="zh-CN" altLang="en-US" dirty="0"/>
              <a:t> </a:t>
            </a:r>
            <a:r>
              <a:rPr kumimoji="1" lang="en-US" altLang="zh-CN" dirty="0"/>
              <a:t>Due</a:t>
            </a:r>
            <a:r>
              <a:rPr kumimoji="1" lang="zh-CN" altLang="en-US" dirty="0"/>
              <a:t> </a:t>
            </a:r>
            <a:r>
              <a:rPr kumimoji="1" lang="en-US" altLang="zh-CN" dirty="0"/>
              <a:t>to</a:t>
            </a:r>
            <a:r>
              <a:rPr kumimoji="1" lang="zh-CN" altLang="en-US" dirty="0"/>
              <a:t> </a:t>
            </a:r>
            <a:r>
              <a:rPr kumimoji="1" lang="en-US" altLang="zh-CN" dirty="0"/>
              <a:t>its</a:t>
            </a:r>
            <a:r>
              <a:rPr kumimoji="1" lang="zh-CN" altLang="en-US" dirty="0"/>
              <a:t> </a:t>
            </a:r>
            <a:r>
              <a:rPr kumimoji="1" lang="en-US" altLang="zh-CN" dirty="0"/>
              <a:t>disjoint</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&amp;</a:t>
            </a:r>
            <a:r>
              <a:rPr kumimoji="1" lang="zh-CN" altLang="en-US" dirty="0"/>
              <a:t> </a:t>
            </a:r>
            <a:r>
              <a:rPr kumimoji="1" lang="en-US" altLang="zh-CN" dirty="0"/>
              <a:t>representation</a:t>
            </a:r>
            <a:r>
              <a:rPr kumimoji="1" lang="zh-CN" altLang="en-US" dirty="0"/>
              <a:t> </a:t>
            </a:r>
            <a:r>
              <a:rPr kumimoji="1" lang="en-US" altLang="zh-CN" dirty="0"/>
              <a:t>learning</a:t>
            </a:r>
            <a:r>
              <a:rPr kumimoji="1" lang="zh-CN" altLang="en-US" dirty="0"/>
              <a:t> </a:t>
            </a:r>
            <a:r>
              <a:rPr kumimoji="1" lang="en-US" altLang="zh-CN" dirty="0"/>
              <a:t>nature,</a:t>
            </a:r>
            <a:r>
              <a:rPr kumimoji="1" lang="zh-CN" altLang="en-US" dirty="0"/>
              <a:t> </a:t>
            </a:r>
            <a:r>
              <a:rPr kumimoji="1" lang="en-US" altLang="zh-CN" dirty="0"/>
              <a:t>it</a:t>
            </a:r>
            <a:r>
              <a:rPr kumimoji="1" lang="zh-CN" altLang="en-US" dirty="0"/>
              <a:t> </a:t>
            </a:r>
            <a:r>
              <a:rPr kumimoji="1" lang="en-US" altLang="zh-CN" dirty="0"/>
              <a:t>can</a:t>
            </a:r>
            <a:r>
              <a:rPr kumimoji="1" lang="zh-CN" altLang="en-US" dirty="0"/>
              <a:t> </a:t>
            </a:r>
            <a:r>
              <a:rPr kumimoji="1" lang="en-US" altLang="zh-CN" dirty="0"/>
              <a:t>also</a:t>
            </a:r>
            <a:r>
              <a:rPr kumimoji="1" lang="zh-CN" altLang="en-US" dirty="0"/>
              <a:t> </a:t>
            </a:r>
            <a:r>
              <a:rPr kumimoji="1" lang="en-US" altLang="zh-CN" dirty="0"/>
              <a:t>lead</a:t>
            </a:r>
            <a:r>
              <a:rPr kumimoji="1" lang="zh-CN" altLang="en-US" dirty="0"/>
              <a:t> </a:t>
            </a:r>
            <a:r>
              <a:rPr kumimoji="1" lang="en-US" altLang="zh-CN" dirty="0"/>
              <a:t>to</a:t>
            </a:r>
            <a:r>
              <a:rPr kumimoji="1" lang="zh-CN" altLang="en-US" dirty="0"/>
              <a:t> </a:t>
            </a:r>
            <a:r>
              <a:rPr kumimoji="1" lang="en-US" altLang="zh-CN" dirty="0"/>
              <a:t>error</a:t>
            </a:r>
            <a:r>
              <a:rPr kumimoji="1" lang="zh-CN" altLang="en-US" dirty="0"/>
              <a:t> </a:t>
            </a:r>
            <a:r>
              <a:rPr kumimoji="1" lang="en-US" altLang="zh-CN" dirty="0"/>
              <a:t>accumulation.</a:t>
            </a:r>
          </a:p>
          <a:p>
            <a:endParaRPr kumimoji="1" lang="en-US" altLang="zh-CN" dirty="0"/>
          </a:p>
          <a:p>
            <a:r>
              <a:rPr kumimoji="1" lang="en-US" altLang="zh-CN" dirty="0"/>
              <a:t>Compared</a:t>
            </a:r>
            <a:r>
              <a:rPr kumimoji="1" lang="zh-CN" altLang="en-US" dirty="0"/>
              <a:t> </a:t>
            </a:r>
            <a:r>
              <a:rPr kumimoji="1" lang="en-US" altLang="zh-CN" dirty="0"/>
              <a:t>to</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endParaRPr kumimoji="1" lang="en-US" altLang="zh-CN" dirty="0"/>
          </a:p>
          <a:p>
            <a:r>
              <a:rPr kumimoji="1" lang="en-US" altLang="zh-CN" dirty="0"/>
              <a:t>(c)is</a:t>
            </a:r>
            <a:r>
              <a:rPr kumimoji="1" lang="zh-CN" altLang="en-US" dirty="0"/>
              <a:t> </a:t>
            </a:r>
            <a:r>
              <a:rPr kumimoji="1" lang="en-US" altLang="zh-CN" dirty="0"/>
              <a:t>quite</a:t>
            </a:r>
            <a:r>
              <a:rPr kumimoji="1" lang="zh-CN" altLang="en-US" dirty="0"/>
              <a:t> </a:t>
            </a:r>
            <a:r>
              <a:rPr kumimoji="1" lang="en-US" altLang="zh-CN" dirty="0"/>
              <a:t>new</a:t>
            </a:r>
            <a:r>
              <a:rPr kumimoji="1" lang="zh-CN" altLang="en-US" dirty="0"/>
              <a:t> </a:t>
            </a:r>
            <a:r>
              <a:rPr kumimoji="1" lang="en-US" altLang="zh-CN" dirty="0"/>
              <a:t>and</a:t>
            </a:r>
            <a:r>
              <a:rPr kumimoji="1" lang="zh-CN" altLang="en-US" dirty="0"/>
              <a:t> </a:t>
            </a:r>
            <a:r>
              <a:rPr kumimoji="1" lang="en-US" altLang="zh-CN" dirty="0"/>
              <a:t>has</a:t>
            </a:r>
            <a:r>
              <a:rPr kumimoji="1" lang="zh-CN" altLang="en-US" dirty="0"/>
              <a:t> </a:t>
            </a:r>
            <a:r>
              <a:rPr kumimoji="1" lang="en-US" altLang="zh-CN" dirty="0"/>
              <a:t>not</a:t>
            </a:r>
            <a:r>
              <a:rPr kumimoji="1" lang="zh-CN" altLang="en-US" dirty="0"/>
              <a:t> </a:t>
            </a:r>
            <a:r>
              <a:rPr kumimoji="1" lang="en-US" altLang="zh-CN" dirty="0"/>
              <a:t>been</a:t>
            </a:r>
            <a:r>
              <a:rPr kumimoji="1" lang="zh-CN" altLang="en-US" dirty="0"/>
              <a:t> </a:t>
            </a:r>
            <a:r>
              <a:rPr kumimoji="1" lang="en-US" altLang="zh-CN" dirty="0"/>
              <a:t>extensively</a:t>
            </a:r>
            <a:r>
              <a:rPr kumimoji="1" lang="zh-CN" altLang="en-US" dirty="0"/>
              <a:t> </a:t>
            </a:r>
            <a:r>
              <a:rPr kumimoji="1" lang="en-US" altLang="zh-CN" dirty="0"/>
              <a:t>studied</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DLG4NLP</a:t>
            </a:r>
            <a:r>
              <a:rPr kumimoji="1" lang="zh-CN" altLang="en-US" dirty="0"/>
              <a:t> </a:t>
            </a:r>
            <a:r>
              <a:rPr kumimoji="1" lang="en-US" altLang="zh-CN" dirty="0"/>
              <a:t>area.</a:t>
            </a:r>
            <a:r>
              <a:rPr kumimoji="1" lang="zh-CN" altLang="en-US" dirty="0"/>
              <a:t> </a:t>
            </a:r>
            <a:r>
              <a:rPr kumimoji="1" lang="en-US" altLang="zh-CN" dirty="0"/>
              <a:t>It’s</a:t>
            </a:r>
            <a:r>
              <a:rPr kumimoji="1" lang="zh-CN" altLang="en-US" dirty="0"/>
              <a:t> </a:t>
            </a:r>
            <a:r>
              <a:rPr kumimoji="1" lang="en-US" altLang="zh-CN" dirty="0"/>
              <a:t>advantages</a:t>
            </a:r>
            <a:r>
              <a:rPr kumimoji="1" lang="zh-CN" altLang="en-US" dirty="0"/>
              <a:t> </a:t>
            </a:r>
            <a:r>
              <a:rPr kumimoji="1" lang="en-US" altLang="zh-CN" dirty="0"/>
              <a:t>include</a:t>
            </a:r>
            <a:r>
              <a:rPr kumimoji="1" lang="zh-CN" altLang="en-US" dirty="0"/>
              <a:t> </a:t>
            </a:r>
            <a:r>
              <a:rPr kumimoji="1" lang="en-US" altLang="zh-CN" dirty="0"/>
              <a:t>requiring</a:t>
            </a:r>
            <a:r>
              <a:rPr kumimoji="1" lang="zh-CN" altLang="en-US" dirty="0"/>
              <a:t> </a:t>
            </a:r>
            <a:r>
              <a:rPr kumimoji="1" lang="en-US" altLang="zh-CN" dirty="0"/>
              <a:t>no</a:t>
            </a:r>
            <a:r>
              <a:rPr kumimoji="1" lang="zh-CN" altLang="en-US" dirty="0"/>
              <a:t> </a:t>
            </a:r>
            <a:r>
              <a:rPr kumimoji="1" lang="en-US" altLang="zh-CN" dirty="0"/>
              <a:t>domain</a:t>
            </a:r>
            <a:r>
              <a:rPr kumimoji="1" lang="zh-CN" altLang="en-US" dirty="0"/>
              <a:t> </a:t>
            </a:r>
            <a:r>
              <a:rPr kumimoji="1" lang="en-US" altLang="zh-CN" dirty="0"/>
              <a:t>expertise,</a:t>
            </a:r>
            <a:r>
              <a:rPr kumimoji="1" lang="zh-CN" altLang="en-US" dirty="0"/>
              <a:t> </a:t>
            </a:r>
            <a:r>
              <a:rPr kumimoji="1" lang="en-US" altLang="zh-CN" dirty="0"/>
              <a:t>and</a:t>
            </a:r>
            <a:r>
              <a:rPr kumimoji="1" lang="zh-CN" altLang="en-US" dirty="0"/>
              <a:t> </a:t>
            </a:r>
            <a:r>
              <a:rPr kumimoji="1" lang="en-US" altLang="zh-CN" dirty="0"/>
              <a:t>joint</a:t>
            </a:r>
            <a:r>
              <a:rPr kumimoji="1" lang="zh-CN" altLang="en-US" dirty="0"/>
              <a:t> </a:t>
            </a:r>
            <a:r>
              <a:rPr kumimoji="1" lang="en-US" altLang="zh-CN" dirty="0"/>
              <a:t>learning</a:t>
            </a:r>
            <a:r>
              <a:rPr kumimoji="1" lang="zh-CN" altLang="en-US" dirty="0"/>
              <a:t> </a:t>
            </a:r>
            <a:r>
              <a:rPr kumimoji="1" lang="en-US" altLang="zh-CN" dirty="0"/>
              <a:t>of</a:t>
            </a:r>
            <a:r>
              <a:rPr kumimoji="1" lang="zh-CN" altLang="en-US" dirty="0"/>
              <a:t> </a:t>
            </a:r>
            <a:r>
              <a:rPr kumimoji="1" lang="en-US" altLang="zh-CN" dirty="0"/>
              <a:t>graph</a:t>
            </a:r>
            <a:r>
              <a:rPr kumimoji="1" lang="zh-CN" altLang="en-US" dirty="0"/>
              <a:t> </a:t>
            </a:r>
            <a:r>
              <a:rPr kumimoji="1" lang="en-US" altLang="zh-CN" dirty="0"/>
              <a:t>structures</a:t>
            </a:r>
            <a:r>
              <a:rPr kumimoji="1" lang="zh-CN" altLang="en-US" dirty="0"/>
              <a:t> </a:t>
            </a:r>
            <a:r>
              <a:rPr kumimoji="1" lang="en-US" altLang="zh-CN" dirty="0"/>
              <a:t>and</a:t>
            </a:r>
            <a:r>
              <a:rPr kumimoji="1" lang="zh-CN" altLang="en-US" dirty="0"/>
              <a:t> </a:t>
            </a:r>
            <a:r>
              <a:rPr kumimoji="1" lang="en-US" altLang="zh-CN" dirty="0"/>
              <a:t>representations.</a:t>
            </a:r>
            <a:r>
              <a:rPr kumimoji="1" lang="zh-CN" altLang="en-US" dirty="0"/>
              <a:t> </a:t>
            </a:r>
            <a:r>
              <a:rPr kumimoji="1" lang="en-US" altLang="zh-CN" dirty="0"/>
              <a:t>Currently,</a:t>
            </a:r>
            <a:r>
              <a:rPr kumimoji="1" lang="zh-CN" altLang="en-US" dirty="0"/>
              <a:t> </a:t>
            </a:r>
            <a:r>
              <a:rPr kumimoji="1" lang="en-US" altLang="zh-CN" dirty="0"/>
              <a:t>it</a:t>
            </a:r>
            <a:r>
              <a:rPr kumimoji="1" lang="zh-CN" altLang="en-US" dirty="0"/>
              <a:t> </a:t>
            </a:r>
            <a:r>
              <a:rPr kumimoji="1" lang="en-US" altLang="zh-CN" dirty="0"/>
              <a:t>has</a:t>
            </a:r>
            <a:r>
              <a:rPr kumimoji="1" lang="zh-CN" altLang="en-US" dirty="0"/>
              <a:t> </a:t>
            </a:r>
            <a:r>
              <a:rPr kumimoji="1" lang="en-US" altLang="zh-CN" dirty="0"/>
              <a:t>some</a:t>
            </a:r>
            <a:r>
              <a:rPr kumimoji="1" lang="zh-CN" altLang="en-US" dirty="0"/>
              <a:t> </a:t>
            </a:r>
            <a:r>
              <a:rPr kumimoji="1" lang="en-US" altLang="zh-CN" dirty="0"/>
              <a:t>obvious</a:t>
            </a:r>
            <a:r>
              <a:rPr kumimoji="1" lang="zh-CN" altLang="en-US" dirty="0"/>
              <a:t> </a:t>
            </a:r>
            <a:r>
              <a:rPr kumimoji="1" lang="en-US" altLang="zh-CN" dirty="0"/>
              <a:t>disadvantages</a:t>
            </a:r>
            <a:r>
              <a:rPr kumimoji="1" lang="zh-CN" altLang="en-US" dirty="0"/>
              <a:t> </a:t>
            </a:r>
            <a:r>
              <a:rPr kumimoji="1" lang="en-US" altLang="zh-CN" dirty="0"/>
              <a:t>such</a:t>
            </a:r>
            <a:r>
              <a:rPr kumimoji="1" lang="zh-CN" altLang="en-US" dirty="0"/>
              <a:t> </a:t>
            </a:r>
            <a:r>
              <a:rPr kumimoji="1" lang="en-US" altLang="zh-CN" dirty="0"/>
              <a:t>as</a:t>
            </a:r>
            <a:r>
              <a:rPr kumimoji="1" lang="zh-CN" altLang="en-US" dirty="0"/>
              <a:t> </a:t>
            </a:r>
            <a:r>
              <a:rPr kumimoji="1" lang="en-US" altLang="zh-CN" dirty="0"/>
              <a:t>scalability</a:t>
            </a:r>
            <a:r>
              <a:rPr kumimoji="1" lang="zh-CN" altLang="en-US" dirty="0"/>
              <a:t> </a:t>
            </a:r>
            <a:r>
              <a:rPr kumimoji="1" lang="en-US" altLang="zh-CN" dirty="0"/>
              <a:t>and</a:t>
            </a:r>
            <a:r>
              <a:rPr kumimoji="1" lang="zh-CN" altLang="en-US" dirty="0"/>
              <a:t> </a:t>
            </a:r>
            <a:r>
              <a:rPr kumimoji="1" lang="en-US" altLang="zh-CN" dirty="0" err="1"/>
              <a:t>explainability</a:t>
            </a:r>
            <a:r>
              <a:rPr kumimoji="1" lang="zh-CN" altLang="en-US" dirty="0"/>
              <a:t> </a:t>
            </a:r>
            <a:r>
              <a:rPr kumimoji="1" lang="en-US" altLang="zh-CN" dirty="0"/>
              <a:t>which</a:t>
            </a:r>
            <a:r>
              <a:rPr kumimoji="1" lang="zh-CN" altLang="en-US" dirty="0"/>
              <a:t> </a:t>
            </a:r>
            <a:r>
              <a:rPr kumimoji="1" lang="en-US" altLang="zh-CN" dirty="0"/>
              <a:t>are</a:t>
            </a:r>
            <a:r>
              <a:rPr kumimoji="1" lang="zh-CN" altLang="en-US" dirty="0"/>
              <a:t> </a:t>
            </a:r>
            <a:r>
              <a:rPr kumimoji="1" lang="en-US" altLang="zh-CN" dirty="0"/>
              <a:t>actually</a:t>
            </a:r>
            <a:r>
              <a:rPr kumimoji="1" lang="zh-CN" altLang="en-US" dirty="0"/>
              <a:t> </a:t>
            </a:r>
            <a:r>
              <a:rPr kumimoji="1" lang="en-US" altLang="zh-CN" dirty="0"/>
              <a:t>good</a:t>
            </a:r>
            <a:r>
              <a:rPr kumimoji="1" lang="zh-CN" altLang="en-US" dirty="0"/>
              <a:t> </a:t>
            </a:r>
            <a:r>
              <a:rPr kumimoji="1" lang="en-US" altLang="zh-CN" dirty="0"/>
              <a:t>future</a:t>
            </a:r>
            <a:r>
              <a:rPr kumimoji="1" lang="zh-CN" altLang="en-US" dirty="0"/>
              <a:t> </a:t>
            </a:r>
            <a:r>
              <a:rPr kumimoji="1" lang="en-US" altLang="zh-CN" dirty="0"/>
              <a:t>directions</a:t>
            </a:r>
            <a:r>
              <a:rPr kumimoji="1" lang="zh-CN" altLang="en-US" dirty="0"/>
              <a:t> </a:t>
            </a:r>
            <a:r>
              <a:rPr kumimoji="1" lang="en-US" altLang="zh-CN" dirty="0"/>
              <a:t>in</a:t>
            </a:r>
            <a:r>
              <a:rPr kumimoji="1" lang="zh-CN" altLang="en-US" dirty="0"/>
              <a:t> </a:t>
            </a:r>
            <a:r>
              <a:rPr kumimoji="1" lang="en-US" altLang="zh-CN" dirty="0"/>
              <a:t>this</a:t>
            </a:r>
            <a:r>
              <a:rPr kumimoji="1" lang="zh-CN" altLang="en-US" dirty="0"/>
              <a:t> </a:t>
            </a:r>
            <a:r>
              <a:rPr kumimoji="1" lang="en-US" altLang="zh-CN" dirty="0"/>
              <a:t>topic.</a:t>
            </a: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60</a:t>
            </a:fld>
            <a:endParaRPr lang="en-US"/>
          </a:p>
        </p:txBody>
      </p:sp>
    </p:spTree>
    <p:extLst>
      <p:ext uri="{BB962C8B-B14F-4D97-AF65-F5344CB8AC3E}">
        <p14:creationId xmlns:p14="http://schemas.microsoft.com/office/powerpoint/2010/main" val="837568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6000" b="0" dirty="0"/>
              <a:t>The specific models differ only in how 𝑓_filter(·,·) is chosen and parameterized. </a:t>
            </a:r>
          </a:p>
        </p:txBody>
      </p:sp>
      <p:sp>
        <p:nvSpPr>
          <p:cNvPr id="4" name="Slide Number Placeholder 3"/>
          <p:cNvSpPr>
            <a:spLocks noGrp="1"/>
          </p:cNvSpPr>
          <p:nvPr>
            <p:ph type="sldNum" sz="quarter" idx="5"/>
          </p:nvPr>
        </p:nvSpPr>
        <p:spPr/>
        <p:txBody>
          <a:bodyPr/>
          <a:lstStyle/>
          <a:p>
            <a:fld id="{41B417DD-1FF3-BD4D-8265-B310C2CF8F65}" type="slidenum">
              <a:rPr lang="en-US" smtClean="0"/>
              <a:t>13</a:t>
            </a:fld>
            <a:endParaRPr lang="en-US"/>
          </a:p>
        </p:txBody>
      </p:sp>
    </p:spTree>
    <p:extLst>
      <p:ext uri="{BB962C8B-B14F-4D97-AF65-F5344CB8AC3E}">
        <p14:creationId xmlns:p14="http://schemas.microsoft.com/office/powerpoint/2010/main" val="31884618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Now</a:t>
            </a:r>
            <a:r>
              <a:rPr kumimoji="1" lang="zh-CN" altLang="en-US" dirty="0"/>
              <a:t> </a:t>
            </a:r>
            <a:r>
              <a:rPr kumimoji="1" lang="en-US" altLang="zh-CN" dirty="0"/>
              <a:t>it</a:t>
            </a:r>
            <a:r>
              <a:rPr kumimoji="1" lang="zh-CN" altLang="en-US" dirty="0"/>
              <a:t> </a:t>
            </a:r>
            <a:r>
              <a:rPr kumimoji="1" lang="en-US" altLang="zh-CN" dirty="0"/>
              <a:t>comes</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a:t>question,</a:t>
            </a:r>
            <a:r>
              <a:rPr kumimoji="1" lang="zh-CN" altLang="en-US" dirty="0"/>
              <a:t> </a:t>
            </a:r>
            <a:r>
              <a:rPr kumimoji="1" lang="en-US" altLang="zh-CN" dirty="0"/>
              <a:t>“when</a:t>
            </a:r>
            <a:r>
              <a:rPr kumimoji="1" lang="zh-CN" altLang="en-US" dirty="0"/>
              <a:t> </a:t>
            </a:r>
            <a:r>
              <a:rPr kumimoji="1" lang="en-US" altLang="zh-CN" dirty="0"/>
              <a:t>to</a:t>
            </a:r>
            <a:r>
              <a:rPr kumimoji="1" lang="zh-CN" altLang="en-US" dirty="0"/>
              <a:t> </a:t>
            </a:r>
            <a:r>
              <a:rPr kumimoji="1" lang="en-US" altLang="zh-CN" dirty="0"/>
              <a:t>use</a:t>
            </a:r>
            <a:r>
              <a:rPr kumimoji="1" lang="zh-CN" altLang="en-US" dirty="0"/>
              <a:t> </a:t>
            </a:r>
            <a:r>
              <a:rPr kumimoji="1" lang="en-US" altLang="zh-CN" dirty="0"/>
              <a:t>which”.</a:t>
            </a:r>
            <a:r>
              <a:rPr kumimoji="1" lang="zh-CN" altLang="en-US" dirty="0"/>
              <a:t> </a:t>
            </a:r>
            <a:endParaRPr kumimoji="1" lang="en-US" altLang="zh-CN" dirty="0"/>
          </a:p>
          <a:p>
            <a:r>
              <a:rPr kumimoji="1" lang="en-US" altLang="zh-CN" dirty="0"/>
              <a:t>(c)Based</a:t>
            </a:r>
            <a:r>
              <a:rPr kumimoji="1" lang="zh-CN" altLang="en-US" dirty="0"/>
              <a:t> </a:t>
            </a:r>
            <a:r>
              <a:rPr kumimoji="1" lang="en-US" altLang="zh-CN" dirty="0"/>
              <a:t>on</a:t>
            </a:r>
            <a:r>
              <a:rPr kumimoji="1" lang="zh-CN" altLang="en-US" dirty="0"/>
              <a:t> </a:t>
            </a:r>
            <a:r>
              <a:rPr kumimoji="1" lang="en-US" altLang="zh-CN" dirty="0"/>
              <a:t>our</a:t>
            </a:r>
            <a:r>
              <a:rPr kumimoji="1" lang="zh-CN" altLang="en-US" dirty="0"/>
              <a:t> </a:t>
            </a:r>
            <a:r>
              <a:rPr kumimoji="1" lang="en-US" altLang="zh-CN" dirty="0"/>
              <a:t>study</a:t>
            </a:r>
            <a:r>
              <a:rPr kumimoji="1" lang="zh-CN" altLang="en-US" dirty="0"/>
              <a:t> </a:t>
            </a:r>
            <a:r>
              <a:rPr kumimoji="1" lang="en-US" altLang="zh-CN" dirty="0"/>
              <a:t>and</a:t>
            </a:r>
            <a:r>
              <a:rPr kumimoji="1" lang="zh-CN" altLang="en-US" dirty="0"/>
              <a:t> </a:t>
            </a:r>
            <a:r>
              <a:rPr kumimoji="1" lang="en-US" altLang="zh-CN" dirty="0"/>
              <a:t>practice,</a:t>
            </a:r>
            <a:r>
              <a:rPr kumimoji="1" lang="zh-CN" altLang="en-US" dirty="0"/>
              <a:t> </a:t>
            </a:r>
            <a:r>
              <a:rPr kumimoji="1" lang="en-US" altLang="zh-CN" dirty="0"/>
              <a:t>it’s</a:t>
            </a:r>
            <a:r>
              <a:rPr kumimoji="1" lang="zh-CN" altLang="en-US" dirty="0"/>
              <a:t> </a:t>
            </a:r>
            <a:r>
              <a:rPr kumimoji="1" lang="en-US" altLang="zh-CN" dirty="0"/>
              <a:t>best</a:t>
            </a:r>
            <a:r>
              <a:rPr kumimoji="1" lang="zh-CN" altLang="en-US" dirty="0"/>
              <a:t> </a:t>
            </a:r>
            <a:r>
              <a:rPr kumimoji="1" lang="en-US" altLang="zh-CN" dirty="0"/>
              <a:t>to</a:t>
            </a:r>
            <a:r>
              <a:rPr kumimoji="1" lang="zh-CN" altLang="en-US" dirty="0"/>
              <a:t> </a:t>
            </a:r>
            <a:r>
              <a:rPr kumimoji="1" lang="en-US" altLang="zh-CN" dirty="0"/>
              <a:t>use</a:t>
            </a:r>
            <a:r>
              <a:rPr kumimoji="1" lang="zh-CN" altLang="en-US" dirty="0"/>
              <a:t> </a:t>
            </a:r>
            <a:r>
              <a:rPr kumimoji="1" lang="en-US" altLang="zh-CN" dirty="0"/>
              <a:t>static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when</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domain</a:t>
            </a:r>
            <a:r>
              <a:rPr kumimoji="1" lang="zh-CN" altLang="en-US" dirty="0"/>
              <a:t> </a:t>
            </a:r>
            <a:r>
              <a:rPr kumimoji="1" lang="en-US" altLang="zh-CN" dirty="0"/>
              <a:t>knowledge</a:t>
            </a:r>
            <a:r>
              <a:rPr kumimoji="1" lang="zh-CN" altLang="en-US" dirty="0"/>
              <a:t> </a:t>
            </a:r>
            <a:r>
              <a:rPr kumimoji="1" lang="en-US" altLang="zh-CN" dirty="0"/>
              <a:t>at</a:t>
            </a:r>
            <a:r>
              <a:rPr kumimoji="1" lang="zh-CN" altLang="en-US" dirty="0"/>
              <a:t> </a:t>
            </a:r>
            <a:r>
              <a:rPr kumimoji="1" lang="en-US" altLang="zh-CN" dirty="0"/>
              <a:t>hand</a:t>
            </a:r>
            <a:r>
              <a:rPr kumimoji="1" lang="zh-CN" altLang="en-US" dirty="0"/>
              <a:t> </a:t>
            </a:r>
            <a:r>
              <a:rPr kumimoji="1" lang="en-US" altLang="zh-CN" dirty="0"/>
              <a:t>which</a:t>
            </a:r>
            <a:r>
              <a:rPr kumimoji="1" lang="zh-CN" altLang="en-US" dirty="0"/>
              <a:t> </a:t>
            </a:r>
            <a:r>
              <a:rPr kumimoji="1" lang="en-US" altLang="zh-CN" dirty="0"/>
              <a:t>fits</a:t>
            </a:r>
            <a:r>
              <a:rPr kumimoji="1" lang="zh-CN" altLang="en-US" dirty="0"/>
              <a:t> </a:t>
            </a:r>
            <a:r>
              <a:rPr kumimoji="1" lang="en-US" altLang="zh-CN" dirty="0"/>
              <a:t>the</a:t>
            </a:r>
            <a:r>
              <a:rPr kumimoji="1" lang="zh-CN" altLang="en-US" dirty="0"/>
              <a:t> </a:t>
            </a:r>
            <a:r>
              <a:rPr kumimoji="1" lang="en-US" altLang="zh-CN" dirty="0"/>
              <a:t>task</a:t>
            </a:r>
            <a:r>
              <a:rPr kumimoji="1" lang="zh-CN" altLang="en-US" dirty="0"/>
              <a:t> </a:t>
            </a:r>
            <a:r>
              <a:rPr kumimoji="1" lang="en-US" altLang="zh-CN" dirty="0"/>
              <a:t>and</a:t>
            </a:r>
            <a:r>
              <a:rPr kumimoji="1" lang="zh-CN" altLang="en-US" dirty="0"/>
              <a:t> </a:t>
            </a:r>
            <a:r>
              <a:rPr kumimoji="1" lang="en-US" altLang="zh-CN" dirty="0"/>
              <a:t>can</a:t>
            </a:r>
            <a:r>
              <a:rPr kumimoji="1" lang="zh-CN" altLang="en-US" dirty="0"/>
              <a:t> </a:t>
            </a:r>
            <a:r>
              <a:rPr kumimoji="1" lang="en-US" altLang="zh-CN" dirty="0"/>
              <a:t>be</a:t>
            </a:r>
            <a:r>
              <a:rPr kumimoji="1" lang="zh-CN" altLang="en-US" dirty="0"/>
              <a:t> </a:t>
            </a:r>
            <a:r>
              <a:rPr kumimoji="1" lang="en-US" altLang="zh-CN" dirty="0"/>
              <a:t>presented</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r>
              <a:rPr kumimoji="1" lang="en-US" altLang="zh-CN" dirty="0"/>
              <a:t>graph.</a:t>
            </a:r>
          </a:p>
          <a:p>
            <a:r>
              <a:rPr kumimoji="1" lang="en-US" altLang="zh-CN" dirty="0"/>
              <a:t>(c)For</a:t>
            </a:r>
            <a:r>
              <a:rPr kumimoji="1" lang="zh-CN" altLang="en-US" dirty="0"/>
              <a:t> </a:t>
            </a:r>
            <a:r>
              <a:rPr kumimoji="1" lang="en-US" altLang="zh-CN" dirty="0"/>
              <a:t>dynamic</a:t>
            </a:r>
            <a:r>
              <a:rPr kumimoji="1" lang="zh-CN" altLang="en-US" dirty="0"/>
              <a:t> </a:t>
            </a:r>
            <a:r>
              <a:rPr kumimoji="1" lang="en-US" altLang="zh-CN" dirty="0"/>
              <a:t>graph</a:t>
            </a:r>
            <a:r>
              <a:rPr kumimoji="1" lang="zh-CN" altLang="en-US" dirty="0"/>
              <a:t> </a:t>
            </a:r>
            <a:r>
              <a:rPr kumimoji="1" lang="en-US" altLang="zh-CN" dirty="0"/>
              <a:t>construction,</a:t>
            </a:r>
            <a:r>
              <a:rPr kumimoji="1" lang="zh-CN" altLang="en-US" dirty="0"/>
              <a:t> </a:t>
            </a:r>
            <a:r>
              <a:rPr kumimoji="1" lang="en-US" altLang="zh-CN" dirty="0"/>
              <a:t>here</a:t>
            </a:r>
            <a:r>
              <a:rPr kumimoji="1" lang="zh-CN" altLang="en-US" dirty="0"/>
              <a:t> </a:t>
            </a:r>
            <a:r>
              <a:rPr kumimoji="1" lang="en-US" altLang="zh-CN" dirty="0"/>
              <a:t>might</a:t>
            </a:r>
            <a:r>
              <a:rPr kumimoji="1" lang="zh-CN" altLang="en-US" dirty="0"/>
              <a:t> </a:t>
            </a:r>
            <a:r>
              <a:rPr kumimoji="1" lang="en-US" altLang="zh-CN" dirty="0"/>
              <a:t>be</a:t>
            </a:r>
            <a:r>
              <a:rPr kumimoji="1" lang="zh-CN" altLang="en-US" dirty="0"/>
              <a:t> </a:t>
            </a:r>
            <a:r>
              <a:rPr kumimoji="1" lang="en-US" altLang="zh-CN" dirty="0"/>
              <a:t>some</a:t>
            </a:r>
            <a:r>
              <a:rPr kumimoji="1" lang="zh-CN" altLang="en-US" dirty="0"/>
              <a:t> </a:t>
            </a:r>
            <a:r>
              <a:rPr kumimoji="1" lang="en-US" altLang="zh-CN" dirty="0"/>
              <a:t>reasons</a:t>
            </a:r>
            <a:r>
              <a:rPr kumimoji="1" lang="zh-CN" altLang="en-US" dirty="0"/>
              <a:t> </a:t>
            </a:r>
            <a:r>
              <a:rPr kumimoji="1" lang="en-US" altLang="zh-CN" dirty="0"/>
              <a:t>why</a:t>
            </a:r>
            <a:r>
              <a:rPr kumimoji="1" lang="zh-CN" altLang="en-US" dirty="0"/>
              <a:t> </a:t>
            </a:r>
            <a:r>
              <a:rPr kumimoji="1" lang="en-US" altLang="zh-CN" dirty="0"/>
              <a:t>we</a:t>
            </a:r>
            <a:r>
              <a:rPr kumimoji="1" lang="zh-CN" altLang="en-US" dirty="0"/>
              <a:t> </a:t>
            </a:r>
            <a:r>
              <a:rPr kumimoji="1" lang="en-US" altLang="zh-CN" dirty="0"/>
              <a:t>want</a:t>
            </a:r>
            <a:r>
              <a:rPr kumimoji="1" lang="zh-CN" altLang="en-US" dirty="0"/>
              <a:t> </a:t>
            </a:r>
            <a:r>
              <a:rPr kumimoji="1" lang="en-US" altLang="zh-CN" dirty="0"/>
              <a:t>to</a:t>
            </a:r>
            <a:r>
              <a:rPr kumimoji="1" lang="zh-CN" altLang="en-US" dirty="0"/>
              <a:t> </a:t>
            </a:r>
            <a:r>
              <a:rPr kumimoji="1" lang="en-US" altLang="zh-CN" dirty="0"/>
              <a:t>look</a:t>
            </a:r>
            <a:r>
              <a:rPr kumimoji="1" lang="zh-CN" altLang="en-US" dirty="0"/>
              <a:t> </a:t>
            </a:r>
            <a:r>
              <a:rPr kumimoji="1" lang="en-US" altLang="zh-CN" dirty="0"/>
              <a:t>into</a:t>
            </a:r>
            <a:r>
              <a:rPr kumimoji="1" lang="zh-CN" altLang="en-US" dirty="0"/>
              <a:t> </a:t>
            </a:r>
            <a:r>
              <a:rPr kumimoji="1" lang="en-US" altLang="zh-CN" dirty="0"/>
              <a:t>that,</a:t>
            </a:r>
            <a:r>
              <a:rPr kumimoji="1" lang="zh-CN" altLang="en-US" dirty="0"/>
              <a:t> </a:t>
            </a:r>
            <a:r>
              <a:rPr kumimoji="1" lang="en-US" altLang="zh-CN" dirty="0"/>
              <a:t>including</a:t>
            </a:r>
            <a:r>
              <a:rPr kumimoji="1" lang="zh-CN" altLang="en-US" dirty="0"/>
              <a:t> </a:t>
            </a:r>
            <a:r>
              <a:rPr kumimoji="1" lang="en-US" altLang="zh-CN" dirty="0"/>
              <a:t>1),</a:t>
            </a:r>
            <a:r>
              <a:rPr kumimoji="1" lang="zh-CN" altLang="en-US" dirty="0"/>
              <a:t> </a:t>
            </a:r>
            <a:r>
              <a:rPr kumimoji="1" lang="en-US" altLang="zh-CN" dirty="0"/>
              <a:t>2),</a:t>
            </a:r>
            <a:r>
              <a:rPr kumimoji="1" lang="zh-CN" altLang="en-US" dirty="0"/>
              <a:t> </a:t>
            </a:r>
            <a:r>
              <a:rPr kumimoji="1" lang="en-US" altLang="zh-CN" dirty="0"/>
              <a:t>3)</a:t>
            </a: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61</a:t>
            </a:fld>
            <a:endParaRPr lang="en-US"/>
          </a:p>
        </p:txBody>
      </p:sp>
    </p:spTree>
    <p:extLst>
      <p:ext uri="{BB962C8B-B14F-4D97-AF65-F5344CB8AC3E}">
        <p14:creationId xmlns:p14="http://schemas.microsoft.com/office/powerpoint/2010/main" val="41136608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Let’s</a:t>
            </a:r>
            <a:r>
              <a:rPr kumimoji="1" lang="zh-CN" altLang="en-US" dirty="0"/>
              <a:t> </a:t>
            </a:r>
            <a:r>
              <a:rPr kumimoji="1" lang="en-US" altLang="zh-CN" dirty="0"/>
              <a:t>briefly</a:t>
            </a:r>
            <a:r>
              <a:rPr kumimoji="1" lang="zh-CN" altLang="en-US" dirty="0"/>
              <a:t> </a:t>
            </a:r>
            <a:r>
              <a:rPr kumimoji="1" lang="en-US" altLang="zh-CN" dirty="0"/>
              <a:t>recap</a:t>
            </a:r>
            <a:r>
              <a:rPr kumimoji="1" lang="zh-CN" altLang="en-US" dirty="0"/>
              <a:t> </a:t>
            </a:r>
            <a:r>
              <a:rPr kumimoji="1" lang="en-US" altLang="zh-CN" dirty="0"/>
              <a:t>on</a:t>
            </a:r>
            <a:r>
              <a:rPr kumimoji="1" lang="zh-CN" altLang="en-US" dirty="0"/>
              <a:t> </a:t>
            </a:r>
            <a:r>
              <a:rPr kumimoji="1" lang="en-US" altLang="zh-CN" dirty="0"/>
              <a:t>the</a:t>
            </a:r>
            <a:r>
              <a:rPr kumimoji="1" lang="zh-CN" altLang="en-US" dirty="0"/>
              <a:t> </a:t>
            </a:r>
            <a:r>
              <a:rPr kumimoji="1" lang="en-US" altLang="zh-CN" dirty="0"/>
              <a:t>DLG4NLP</a:t>
            </a:r>
            <a:r>
              <a:rPr kumimoji="1" lang="zh-CN" altLang="en-US" dirty="0"/>
              <a:t> </a:t>
            </a:r>
            <a:r>
              <a:rPr kumimoji="1" lang="en-US" altLang="zh-CN" dirty="0"/>
              <a:t>pipeline.</a:t>
            </a:r>
            <a:r>
              <a:rPr kumimoji="1" lang="zh-CN" altLang="en-US" dirty="0"/>
              <a:t> </a:t>
            </a:r>
            <a:r>
              <a:rPr kumimoji="1" lang="en-US" altLang="zh-CN" dirty="0"/>
              <a:t>Given</a:t>
            </a:r>
            <a:r>
              <a:rPr kumimoji="1" lang="zh-CN" altLang="en-US" dirty="0"/>
              <a:t> </a:t>
            </a:r>
            <a:r>
              <a:rPr kumimoji="1" lang="en-US" altLang="zh-CN" dirty="0"/>
              <a:t>a</a:t>
            </a:r>
            <a:r>
              <a:rPr kumimoji="1" lang="zh-CN" altLang="en-US" dirty="0"/>
              <a:t> </a:t>
            </a:r>
            <a:r>
              <a:rPr kumimoji="1" lang="en-US" altLang="zh-CN" dirty="0"/>
              <a:t>graph,</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need</a:t>
            </a:r>
            <a:r>
              <a:rPr kumimoji="1" lang="zh-CN" altLang="en-US" dirty="0"/>
              <a:t> </a:t>
            </a:r>
            <a:r>
              <a:rPr kumimoji="1" lang="en-US" altLang="zh-CN" dirty="0"/>
              <a:t>to</a:t>
            </a:r>
            <a:r>
              <a:rPr kumimoji="1" lang="zh-CN" altLang="en-US" dirty="0"/>
              <a:t> </a:t>
            </a:r>
            <a:r>
              <a:rPr kumimoji="1" lang="en-US" altLang="zh-CN" dirty="0"/>
              <a:t>decide</a:t>
            </a:r>
            <a:r>
              <a:rPr kumimoji="1" lang="zh-CN" altLang="en-US" dirty="0"/>
              <a:t> </a:t>
            </a:r>
            <a:r>
              <a:rPr kumimoji="1" lang="en-US" altLang="zh-CN" dirty="0"/>
              <a:t>which</a:t>
            </a:r>
            <a:r>
              <a:rPr kumimoji="1" lang="zh-CN" altLang="en-US" dirty="0"/>
              <a:t> </a:t>
            </a:r>
            <a:r>
              <a:rPr kumimoji="1" lang="en-US" altLang="zh-CN" dirty="0"/>
              <a:t>GNNs</a:t>
            </a:r>
            <a:r>
              <a:rPr kumimoji="1" lang="zh-CN" altLang="en-US" dirty="0"/>
              <a:t> </a:t>
            </a:r>
            <a:r>
              <a:rPr kumimoji="1" lang="en-US" altLang="zh-CN" dirty="0"/>
              <a:t>to</a:t>
            </a:r>
            <a:r>
              <a:rPr kumimoji="1" lang="zh-CN" altLang="en-US" dirty="0"/>
              <a:t> </a:t>
            </a:r>
            <a:r>
              <a:rPr kumimoji="1" lang="en-US" altLang="zh-CN" dirty="0"/>
              <a:t>apply</a:t>
            </a:r>
            <a:r>
              <a:rPr kumimoji="1" lang="zh-CN" altLang="en-US" dirty="0"/>
              <a:t> </a:t>
            </a:r>
            <a:r>
              <a:rPr kumimoji="1" lang="en-US" altLang="zh-CN" dirty="0"/>
              <a:t>for</a:t>
            </a:r>
            <a:r>
              <a:rPr kumimoji="1" lang="zh-CN" altLang="en-US" dirty="0"/>
              <a:t> </a:t>
            </a:r>
            <a:r>
              <a:rPr kumimoji="1" lang="en-US" altLang="zh-CN" dirty="0"/>
              <a:t>graph</a:t>
            </a:r>
            <a:r>
              <a:rPr kumimoji="1" lang="zh-CN" altLang="en-US" dirty="0"/>
              <a:t> </a:t>
            </a:r>
            <a:r>
              <a:rPr kumimoji="1" lang="en-US" altLang="zh-CN" dirty="0"/>
              <a:t>representation</a:t>
            </a:r>
            <a:r>
              <a:rPr kumimoji="1" lang="zh-CN" altLang="en-US" dirty="0"/>
              <a:t> </a:t>
            </a:r>
            <a:r>
              <a:rPr kumimoji="1" lang="en-US" altLang="zh-CN" dirty="0"/>
              <a:t>learning.</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try</a:t>
            </a:r>
            <a:r>
              <a:rPr kumimoji="1" lang="zh-CN" altLang="en-US" dirty="0"/>
              <a:t> </a:t>
            </a:r>
            <a:r>
              <a:rPr kumimoji="1" lang="en-US" altLang="zh-CN" dirty="0"/>
              <a:t>to</a:t>
            </a:r>
            <a:r>
              <a:rPr kumimoji="1" lang="zh-CN" altLang="en-US" dirty="0"/>
              <a:t> </a:t>
            </a:r>
            <a:r>
              <a:rPr kumimoji="1" lang="en-US" altLang="zh-CN" dirty="0"/>
              <a:t>help</a:t>
            </a:r>
            <a:r>
              <a:rPr kumimoji="1" lang="zh-CN" altLang="en-US" dirty="0"/>
              <a:t> </a:t>
            </a:r>
            <a:r>
              <a:rPr kumimoji="1" lang="en-US" altLang="zh-CN" dirty="0"/>
              <a:t>answer</a:t>
            </a:r>
            <a:r>
              <a:rPr kumimoji="1" lang="zh-CN" altLang="en-US" dirty="0"/>
              <a:t> </a:t>
            </a:r>
            <a:r>
              <a:rPr kumimoji="1" lang="en-US" altLang="zh-CN" dirty="0"/>
              <a:t>this</a:t>
            </a:r>
            <a:r>
              <a:rPr kumimoji="1" lang="zh-CN" altLang="en-US" dirty="0"/>
              <a:t> </a:t>
            </a:r>
            <a:r>
              <a:rPr kumimoji="1" lang="en-US" altLang="zh-CN" dirty="0"/>
              <a:t>question</a:t>
            </a:r>
            <a:r>
              <a:rPr kumimoji="1" lang="zh-CN" altLang="en-US" dirty="0"/>
              <a:t> </a:t>
            </a:r>
            <a:r>
              <a:rPr kumimoji="1" lang="en-US" altLang="zh-CN" dirty="0"/>
              <a:t>in</a:t>
            </a:r>
            <a:r>
              <a:rPr kumimoji="1" lang="zh-CN" altLang="en-US" dirty="0"/>
              <a:t> </a:t>
            </a:r>
            <a:r>
              <a:rPr kumimoji="1" lang="en-US" altLang="zh-CN" dirty="0"/>
              <a:t>this</a:t>
            </a:r>
            <a:r>
              <a:rPr kumimoji="1" lang="zh-CN" altLang="en-US" dirty="0"/>
              <a:t> </a:t>
            </a:r>
            <a:r>
              <a:rPr kumimoji="1" lang="en-US" altLang="zh-CN" dirty="0"/>
              <a:t>part.</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63</a:t>
            </a:fld>
            <a:endParaRPr lang="en-US"/>
          </a:p>
        </p:txBody>
      </p:sp>
    </p:spTree>
    <p:extLst>
      <p:ext uri="{BB962C8B-B14F-4D97-AF65-F5344CB8AC3E}">
        <p14:creationId xmlns:p14="http://schemas.microsoft.com/office/powerpoint/2010/main" val="1143912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Let’s</a:t>
            </a:r>
            <a:r>
              <a:rPr kumimoji="1" lang="zh-CN" altLang="en-US" dirty="0"/>
              <a:t> </a:t>
            </a:r>
            <a:r>
              <a:rPr kumimoji="1" lang="en-US" altLang="zh-CN" dirty="0"/>
              <a:t>first</a:t>
            </a:r>
            <a:r>
              <a:rPr kumimoji="1" lang="zh-CN" altLang="en-US" dirty="0"/>
              <a:t> </a:t>
            </a:r>
            <a:r>
              <a:rPr kumimoji="1" lang="en-US" altLang="zh-CN" dirty="0"/>
              <a:t>review</a:t>
            </a:r>
            <a:r>
              <a:rPr kumimoji="1" lang="zh-CN" altLang="en-US" dirty="0"/>
              <a:t> </a:t>
            </a:r>
            <a:r>
              <a:rPr kumimoji="1" lang="en-US" altLang="zh-CN" dirty="0"/>
              <a:t>some</a:t>
            </a:r>
            <a:r>
              <a:rPr kumimoji="1" lang="zh-CN" altLang="en-US" dirty="0"/>
              <a:t> </a:t>
            </a:r>
            <a:r>
              <a:rPr kumimoji="1" lang="en-US" altLang="zh-CN" dirty="0"/>
              <a:t>definitions</a:t>
            </a:r>
            <a:r>
              <a:rPr kumimoji="1" lang="zh-CN" altLang="en-US" dirty="0"/>
              <a:t> </a:t>
            </a:r>
            <a:r>
              <a:rPr kumimoji="1" lang="en-US" altLang="zh-CN" dirty="0"/>
              <a:t>on</a:t>
            </a:r>
            <a:r>
              <a:rPr kumimoji="1" lang="zh-CN" altLang="en-US" dirty="0"/>
              <a:t> </a:t>
            </a:r>
            <a:r>
              <a:rPr kumimoji="1" lang="en-US" altLang="zh-CN" dirty="0"/>
              <a:t>various</a:t>
            </a:r>
            <a:r>
              <a:rPr kumimoji="1" lang="zh-CN" altLang="en-US" dirty="0"/>
              <a:t> </a:t>
            </a:r>
            <a:r>
              <a:rPr kumimoji="1" lang="en-US" altLang="zh-CN" dirty="0"/>
              <a:t>types</a:t>
            </a:r>
            <a:r>
              <a:rPr kumimoji="1" lang="zh-CN" altLang="en-US" dirty="0"/>
              <a:t> </a:t>
            </a:r>
            <a:r>
              <a:rPr kumimoji="1" lang="en-US" altLang="zh-CN" dirty="0"/>
              <a:t>of</a:t>
            </a:r>
            <a:r>
              <a:rPr kumimoji="1" lang="zh-CN" altLang="en-US" dirty="0"/>
              <a:t> </a:t>
            </a:r>
            <a:r>
              <a:rPr kumimoji="1" lang="en-US" altLang="zh-CN" dirty="0"/>
              <a:t>graphs.</a:t>
            </a:r>
            <a:r>
              <a:rPr kumimoji="1" lang="zh-CN" altLang="en-US" dirty="0"/>
              <a:t> </a:t>
            </a:r>
            <a:r>
              <a:rPr kumimoji="1" lang="en-US" altLang="zh-CN" dirty="0"/>
              <a:t>These</a:t>
            </a:r>
            <a:r>
              <a:rPr kumimoji="1" lang="zh-CN" altLang="en-US" dirty="0"/>
              <a:t> </a:t>
            </a:r>
            <a:r>
              <a:rPr kumimoji="1" lang="en-US" altLang="zh-CN" dirty="0"/>
              <a:t>concepts</a:t>
            </a:r>
            <a:r>
              <a:rPr kumimoji="1" lang="zh-CN" altLang="en-US" dirty="0"/>
              <a:t> </a:t>
            </a:r>
            <a:r>
              <a:rPr kumimoji="1" lang="en-US" altLang="zh-CN" dirty="0"/>
              <a:t>are</a:t>
            </a:r>
            <a:r>
              <a:rPr kumimoji="1" lang="zh-CN" altLang="en-US" dirty="0"/>
              <a:t> </a:t>
            </a:r>
            <a:r>
              <a:rPr kumimoji="1" lang="en-US" altLang="zh-CN" dirty="0"/>
              <a:t>important</a:t>
            </a:r>
            <a:r>
              <a:rPr kumimoji="1" lang="zh-CN" altLang="en-US" dirty="0"/>
              <a:t> </a:t>
            </a:r>
            <a:r>
              <a:rPr kumimoji="1" lang="en-US" altLang="zh-CN" dirty="0"/>
              <a:t>since</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mainly</a:t>
            </a:r>
            <a:r>
              <a:rPr kumimoji="1" lang="zh-CN" altLang="en-US" dirty="0"/>
              <a:t> </a:t>
            </a:r>
            <a:r>
              <a:rPr kumimoji="1" lang="en-US" altLang="zh-CN" dirty="0"/>
              <a:t>depend</a:t>
            </a:r>
            <a:r>
              <a:rPr kumimoji="1" lang="zh-CN" altLang="en-US" dirty="0"/>
              <a:t> </a:t>
            </a:r>
            <a:r>
              <a:rPr kumimoji="1" lang="en-US" altLang="zh-CN" dirty="0"/>
              <a:t>on</a:t>
            </a:r>
            <a:r>
              <a:rPr kumimoji="1" lang="zh-CN" altLang="en-US" dirty="0"/>
              <a:t> </a:t>
            </a:r>
            <a:r>
              <a:rPr kumimoji="1" lang="en-US" altLang="zh-CN" dirty="0"/>
              <a:t>graph</a:t>
            </a:r>
            <a:r>
              <a:rPr kumimoji="1" lang="zh-CN" altLang="en-US" dirty="0"/>
              <a:t> </a:t>
            </a:r>
            <a:r>
              <a:rPr kumimoji="1" lang="en-US" altLang="zh-CN" dirty="0"/>
              <a:t>types</a:t>
            </a:r>
            <a:r>
              <a:rPr kumimoji="1" lang="zh-CN" altLang="en-US" dirty="0"/>
              <a:t> </a:t>
            </a:r>
            <a:r>
              <a:rPr kumimoji="1" lang="en-US" altLang="zh-CN" dirty="0"/>
              <a:t>to</a:t>
            </a:r>
            <a:r>
              <a:rPr kumimoji="1" lang="zh-CN" altLang="en-US" dirty="0"/>
              <a:t> </a:t>
            </a:r>
            <a:r>
              <a:rPr kumimoji="1" lang="en-US" altLang="zh-CN" dirty="0"/>
              <a:t>choose</a:t>
            </a:r>
            <a:r>
              <a:rPr kumimoji="1" lang="zh-CN" altLang="en-US" dirty="0"/>
              <a:t> </a:t>
            </a:r>
            <a:r>
              <a:rPr kumimoji="1" lang="en-US" altLang="zh-CN" dirty="0"/>
              <a:t>which</a:t>
            </a:r>
            <a:r>
              <a:rPr kumimoji="1" lang="zh-CN" altLang="en-US" dirty="0"/>
              <a:t> </a:t>
            </a:r>
            <a:r>
              <a:rPr kumimoji="1" lang="en-US" altLang="zh-CN" dirty="0"/>
              <a:t>GNNs</a:t>
            </a:r>
            <a:r>
              <a:rPr kumimoji="1" lang="zh-CN" altLang="en-US" dirty="0"/>
              <a:t> </a:t>
            </a:r>
            <a:r>
              <a:rPr kumimoji="1" lang="en-US" altLang="zh-CN" dirty="0"/>
              <a:t>to</a:t>
            </a:r>
            <a:r>
              <a:rPr kumimoji="1" lang="zh-CN" altLang="en-US" dirty="0"/>
              <a:t> </a:t>
            </a:r>
            <a:r>
              <a:rPr kumimoji="1" lang="en-US" altLang="zh-CN" dirty="0"/>
              <a:t>apply.</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64</a:t>
            </a:fld>
            <a:endParaRPr lang="en-US"/>
          </a:p>
        </p:txBody>
      </p:sp>
    </p:spTree>
    <p:extLst>
      <p:ext uri="{BB962C8B-B14F-4D97-AF65-F5344CB8AC3E}">
        <p14:creationId xmlns:p14="http://schemas.microsoft.com/office/powerpoint/2010/main" val="1583163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Let’s</a:t>
            </a:r>
            <a:r>
              <a:rPr kumimoji="1" lang="zh-CN" altLang="en-US" dirty="0"/>
              <a:t> </a:t>
            </a:r>
            <a:r>
              <a:rPr kumimoji="1" lang="en-US" altLang="zh-CN" dirty="0"/>
              <a:t>first</a:t>
            </a:r>
            <a:r>
              <a:rPr kumimoji="1" lang="zh-CN" altLang="en-US" dirty="0"/>
              <a:t> </a:t>
            </a:r>
            <a:r>
              <a:rPr kumimoji="1" lang="en-US" altLang="zh-CN" dirty="0"/>
              <a:t>see</a:t>
            </a:r>
            <a:r>
              <a:rPr kumimoji="1" lang="zh-CN" altLang="en-US" dirty="0"/>
              <a:t> </a:t>
            </a:r>
            <a:r>
              <a:rPr kumimoji="1" lang="en-US" altLang="zh-CN" dirty="0"/>
              <a:t>the</a:t>
            </a:r>
            <a:r>
              <a:rPr kumimoji="1" lang="zh-CN" altLang="en-US" dirty="0"/>
              <a:t> </a:t>
            </a:r>
            <a:r>
              <a:rPr kumimoji="1" lang="en-US" altLang="zh-CN" dirty="0"/>
              <a:t>overall</a:t>
            </a:r>
            <a:r>
              <a:rPr kumimoji="1" lang="zh-CN" altLang="en-US" dirty="0"/>
              <a:t> </a:t>
            </a:r>
            <a:r>
              <a:rPr kumimoji="1" lang="en-US" altLang="zh-CN" dirty="0"/>
              <a:t>roadmap</a:t>
            </a:r>
            <a:r>
              <a:rPr kumimoji="1" lang="zh-CN" altLang="en-US" dirty="0"/>
              <a:t> </a:t>
            </a:r>
            <a:r>
              <a:rPr kumimoji="1" lang="en-US" altLang="zh-CN" dirty="0"/>
              <a:t>on</a:t>
            </a:r>
            <a:r>
              <a:rPr kumimoji="1" lang="zh-CN" altLang="en-US" dirty="0"/>
              <a:t> </a:t>
            </a:r>
            <a:r>
              <a:rPr kumimoji="1" lang="en-US" altLang="zh-CN" dirty="0"/>
              <a:t>which</a:t>
            </a:r>
            <a:r>
              <a:rPr kumimoji="1" lang="zh-CN" altLang="en-US" dirty="0"/>
              <a:t> </a:t>
            </a:r>
            <a:r>
              <a:rPr kumimoji="1" lang="en-US" altLang="zh-CN" dirty="0"/>
              <a:t>GNNs</a:t>
            </a:r>
            <a:r>
              <a:rPr kumimoji="1" lang="zh-CN" altLang="en-US" dirty="0"/>
              <a:t> </a:t>
            </a:r>
            <a:r>
              <a:rPr kumimoji="1" lang="en-US" altLang="zh-CN" dirty="0"/>
              <a:t>to</a:t>
            </a:r>
            <a:r>
              <a:rPr kumimoji="1" lang="zh-CN" altLang="en-US" dirty="0"/>
              <a:t> </a:t>
            </a:r>
            <a:r>
              <a:rPr kumimoji="1" lang="en-US" altLang="zh-CN" dirty="0"/>
              <a:t>use</a:t>
            </a:r>
            <a:r>
              <a:rPr kumimoji="1" lang="zh-CN" altLang="en-US" dirty="0"/>
              <a:t> </a:t>
            </a:r>
            <a:r>
              <a:rPr kumimoji="1" lang="en-US" altLang="zh-CN" dirty="0"/>
              <a:t>given</a:t>
            </a:r>
            <a:r>
              <a:rPr kumimoji="1" lang="zh-CN" altLang="en-US" dirty="0"/>
              <a:t> </a:t>
            </a:r>
            <a:r>
              <a:rPr kumimoji="1" lang="en-US" altLang="zh-CN" dirty="0"/>
              <a:t>a</a:t>
            </a:r>
            <a:r>
              <a:rPr kumimoji="1" lang="zh-CN" altLang="en-US" dirty="0"/>
              <a:t> </a:t>
            </a:r>
            <a:r>
              <a:rPr kumimoji="1" lang="en-US" altLang="zh-CN" dirty="0"/>
              <a:t>graph.</a:t>
            </a:r>
            <a:r>
              <a:rPr kumimoji="1" lang="zh-CN" altLang="en-US" dirty="0"/>
              <a:t> </a:t>
            </a:r>
            <a:r>
              <a:rPr kumimoji="1" lang="en-US" altLang="zh-CN" dirty="0"/>
              <a:t>This</a:t>
            </a:r>
            <a:r>
              <a:rPr kumimoji="1" lang="zh-CN" altLang="en-US" dirty="0"/>
              <a:t> </a:t>
            </a:r>
            <a:r>
              <a:rPr kumimoji="1" lang="en-US" altLang="zh-CN" dirty="0"/>
              <a:t>works</a:t>
            </a:r>
            <a:r>
              <a:rPr kumimoji="1" lang="zh-CN" altLang="en-US" dirty="0"/>
              <a:t> </a:t>
            </a:r>
            <a:r>
              <a:rPr kumimoji="1" lang="en-US" altLang="zh-CN" dirty="0"/>
              <a:t>like</a:t>
            </a:r>
            <a:r>
              <a:rPr kumimoji="1" lang="zh-CN" altLang="en-US" dirty="0"/>
              <a:t> </a:t>
            </a:r>
            <a:r>
              <a:rPr kumimoji="1" lang="en-US" altLang="zh-CN" dirty="0"/>
              <a:t>a</a:t>
            </a:r>
            <a:r>
              <a:rPr kumimoji="1" lang="zh-CN" altLang="en-US" dirty="0"/>
              <a:t> </a:t>
            </a:r>
            <a:r>
              <a:rPr kumimoji="1" lang="en-US" altLang="zh-CN" dirty="0"/>
              <a:t>decision</a:t>
            </a:r>
            <a:r>
              <a:rPr kumimoji="1" lang="zh-CN" altLang="en-US" dirty="0"/>
              <a:t> </a:t>
            </a:r>
            <a:r>
              <a:rPr kumimoji="1" lang="en-US" altLang="zh-CN" dirty="0"/>
              <a:t>tree</a:t>
            </a:r>
            <a:r>
              <a:rPr kumimoji="1" lang="zh-CN" altLang="en-US" dirty="0"/>
              <a:t> </a:t>
            </a:r>
            <a:r>
              <a:rPr kumimoji="1" lang="en-US" altLang="zh-CN" dirty="0"/>
              <a:t>which</a:t>
            </a:r>
            <a:r>
              <a:rPr kumimoji="1" lang="zh-CN" altLang="en-US" dirty="0"/>
              <a:t> </a:t>
            </a:r>
            <a:r>
              <a:rPr kumimoji="1" lang="en-US" altLang="zh-CN" dirty="0"/>
              <a:t>we</a:t>
            </a:r>
            <a:r>
              <a:rPr kumimoji="1" lang="zh-CN" altLang="en-US" dirty="0"/>
              <a:t> </a:t>
            </a:r>
            <a:r>
              <a:rPr kumimoji="1" lang="en-US" altLang="zh-CN" dirty="0"/>
              <a:t>summarized</a:t>
            </a:r>
            <a:r>
              <a:rPr kumimoji="1" lang="zh-CN" altLang="en-US" dirty="0"/>
              <a:t> </a:t>
            </a:r>
            <a:r>
              <a:rPr kumimoji="1" lang="en-US" altLang="zh-CN" dirty="0"/>
              <a:t>to</a:t>
            </a:r>
            <a:r>
              <a:rPr kumimoji="1" lang="zh-CN" altLang="en-US" dirty="0"/>
              <a:t> </a:t>
            </a:r>
            <a:r>
              <a:rPr kumimoji="1" lang="en-US" altLang="zh-CN" dirty="0"/>
              <a:t>help</a:t>
            </a:r>
            <a:r>
              <a:rPr kumimoji="1" lang="zh-CN" altLang="en-US" dirty="0"/>
              <a:t> </a:t>
            </a:r>
            <a:r>
              <a:rPr kumimoji="1" lang="en-US" altLang="zh-CN" dirty="0"/>
              <a:t>you</a:t>
            </a:r>
            <a:r>
              <a:rPr kumimoji="1" lang="zh-CN" altLang="en-US" dirty="0"/>
              <a:t> </a:t>
            </a:r>
            <a:r>
              <a:rPr kumimoji="1" lang="en-US" altLang="zh-CN" dirty="0"/>
              <a:t>make</a:t>
            </a:r>
            <a:r>
              <a:rPr kumimoji="1" lang="zh-CN" altLang="en-US" dirty="0"/>
              <a:t> </a:t>
            </a:r>
            <a:r>
              <a:rPr kumimoji="1" lang="en-US" altLang="zh-CN" dirty="0"/>
              <a:t>this</a:t>
            </a:r>
            <a:r>
              <a:rPr kumimoji="1" lang="zh-CN" altLang="en-US" dirty="0"/>
              <a:t> </a:t>
            </a:r>
            <a:r>
              <a:rPr kumimoji="1" lang="en-US" altLang="zh-CN" dirty="0"/>
              <a:t>decision.</a:t>
            </a:r>
            <a:r>
              <a:rPr kumimoji="1" lang="zh-CN" altLang="en-US" dirty="0"/>
              <a:t> </a:t>
            </a:r>
            <a:r>
              <a:rPr kumimoji="1" lang="en-US" altLang="zh-CN" dirty="0"/>
              <a:t>In</a:t>
            </a:r>
            <a:r>
              <a:rPr kumimoji="1" lang="zh-CN" altLang="en-US" dirty="0"/>
              <a:t> </a:t>
            </a:r>
            <a:r>
              <a:rPr kumimoji="1" lang="en-US" altLang="zh-CN" dirty="0"/>
              <a:t>short,</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decide</a:t>
            </a:r>
            <a:r>
              <a:rPr kumimoji="1" lang="zh-CN" altLang="en-US" dirty="0"/>
              <a:t> </a:t>
            </a:r>
            <a:r>
              <a:rPr kumimoji="1" lang="en-US" altLang="zh-CN" dirty="0"/>
              <a:t>whether</a:t>
            </a:r>
            <a:r>
              <a:rPr kumimoji="1" lang="zh-CN" altLang="en-US" dirty="0"/>
              <a:t> </a:t>
            </a:r>
            <a:r>
              <a:rPr kumimoji="1" lang="en-US" altLang="zh-CN" dirty="0"/>
              <a:t>to</a:t>
            </a:r>
            <a:r>
              <a:rPr kumimoji="1" lang="zh-CN" altLang="en-US" dirty="0"/>
              <a:t> </a:t>
            </a:r>
            <a:r>
              <a:rPr kumimoji="1" lang="en-US" altLang="zh-CN" dirty="0"/>
              <a:t>apply</a:t>
            </a:r>
            <a:r>
              <a:rPr kumimoji="1" lang="zh-CN" altLang="en-US" dirty="0"/>
              <a:t> </a:t>
            </a:r>
            <a:r>
              <a:rPr kumimoji="1" lang="en-US" altLang="zh-CN" dirty="0"/>
              <a:t>homogeneous</a:t>
            </a:r>
            <a:r>
              <a:rPr kumimoji="1" lang="zh-CN" altLang="en-US" dirty="0"/>
              <a:t> </a:t>
            </a:r>
            <a:r>
              <a:rPr kumimoji="1" lang="en-US" altLang="zh-CN" dirty="0"/>
              <a:t>GNNs,</a:t>
            </a:r>
            <a:r>
              <a:rPr kumimoji="1" lang="zh-CN" altLang="en-US" dirty="0"/>
              <a:t> </a:t>
            </a:r>
            <a:r>
              <a:rPr kumimoji="1" lang="en-US" altLang="zh-CN" dirty="0"/>
              <a:t>multi-relational</a:t>
            </a:r>
            <a:r>
              <a:rPr kumimoji="1" lang="zh-CN" altLang="en-US" dirty="0"/>
              <a:t> </a:t>
            </a:r>
            <a:r>
              <a:rPr kumimoji="1" lang="en-US" altLang="zh-CN" dirty="0"/>
              <a:t>GNNs</a:t>
            </a:r>
            <a:r>
              <a:rPr kumimoji="1" lang="zh-CN" altLang="en-US" dirty="0"/>
              <a:t> </a:t>
            </a:r>
            <a:r>
              <a:rPr kumimoji="1" lang="en-US" altLang="zh-CN" dirty="0"/>
              <a:t>or</a:t>
            </a:r>
            <a:r>
              <a:rPr kumimoji="1" lang="zh-CN" altLang="en-US" dirty="0"/>
              <a:t> </a:t>
            </a:r>
            <a:r>
              <a:rPr kumimoji="1" lang="en-US" altLang="zh-CN" dirty="0"/>
              <a:t>heterogeneous</a:t>
            </a:r>
            <a:r>
              <a:rPr kumimoji="1" lang="zh-CN" altLang="en-US" dirty="0"/>
              <a:t> </a:t>
            </a:r>
            <a:r>
              <a:rPr kumimoji="1" lang="en-US" altLang="zh-CN" dirty="0"/>
              <a:t>GNNs</a:t>
            </a:r>
            <a:r>
              <a:rPr kumimoji="1" lang="zh-CN" altLang="en-US" dirty="0"/>
              <a:t> </a:t>
            </a:r>
            <a:r>
              <a:rPr kumimoji="1" lang="en-US" altLang="zh-CN" dirty="0"/>
              <a:t>based</a:t>
            </a:r>
            <a:r>
              <a:rPr kumimoji="1" lang="zh-CN" altLang="en-US" dirty="0"/>
              <a:t> </a:t>
            </a:r>
            <a:r>
              <a:rPr kumimoji="1" lang="en-US" altLang="zh-CN" dirty="0"/>
              <a:t>on</a:t>
            </a:r>
            <a:r>
              <a:rPr kumimoji="1" lang="zh-CN" altLang="en-US" dirty="0"/>
              <a:t> </a:t>
            </a:r>
            <a:r>
              <a:rPr kumimoji="1" lang="en-US" altLang="zh-CN" dirty="0"/>
              <a:t>the</a:t>
            </a:r>
            <a:r>
              <a:rPr kumimoji="1" lang="zh-CN" altLang="en-US" dirty="0"/>
              <a:t> </a:t>
            </a:r>
            <a:r>
              <a:rPr kumimoji="1" lang="en-US" altLang="zh-CN" dirty="0"/>
              <a:t>input</a:t>
            </a:r>
            <a:r>
              <a:rPr kumimoji="1" lang="zh-CN" altLang="en-US" dirty="0"/>
              <a:t> </a:t>
            </a:r>
            <a:r>
              <a:rPr kumimoji="1" lang="en-US" altLang="zh-CN" dirty="0"/>
              <a:t>graph</a:t>
            </a:r>
            <a:r>
              <a:rPr kumimoji="1" lang="zh-CN" altLang="en-US" dirty="0"/>
              <a:t> </a:t>
            </a:r>
            <a:r>
              <a:rPr kumimoji="1" lang="en-US" altLang="zh-CN" dirty="0"/>
              <a:t>types.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65</a:t>
            </a:fld>
            <a:endParaRPr lang="en-US"/>
          </a:p>
        </p:txBody>
      </p:sp>
    </p:spTree>
    <p:extLst>
      <p:ext uri="{BB962C8B-B14F-4D97-AF65-F5344CB8AC3E}">
        <p14:creationId xmlns:p14="http://schemas.microsoft.com/office/powerpoint/2010/main" val="14111080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When</a:t>
            </a:r>
            <a:r>
              <a:rPr kumimoji="1" lang="zh-CN" altLang="en-US" dirty="0"/>
              <a:t> </a:t>
            </a:r>
            <a:r>
              <a:rPr kumimoji="1" lang="en-US" altLang="zh-CN" dirty="0"/>
              <a:t>to</a:t>
            </a:r>
            <a:r>
              <a:rPr kumimoji="1" lang="zh-CN" altLang="en-US" dirty="0"/>
              <a:t> </a:t>
            </a:r>
            <a:r>
              <a:rPr kumimoji="1" lang="en-US" altLang="zh-CN" dirty="0"/>
              <a:t>use</a:t>
            </a:r>
            <a:r>
              <a:rPr kumimoji="1" lang="zh-CN" altLang="en-US" dirty="0"/>
              <a:t> </a:t>
            </a:r>
            <a:r>
              <a:rPr kumimoji="1" lang="en-US" altLang="zh-CN" dirty="0"/>
              <a:t>homogeneous</a:t>
            </a:r>
            <a:r>
              <a:rPr kumimoji="1" lang="zh-CN" altLang="en-US" dirty="0"/>
              <a:t> </a:t>
            </a:r>
            <a:r>
              <a:rPr kumimoji="1" lang="en-US" altLang="zh-CN" dirty="0"/>
              <a:t>GNNs?</a:t>
            </a:r>
          </a:p>
          <a:p>
            <a:r>
              <a:rPr kumimoji="1" lang="en-US" altLang="zh-CN" dirty="0"/>
              <a:t>(c)Given</a:t>
            </a:r>
            <a:r>
              <a:rPr kumimoji="1" lang="zh-CN" altLang="en-US" dirty="0"/>
              <a:t> </a:t>
            </a:r>
            <a:r>
              <a:rPr kumimoji="1" lang="en-US" altLang="zh-CN" dirty="0"/>
              <a:t>a</a:t>
            </a:r>
            <a:r>
              <a:rPr kumimoji="1" lang="zh-CN" altLang="en-US" dirty="0"/>
              <a:t> </a:t>
            </a:r>
            <a:r>
              <a:rPr kumimoji="1" lang="en-US" altLang="zh-CN" dirty="0"/>
              <a:t>graph,</a:t>
            </a:r>
            <a:r>
              <a:rPr kumimoji="1" lang="zh-CN" altLang="en-US" dirty="0"/>
              <a:t> </a:t>
            </a:r>
            <a:r>
              <a:rPr kumimoji="1" lang="en-US" altLang="zh-CN" dirty="0"/>
              <a:t>…</a:t>
            </a:r>
          </a:p>
          <a:p>
            <a:r>
              <a:rPr kumimoji="1" lang="en-US" altLang="zh-CN" dirty="0"/>
              <a:t>(c)homogeneous</a:t>
            </a:r>
            <a:r>
              <a:rPr kumimoji="1" lang="zh-CN" altLang="en-US" dirty="0"/>
              <a:t> </a:t>
            </a:r>
            <a:r>
              <a:rPr kumimoji="1" lang="en-US" altLang="zh-CN" dirty="0"/>
              <a:t>GNNs</a:t>
            </a:r>
            <a:r>
              <a:rPr kumimoji="1" lang="zh-CN" altLang="en-US" dirty="0"/>
              <a:t> </a:t>
            </a:r>
            <a:r>
              <a:rPr kumimoji="1" lang="en-US" altLang="zh-CN" dirty="0"/>
              <a:t>include</a:t>
            </a:r>
            <a:r>
              <a:rPr kumimoji="1" lang="zh-CN" altLang="en-US" dirty="0"/>
              <a:t> </a:t>
            </a:r>
            <a:r>
              <a:rPr kumimoji="1" lang="en-US" altLang="zh-CN" dirty="0"/>
              <a:t>many</a:t>
            </a:r>
            <a:r>
              <a:rPr kumimoji="1" lang="zh-CN" altLang="en-US" dirty="0"/>
              <a:t> </a:t>
            </a:r>
            <a:r>
              <a:rPr kumimoji="1" lang="en-US" altLang="zh-CN" dirty="0"/>
              <a:t>of</a:t>
            </a:r>
            <a:r>
              <a:rPr kumimoji="1" lang="zh-CN" altLang="en-US" dirty="0"/>
              <a:t> </a:t>
            </a:r>
            <a:r>
              <a:rPr kumimoji="1" lang="en-US" altLang="zh-CN" dirty="0"/>
              <a:t>the</a:t>
            </a:r>
            <a:r>
              <a:rPr kumimoji="1" lang="zh-CN" altLang="en-US" dirty="0"/>
              <a:t> </a:t>
            </a:r>
            <a:r>
              <a:rPr kumimoji="1" lang="en-US" altLang="zh-CN" dirty="0"/>
              <a:t>GNN</a:t>
            </a:r>
            <a:r>
              <a:rPr kumimoji="1" lang="zh-CN" altLang="en-US" dirty="0"/>
              <a:t> </a:t>
            </a:r>
            <a:r>
              <a:rPr kumimoji="1" lang="en-US" altLang="zh-CN" dirty="0"/>
              <a:t>variants</a:t>
            </a:r>
            <a:r>
              <a:rPr kumimoji="1" lang="zh-CN" altLang="en-US" dirty="0"/>
              <a:t> </a:t>
            </a:r>
            <a:r>
              <a:rPr kumimoji="1" lang="en-US" altLang="zh-CN" dirty="0"/>
              <a:t>which</a:t>
            </a:r>
            <a:r>
              <a:rPr kumimoji="1" lang="zh-CN" altLang="en-US" dirty="0"/>
              <a:t> </a:t>
            </a:r>
            <a:r>
              <a:rPr kumimoji="1" lang="en-US" altLang="zh-CN" dirty="0"/>
              <a:t>we</a:t>
            </a:r>
            <a:r>
              <a:rPr kumimoji="1" lang="zh-CN" altLang="en-US" dirty="0"/>
              <a:t> </a:t>
            </a:r>
            <a:r>
              <a:rPr kumimoji="1" lang="en-US" altLang="zh-CN" dirty="0"/>
              <a:t>have</a:t>
            </a:r>
            <a:r>
              <a:rPr kumimoji="1" lang="zh-CN" altLang="en-US" dirty="0"/>
              <a:t> </a:t>
            </a:r>
            <a:r>
              <a:rPr kumimoji="1" lang="en-US" altLang="zh-CN" dirty="0"/>
              <a:t>introduced</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introduction</a:t>
            </a:r>
            <a:r>
              <a:rPr kumimoji="1" lang="zh-CN" altLang="en-US" dirty="0"/>
              <a:t> </a:t>
            </a:r>
            <a:r>
              <a:rPr kumimoji="1" lang="en-US" altLang="zh-CN" dirty="0"/>
              <a:t>part.</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66</a:t>
            </a:fld>
            <a:endParaRPr lang="en-US"/>
          </a:p>
        </p:txBody>
      </p:sp>
    </p:spTree>
    <p:extLst>
      <p:ext uri="{BB962C8B-B14F-4D97-AF65-F5344CB8AC3E}">
        <p14:creationId xmlns:p14="http://schemas.microsoft.com/office/powerpoint/2010/main" val="41489953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Given</a:t>
            </a:r>
            <a:r>
              <a:rPr kumimoji="1" lang="zh-CN" altLang="en-US" dirty="0"/>
              <a:t> </a:t>
            </a:r>
            <a:r>
              <a:rPr kumimoji="1" lang="en-US" altLang="zh-CN" dirty="0"/>
              <a:t>a</a:t>
            </a:r>
            <a:r>
              <a:rPr kumimoji="1" lang="zh-CN" altLang="en-US" dirty="0"/>
              <a:t> </a:t>
            </a:r>
            <a:r>
              <a:rPr kumimoji="1" lang="en-US" altLang="zh-CN" dirty="0"/>
              <a:t>non-homogeneous</a:t>
            </a:r>
            <a:r>
              <a:rPr kumimoji="1" lang="zh-CN" altLang="en-US" dirty="0"/>
              <a:t> </a:t>
            </a:r>
            <a:r>
              <a:rPr kumimoji="1" lang="en-US" altLang="zh-CN" dirty="0"/>
              <a:t>graph</a:t>
            </a:r>
            <a:r>
              <a:rPr kumimoji="1" lang="zh-CN" altLang="en-US" dirty="0"/>
              <a:t> </a:t>
            </a:r>
            <a:r>
              <a:rPr kumimoji="1" lang="en-US" altLang="zh-CN" dirty="0"/>
              <a:t>which</a:t>
            </a:r>
            <a:r>
              <a:rPr kumimoji="1" lang="zh-CN" altLang="en-US" dirty="0"/>
              <a:t> </a:t>
            </a:r>
            <a:r>
              <a:rPr kumimoji="1" lang="en-US" altLang="zh-CN" dirty="0"/>
              <a:t>contains</a:t>
            </a:r>
            <a:r>
              <a:rPr kumimoji="1" lang="zh-CN" altLang="en-US" dirty="0"/>
              <a:t> </a:t>
            </a:r>
            <a:r>
              <a:rPr kumimoji="1" lang="en-US" altLang="zh-CN" dirty="0"/>
              <a:t>various</a:t>
            </a:r>
            <a:r>
              <a:rPr kumimoji="1" lang="zh-CN" altLang="en-US" dirty="0"/>
              <a:t> </a:t>
            </a:r>
            <a:r>
              <a:rPr kumimoji="1" lang="en-US" altLang="zh-CN" dirty="0"/>
              <a:t>edge</a:t>
            </a:r>
            <a:r>
              <a:rPr kumimoji="1" lang="zh-CN" altLang="en-US" dirty="0"/>
              <a:t> </a:t>
            </a:r>
            <a:r>
              <a:rPr kumimoji="1" lang="en-US" altLang="zh-CN" dirty="0"/>
              <a:t>types,</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err="1"/>
              <a:t>legerage</a:t>
            </a:r>
            <a:r>
              <a:rPr kumimoji="1" lang="zh-CN" altLang="en-US" dirty="0"/>
              <a:t> </a:t>
            </a:r>
            <a:endParaRPr kumimoji="1" lang="en-US" altLang="zh-CN" dirty="0"/>
          </a:p>
          <a:p>
            <a:r>
              <a:rPr kumimoji="1" lang="en-US" altLang="zh-CN" dirty="0"/>
              <a:t>(c)</a:t>
            </a:r>
            <a:r>
              <a:rPr kumimoji="1" lang="en-US" altLang="zh-CN" dirty="0" err="1"/>
              <a:t>levi</a:t>
            </a:r>
            <a:r>
              <a:rPr kumimoji="1" lang="zh-CN" altLang="en-US" dirty="0"/>
              <a:t> </a:t>
            </a:r>
            <a:r>
              <a:rPr kumimoji="1" lang="en-US" altLang="zh-CN" dirty="0"/>
              <a:t>graph</a:t>
            </a:r>
            <a:r>
              <a:rPr kumimoji="1" lang="zh-CN" altLang="en-US" dirty="0"/>
              <a:t> </a:t>
            </a:r>
            <a:r>
              <a:rPr kumimoji="1" lang="en-US" altLang="zh-CN" dirty="0"/>
              <a:t>conversion</a:t>
            </a:r>
            <a:r>
              <a:rPr kumimoji="1" lang="zh-CN" altLang="en-US" dirty="0"/>
              <a:t> </a:t>
            </a:r>
            <a:r>
              <a:rPr kumimoji="1" lang="en-US" altLang="zh-CN" dirty="0"/>
              <a:t>to</a:t>
            </a:r>
            <a:r>
              <a:rPr kumimoji="1" lang="zh-CN" altLang="en-US" dirty="0"/>
              <a:t> </a:t>
            </a:r>
            <a:r>
              <a:rPr kumimoji="1" lang="en-US" altLang="zh-CN" dirty="0"/>
              <a:t>….</a:t>
            </a:r>
            <a:r>
              <a:rPr kumimoji="1" lang="zh-CN" altLang="en-US" dirty="0"/>
              <a:t> </a:t>
            </a:r>
            <a:r>
              <a:rPr kumimoji="1" lang="en-US" altLang="zh-CN" dirty="0"/>
              <a:t>Then</a:t>
            </a:r>
            <a:r>
              <a:rPr kumimoji="1" lang="zh-CN" altLang="en-US" dirty="0"/>
              <a:t> </a:t>
            </a:r>
            <a:r>
              <a:rPr kumimoji="1" lang="en-US" altLang="zh-CN" dirty="0"/>
              <a:t>we</a:t>
            </a:r>
            <a:r>
              <a:rPr kumimoji="1" lang="zh-CN" altLang="en-US" dirty="0"/>
              <a:t> </a:t>
            </a:r>
            <a:r>
              <a:rPr kumimoji="1" lang="en-US" altLang="zh-CN" dirty="0"/>
              <a:t>can</a:t>
            </a:r>
            <a:r>
              <a:rPr kumimoji="1" lang="zh-CN" altLang="en-US" dirty="0"/>
              <a:t> </a:t>
            </a:r>
            <a:r>
              <a:rPr kumimoji="1" lang="en-US" altLang="zh-CN" dirty="0"/>
              <a:t>simply</a:t>
            </a:r>
            <a:r>
              <a:rPr kumimoji="1" lang="zh-CN" altLang="en-US" dirty="0"/>
              <a:t> </a:t>
            </a:r>
            <a:r>
              <a:rPr kumimoji="1" lang="en-US" altLang="zh-CN" dirty="0"/>
              <a:t>apply</a:t>
            </a:r>
            <a:r>
              <a:rPr kumimoji="1" lang="zh-CN" altLang="en-US" dirty="0"/>
              <a:t> </a:t>
            </a:r>
            <a:r>
              <a:rPr kumimoji="1" lang="en-US" altLang="zh-CN" dirty="0"/>
              <a:t>homogeneous</a:t>
            </a:r>
            <a:r>
              <a:rPr kumimoji="1" lang="zh-CN" altLang="en-US" dirty="0"/>
              <a:t> </a:t>
            </a:r>
            <a:r>
              <a:rPr kumimoji="1" lang="en-US" altLang="zh-CN" dirty="0"/>
              <a:t>GNNs.</a:t>
            </a:r>
          </a:p>
          <a:p>
            <a:r>
              <a:rPr kumimoji="1" lang="en-US" altLang="zh-CN" dirty="0"/>
              <a:t>(c)</a:t>
            </a:r>
            <a:r>
              <a:rPr kumimoji="1" lang="zh-CN" altLang="en-US" dirty="0"/>
              <a:t> </a:t>
            </a:r>
            <a:r>
              <a:rPr kumimoji="1" lang="en-US" altLang="zh-CN" dirty="0"/>
              <a:t>The</a:t>
            </a:r>
            <a:r>
              <a:rPr kumimoji="1" lang="zh-CN" altLang="en-US" dirty="0"/>
              <a:t> </a:t>
            </a:r>
            <a:r>
              <a:rPr kumimoji="1" lang="en-US" altLang="zh-CN" dirty="0"/>
              <a:t>key</a:t>
            </a:r>
            <a:r>
              <a:rPr kumimoji="1" lang="zh-CN" altLang="en-US" dirty="0"/>
              <a:t> </a:t>
            </a:r>
            <a:r>
              <a:rPr kumimoji="1" lang="en-US" altLang="zh-CN" dirty="0" err="1"/>
              <a:t>dea</a:t>
            </a:r>
            <a:r>
              <a:rPr kumimoji="1" lang="zh-CN" altLang="en-US" dirty="0"/>
              <a:t> </a:t>
            </a:r>
            <a:r>
              <a:rPr kumimoji="1" lang="en-US" altLang="zh-CN" dirty="0"/>
              <a:t>is</a:t>
            </a:r>
            <a:r>
              <a:rPr kumimoji="1" lang="zh-CN" altLang="en-US" dirty="0"/>
              <a:t> </a:t>
            </a:r>
            <a:r>
              <a:rPr kumimoji="1" lang="en-US" altLang="zh-CN" dirty="0"/>
              <a:t>to</a:t>
            </a:r>
            <a:r>
              <a:rPr kumimoji="1" lang="zh-CN" altLang="en-US" dirty="0"/>
              <a:t> </a:t>
            </a:r>
            <a:r>
              <a:rPr kumimoji="1" lang="en-US" altLang="zh-CN" dirty="0"/>
              <a:t>regard</a:t>
            </a:r>
            <a:r>
              <a:rPr kumimoji="1" lang="zh-CN" altLang="en-US" dirty="0"/>
              <a:t> </a:t>
            </a:r>
            <a:r>
              <a:rPr kumimoji="1" lang="en-US" altLang="zh-CN" dirty="0"/>
              <a:t>each</a:t>
            </a:r>
            <a:r>
              <a:rPr kumimoji="1" lang="zh-CN" altLang="en-US" dirty="0"/>
              <a:t> </a:t>
            </a:r>
            <a:r>
              <a:rPr kumimoji="1" lang="en-US" altLang="zh-CN" dirty="0"/>
              <a:t>edge</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original</a:t>
            </a:r>
            <a:r>
              <a:rPr kumimoji="1" lang="zh-CN" altLang="en-US" dirty="0"/>
              <a:t> </a:t>
            </a:r>
            <a:r>
              <a:rPr kumimoji="1" lang="en-US" altLang="zh-CN" dirty="0"/>
              <a:t>graph</a:t>
            </a:r>
            <a:r>
              <a:rPr kumimoji="1" lang="zh-CN" altLang="en-US" dirty="0"/>
              <a:t> </a:t>
            </a:r>
            <a:r>
              <a:rPr kumimoji="1" lang="en-US" altLang="zh-CN" dirty="0"/>
              <a:t>as</a:t>
            </a:r>
            <a:r>
              <a:rPr kumimoji="1" lang="zh-CN" altLang="en-US" dirty="0"/>
              <a:t> </a:t>
            </a:r>
            <a:r>
              <a:rPr kumimoji="1" lang="en-US" altLang="zh-CN" dirty="0"/>
              <a:t>new</a:t>
            </a:r>
            <a:r>
              <a:rPr kumimoji="1" lang="zh-CN" altLang="en-US" dirty="0"/>
              <a:t> </a:t>
            </a:r>
            <a:r>
              <a:rPr kumimoji="1" lang="en-US" altLang="zh-CN" dirty="0"/>
              <a:t>nodes,</a:t>
            </a:r>
            <a:r>
              <a:rPr kumimoji="1" lang="zh-CN" altLang="en-US" dirty="0"/>
              <a:t> </a:t>
            </a:r>
            <a:r>
              <a:rPr kumimoji="1" lang="en-US" altLang="zh-CN" dirty="0"/>
              <a:t>and</a:t>
            </a:r>
            <a:r>
              <a:rPr kumimoji="1" lang="zh-CN" altLang="en-US" dirty="0"/>
              <a:t> </a:t>
            </a:r>
            <a:r>
              <a:rPr kumimoji="1" lang="en-US" altLang="zh-CN" dirty="0"/>
              <a:t>connect</a:t>
            </a:r>
            <a:r>
              <a:rPr kumimoji="1" lang="zh-CN" altLang="en-US" dirty="0"/>
              <a:t> </a:t>
            </a:r>
            <a:r>
              <a:rPr kumimoji="1" lang="en-US" altLang="zh-CN" dirty="0"/>
              <a:t>original</a:t>
            </a:r>
            <a:r>
              <a:rPr kumimoji="1" lang="zh-CN" altLang="en-US" dirty="0"/>
              <a:t> </a:t>
            </a:r>
            <a:r>
              <a:rPr kumimoji="1" lang="en-US" altLang="zh-CN" dirty="0"/>
              <a:t>nodes</a:t>
            </a:r>
            <a:r>
              <a:rPr kumimoji="1" lang="zh-CN" altLang="en-US" dirty="0"/>
              <a:t> </a:t>
            </a:r>
            <a:r>
              <a:rPr kumimoji="1" lang="en-US" altLang="zh-CN" dirty="0"/>
              <a:t>and</a:t>
            </a:r>
            <a:r>
              <a:rPr kumimoji="1" lang="zh-CN" altLang="en-US" dirty="0"/>
              <a:t> </a:t>
            </a:r>
            <a:r>
              <a:rPr kumimoji="1" lang="en-US" altLang="zh-CN" dirty="0"/>
              <a:t>new</a:t>
            </a:r>
            <a:r>
              <a:rPr kumimoji="1" lang="zh-CN" altLang="en-US" dirty="0"/>
              <a:t> </a:t>
            </a:r>
            <a:r>
              <a:rPr kumimoji="1" lang="en-US" altLang="zh-CN" dirty="0"/>
              <a:t>nodes.</a:t>
            </a:r>
            <a:r>
              <a:rPr kumimoji="1" lang="zh-CN" altLang="en-US" dirty="0"/>
              <a:t> </a:t>
            </a:r>
            <a:r>
              <a:rPr kumimoji="1" lang="en-US" altLang="zh-CN" dirty="0"/>
              <a:t>As</a:t>
            </a:r>
            <a:r>
              <a:rPr kumimoji="1" lang="zh-CN" altLang="en-US" dirty="0"/>
              <a:t> </a:t>
            </a:r>
            <a:r>
              <a:rPr kumimoji="1" lang="en-US" altLang="zh-CN" dirty="0"/>
              <a:t>a</a:t>
            </a:r>
            <a:r>
              <a:rPr kumimoji="1" lang="zh-CN" altLang="en-US" dirty="0"/>
              <a:t> </a:t>
            </a:r>
            <a:r>
              <a:rPr kumimoji="1" lang="en-US" altLang="zh-CN" dirty="0"/>
              <a:t>result,</a:t>
            </a:r>
            <a:r>
              <a:rPr kumimoji="1" lang="zh-CN" altLang="en-US" dirty="0"/>
              <a:t> </a:t>
            </a:r>
            <a:r>
              <a:rPr kumimoji="1" lang="en-US" altLang="zh-CN" dirty="0"/>
              <a:t>we</a:t>
            </a:r>
            <a:r>
              <a:rPr kumimoji="1" lang="zh-CN" altLang="en-US" dirty="0"/>
              <a:t> </a:t>
            </a:r>
            <a:r>
              <a:rPr kumimoji="1" lang="en-US" altLang="zh-CN" dirty="0"/>
              <a:t>will</a:t>
            </a:r>
            <a:r>
              <a:rPr kumimoji="1" lang="zh-CN" altLang="en-US" dirty="0"/>
              <a:t> </a:t>
            </a:r>
            <a:r>
              <a:rPr kumimoji="1" lang="en-US" altLang="zh-CN" dirty="0"/>
              <a:t>get</a:t>
            </a:r>
            <a:r>
              <a:rPr kumimoji="1" lang="zh-CN" altLang="en-US" dirty="0"/>
              <a:t> </a:t>
            </a:r>
            <a:r>
              <a:rPr kumimoji="1" lang="en-US" altLang="zh-CN" dirty="0"/>
              <a:t>a</a:t>
            </a:r>
            <a:r>
              <a:rPr kumimoji="1" lang="zh-CN" altLang="en-US" dirty="0"/>
              <a:t> </a:t>
            </a:r>
            <a:r>
              <a:rPr kumimoji="1" lang="en-US" altLang="zh-CN" dirty="0"/>
              <a:t>bipartite</a:t>
            </a:r>
            <a:r>
              <a:rPr kumimoji="1" lang="zh-CN" altLang="en-US" dirty="0"/>
              <a:t> </a:t>
            </a:r>
            <a:r>
              <a:rPr kumimoji="1" lang="en-US" altLang="zh-CN" dirty="0"/>
              <a:t>graph.</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67</a:t>
            </a:fld>
            <a:endParaRPr lang="en-US"/>
          </a:p>
        </p:txBody>
      </p:sp>
    </p:spTree>
    <p:extLst>
      <p:ext uri="{BB962C8B-B14F-4D97-AF65-F5344CB8AC3E}">
        <p14:creationId xmlns:p14="http://schemas.microsoft.com/office/powerpoint/2010/main" val="31119009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 </a:t>
            </a:r>
            <a:r>
              <a:rPr kumimoji="1" lang="en-US" altLang="zh-CN" dirty="0"/>
              <a:t>We</a:t>
            </a:r>
            <a:r>
              <a:rPr kumimoji="1" lang="zh-CN" altLang="en-US" dirty="0"/>
              <a:t> </a:t>
            </a:r>
            <a:r>
              <a:rPr kumimoji="1" lang="en-US" altLang="zh-CN" dirty="0"/>
              <a:t>know</a:t>
            </a:r>
            <a:r>
              <a:rPr kumimoji="1" lang="zh-CN" altLang="en-US" dirty="0"/>
              <a:t> </a:t>
            </a:r>
            <a:r>
              <a:rPr kumimoji="1" lang="en-US" altLang="zh-CN" dirty="0"/>
              <a:t>edge</a:t>
            </a:r>
            <a:r>
              <a:rPr kumimoji="1" lang="zh-CN" altLang="en-US" dirty="0"/>
              <a:t> </a:t>
            </a:r>
            <a:r>
              <a:rPr kumimoji="1" lang="en-US" altLang="zh-CN" dirty="0"/>
              <a:t>direction</a:t>
            </a:r>
            <a:r>
              <a:rPr kumimoji="1" lang="zh-CN" altLang="en-US" dirty="0"/>
              <a:t> </a:t>
            </a:r>
            <a:r>
              <a:rPr kumimoji="1" lang="en-US" altLang="zh-CN" dirty="0"/>
              <a:t>is</a:t>
            </a:r>
            <a:r>
              <a:rPr kumimoji="1" lang="zh-CN" altLang="en-US" dirty="0"/>
              <a:t> </a:t>
            </a:r>
            <a:r>
              <a:rPr kumimoji="1" lang="en-US" altLang="zh-CN" dirty="0"/>
              <a:t>important</a:t>
            </a:r>
            <a:r>
              <a:rPr kumimoji="1" lang="zh-CN" altLang="en-US" dirty="0"/>
              <a:t> </a:t>
            </a:r>
            <a:r>
              <a:rPr kumimoji="1" lang="en-US" altLang="zh-CN" dirty="0"/>
              <a:t>(think</a:t>
            </a:r>
            <a:r>
              <a:rPr kumimoji="1" lang="zh-CN" altLang="en-US" dirty="0"/>
              <a:t> </a:t>
            </a:r>
            <a:r>
              <a:rPr kumimoji="1" lang="en-US" altLang="zh-CN" dirty="0"/>
              <a:t>about</a:t>
            </a:r>
            <a:r>
              <a:rPr kumimoji="1" lang="zh-CN" altLang="en-US" dirty="0"/>
              <a:t> </a:t>
            </a:r>
            <a:r>
              <a:rPr kumimoji="1" lang="en-US" altLang="zh-CN" dirty="0"/>
              <a:t>the</a:t>
            </a:r>
            <a:r>
              <a:rPr kumimoji="1" lang="zh-CN" altLang="en-US" dirty="0"/>
              <a:t> </a:t>
            </a:r>
            <a:r>
              <a:rPr kumimoji="1" lang="en-US" altLang="zh-CN" dirty="0"/>
              <a:t>success</a:t>
            </a:r>
            <a:r>
              <a:rPr kumimoji="1" lang="zh-CN" altLang="en-US" dirty="0"/>
              <a:t> </a:t>
            </a:r>
            <a:r>
              <a:rPr kumimoji="1" lang="en-US" altLang="zh-CN" dirty="0"/>
              <a:t>of</a:t>
            </a:r>
            <a:r>
              <a:rPr kumimoji="1" lang="zh-CN" altLang="en-US" dirty="0"/>
              <a:t> </a:t>
            </a:r>
            <a:r>
              <a:rPr kumimoji="1" lang="en-US" altLang="zh-CN" dirty="0" err="1"/>
              <a:t>BiLSTM</a:t>
            </a:r>
            <a:r>
              <a:rPr kumimoji="1" lang="zh-CN" altLang="en-US" dirty="0"/>
              <a:t> </a:t>
            </a:r>
            <a:r>
              <a:rPr kumimoji="1" lang="en-US" altLang="zh-CN" dirty="0"/>
              <a:t>and</a:t>
            </a:r>
            <a:r>
              <a:rPr kumimoji="1" lang="zh-CN" altLang="en-US" dirty="0"/>
              <a:t> </a:t>
            </a:r>
            <a:r>
              <a:rPr kumimoji="1" lang="en-US" altLang="zh-CN" dirty="0"/>
              <a:t>BERT).</a:t>
            </a:r>
            <a:r>
              <a:rPr kumimoji="1" lang="zh-CN" altLang="en-US" dirty="0"/>
              <a:t> </a:t>
            </a:r>
            <a:r>
              <a:rPr kumimoji="1" lang="en-US" altLang="zh-CN" dirty="0"/>
              <a:t>Given</a:t>
            </a:r>
            <a:r>
              <a:rPr kumimoji="1" lang="zh-CN" altLang="en-US" dirty="0"/>
              <a:t> </a:t>
            </a:r>
            <a:r>
              <a:rPr kumimoji="1" lang="en-US" altLang="zh-CN" dirty="0"/>
              <a:t>a</a:t>
            </a:r>
            <a:r>
              <a:rPr kumimoji="1" lang="zh-CN" altLang="en-US" dirty="0"/>
              <a:t> </a:t>
            </a:r>
            <a:r>
              <a:rPr kumimoji="1" lang="en-US" altLang="zh-CN" dirty="0"/>
              <a:t>directed</a:t>
            </a:r>
            <a:r>
              <a:rPr kumimoji="1" lang="zh-CN" altLang="en-US" dirty="0"/>
              <a:t> </a:t>
            </a:r>
            <a:r>
              <a:rPr kumimoji="1" lang="en-US" altLang="zh-CN" dirty="0"/>
              <a:t>graph,</a:t>
            </a:r>
            <a:r>
              <a:rPr kumimoji="1" lang="zh-CN" altLang="en-US" dirty="0"/>
              <a:t> </a:t>
            </a:r>
            <a:r>
              <a:rPr kumimoji="1" lang="en-US" altLang="zh-CN" dirty="0"/>
              <a:t>we</a:t>
            </a:r>
            <a:r>
              <a:rPr kumimoji="1" lang="zh-CN" altLang="en-US" dirty="0"/>
              <a:t> </a:t>
            </a:r>
            <a:r>
              <a:rPr kumimoji="1" lang="en-US" altLang="zh-CN" dirty="0"/>
              <a:t>might</a:t>
            </a:r>
            <a:r>
              <a:rPr kumimoji="1" lang="zh-CN" altLang="en-US" dirty="0"/>
              <a:t> </a:t>
            </a:r>
            <a:r>
              <a:rPr kumimoji="1" lang="en-US" altLang="zh-CN" dirty="0"/>
              <a:t>not</a:t>
            </a:r>
            <a:r>
              <a:rPr kumimoji="1" lang="zh-CN" altLang="en-US" dirty="0"/>
              <a:t> </a:t>
            </a:r>
            <a:r>
              <a:rPr kumimoji="1" lang="en-US" altLang="zh-CN" dirty="0"/>
              <a:t>able</a:t>
            </a:r>
            <a:r>
              <a:rPr kumimoji="1" lang="zh-CN" altLang="en-US" dirty="0"/>
              <a:t> </a:t>
            </a:r>
            <a:r>
              <a:rPr kumimoji="1" lang="en-US" altLang="zh-CN" dirty="0"/>
              <a:t>to</a:t>
            </a:r>
            <a:r>
              <a:rPr kumimoji="1" lang="zh-CN" altLang="en-US" dirty="0"/>
              <a:t> </a:t>
            </a:r>
            <a:r>
              <a:rPr kumimoji="1" lang="en-US" altLang="zh-CN" dirty="0"/>
              <a:t>directly</a:t>
            </a:r>
            <a:r>
              <a:rPr kumimoji="1" lang="zh-CN" altLang="en-US" dirty="0"/>
              <a:t> </a:t>
            </a:r>
            <a:r>
              <a:rPr kumimoji="1" lang="en-US" altLang="zh-CN" dirty="0"/>
              <a:t>apply</a:t>
            </a:r>
            <a:r>
              <a:rPr kumimoji="1" lang="zh-CN" altLang="en-US" dirty="0"/>
              <a:t> </a:t>
            </a:r>
            <a:r>
              <a:rPr kumimoji="1" lang="en-US" altLang="zh-CN" dirty="0"/>
              <a:t>some</a:t>
            </a:r>
            <a:r>
              <a:rPr kumimoji="1" lang="zh-CN" altLang="en-US" dirty="0"/>
              <a:t> </a:t>
            </a:r>
            <a:r>
              <a:rPr kumimoji="1" lang="en-US" altLang="zh-CN" dirty="0"/>
              <a:t>homogeneous</a:t>
            </a:r>
            <a:r>
              <a:rPr kumimoji="1" lang="zh-CN" altLang="en-US" dirty="0"/>
              <a:t> </a:t>
            </a:r>
            <a:r>
              <a:rPr kumimoji="1" lang="en-US" altLang="zh-CN" dirty="0"/>
              <a:t>GNNs</a:t>
            </a:r>
            <a:r>
              <a:rPr kumimoji="1" lang="zh-CN" altLang="en-US" dirty="0"/>
              <a:t> </a:t>
            </a:r>
            <a:r>
              <a:rPr kumimoji="1" lang="en-US" altLang="zh-CN" dirty="0"/>
              <a:t>which</a:t>
            </a:r>
            <a:r>
              <a:rPr kumimoji="1" lang="zh-CN" altLang="en-US" dirty="0"/>
              <a:t> </a:t>
            </a:r>
            <a:r>
              <a:rPr kumimoji="1" lang="en-US" altLang="zh-CN" dirty="0"/>
              <a:t>will</a:t>
            </a:r>
            <a:r>
              <a:rPr kumimoji="1" lang="zh-CN" altLang="en-US" dirty="0"/>
              <a:t> </a:t>
            </a:r>
            <a:r>
              <a:rPr kumimoji="1" lang="en-US" altLang="zh-CN" dirty="0"/>
              <a:t>lead</a:t>
            </a:r>
            <a:r>
              <a:rPr kumimoji="1" lang="zh-CN" altLang="en-US" dirty="0"/>
              <a:t> </a:t>
            </a:r>
            <a:r>
              <a:rPr kumimoji="1" lang="en-US" altLang="zh-CN" dirty="0"/>
              <a:t>to</a:t>
            </a:r>
            <a:r>
              <a:rPr kumimoji="1" lang="zh-CN" altLang="en-US" dirty="0"/>
              <a:t> </a:t>
            </a:r>
            <a:r>
              <a:rPr kumimoji="1" lang="en-US" altLang="zh-CN" dirty="0"/>
              <a:t>edge</a:t>
            </a:r>
            <a:r>
              <a:rPr kumimoji="1" lang="zh-CN" altLang="en-US" dirty="0"/>
              <a:t> </a:t>
            </a:r>
            <a:r>
              <a:rPr kumimoji="1" lang="en-US" altLang="zh-CN" dirty="0"/>
              <a:t>direction</a:t>
            </a:r>
            <a:r>
              <a:rPr kumimoji="1" lang="zh-CN" altLang="en-US" dirty="0"/>
              <a:t> </a:t>
            </a:r>
            <a:r>
              <a:rPr kumimoji="1" lang="en-US" altLang="zh-CN" dirty="0"/>
              <a:t>information</a:t>
            </a:r>
            <a:r>
              <a:rPr kumimoji="1" lang="zh-CN" altLang="en-US" dirty="0"/>
              <a:t> </a:t>
            </a:r>
            <a:r>
              <a:rPr kumimoji="1" lang="en-US" altLang="zh-CN" dirty="0"/>
              <a:t>loss.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a:t>
            </a:r>
            <a:r>
              <a:rPr lang="en-US" altLang="zh-CN" dirty="0"/>
              <a:t>Common</a:t>
            </a:r>
            <a:r>
              <a:rPr lang="zh-CN" altLang="en-US" dirty="0"/>
              <a:t> </a:t>
            </a:r>
            <a:r>
              <a:rPr lang="en-US" altLang="zh-CN" dirty="0"/>
              <a:t>strategies</a:t>
            </a:r>
            <a:r>
              <a:rPr lang="zh-CN" altLang="en-US" dirty="0"/>
              <a:t> </a:t>
            </a:r>
            <a:r>
              <a:rPr lang="en-US" altLang="zh-CN" dirty="0"/>
              <a:t>for</a:t>
            </a:r>
            <a:r>
              <a:rPr lang="zh-CN" altLang="en-US" dirty="0"/>
              <a:t> </a:t>
            </a:r>
            <a:r>
              <a:rPr lang="en-US" altLang="zh-CN" dirty="0"/>
              <a:t>handling</a:t>
            </a:r>
            <a:r>
              <a:rPr lang="zh-CN" altLang="en-US" dirty="0"/>
              <a:t> </a:t>
            </a:r>
            <a:r>
              <a:rPr lang="en-US" altLang="zh-CN" dirty="0"/>
              <a:t>directed</a:t>
            </a:r>
            <a:r>
              <a:rPr lang="zh-CN" altLang="en-US" dirty="0"/>
              <a:t> </a:t>
            </a:r>
            <a:r>
              <a:rPr lang="en-US" altLang="zh-CN" dirty="0"/>
              <a:t>graphs</a:t>
            </a:r>
            <a:r>
              <a:rPr lang="zh-CN" altLang="en-US" dirty="0"/>
              <a:t> </a:t>
            </a:r>
            <a:r>
              <a:rPr lang="en-US" altLang="zh-CN" dirty="0"/>
              <a:t>include</a:t>
            </a:r>
            <a:r>
              <a:rPr lang="zh-CN" altLang="en-US" dirty="0"/>
              <a:t> </a:t>
            </a:r>
            <a:r>
              <a:rPr lang="en-US" altLang="zh-CN" dirty="0"/>
              <a:t>a),</a:t>
            </a:r>
            <a:r>
              <a:rPr lang="zh-CN" altLang="en-US" dirty="0"/>
              <a:t> </a:t>
            </a:r>
            <a:r>
              <a:rPr lang="en-US" altLang="zh-CN" dirty="0"/>
              <a:t>b),</a:t>
            </a:r>
            <a:r>
              <a:rPr lang="zh-CN" altLang="en-US" dirty="0"/>
              <a:t> </a:t>
            </a:r>
            <a:r>
              <a:rPr lang="en-US" altLang="zh-CN" dirty="0"/>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We</a:t>
            </a:r>
            <a:r>
              <a:rPr kumimoji="1" lang="zh-CN" altLang="en-US" dirty="0"/>
              <a:t> </a:t>
            </a:r>
            <a:r>
              <a:rPr kumimoji="1" lang="en-US" altLang="zh-CN" dirty="0"/>
              <a:t>will</a:t>
            </a:r>
            <a:r>
              <a:rPr kumimoji="1" lang="zh-CN" altLang="en-US" dirty="0"/>
              <a:t> </a:t>
            </a:r>
            <a:r>
              <a:rPr kumimoji="1" lang="en-US" altLang="zh-CN" dirty="0"/>
              <a:t>introduce</a:t>
            </a:r>
            <a:r>
              <a:rPr kumimoji="1" lang="zh-CN" altLang="en-US" dirty="0"/>
              <a:t> </a:t>
            </a:r>
            <a:r>
              <a:rPr kumimoji="1" lang="en-US" altLang="zh-CN" dirty="0"/>
              <a:t>each</a:t>
            </a:r>
            <a:r>
              <a:rPr kumimoji="1" lang="zh-CN" altLang="en-US" dirty="0"/>
              <a:t> </a:t>
            </a:r>
            <a:r>
              <a:rPr kumimoji="1" lang="en-US" altLang="zh-CN" dirty="0"/>
              <a:t>of</a:t>
            </a:r>
            <a:r>
              <a:rPr kumimoji="1" lang="zh-CN" altLang="en-US" dirty="0"/>
              <a:t> </a:t>
            </a:r>
            <a:r>
              <a:rPr kumimoji="1" lang="en-US" altLang="zh-CN" dirty="0"/>
              <a:t>them</a:t>
            </a:r>
            <a:r>
              <a:rPr kumimoji="1" lang="zh-CN" altLang="en-US" dirty="0"/>
              <a:t> </a:t>
            </a:r>
            <a:r>
              <a:rPr kumimoji="1" lang="en-US" altLang="zh-CN" dirty="0"/>
              <a:t>next.</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68</a:t>
            </a:fld>
            <a:endParaRPr lang="en-US"/>
          </a:p>
        </p:txBody>
      </p:sp>
    </p:spTree>
    <p:extLst>
      <p:ext uri="{BB962C8B-B14F-4D97-AF65-F5344CB8AC3E}">
        <p14:creationId xmlns:p14="http://schemas.microsoft.com/office/powerpoint/2010/main" val="19196061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dir</a:t>
            </a:r>
            <a:r>
              <a:rPr lang="en-US" sz="1200" kern="1200" dirty="0">
                <a:solidFill>
                  <a:schemeClr val="tx1"/>
                </a:solidFill>
                <a:effectLst/>
                <a:latin typeface="+mn-lt"/>
                <a:ea typeface="+mn-ea"/>
                <a:cs typeface="+mn-cs"/>
              </a:rPr>
              <a:t>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j}=\left\{</a:t>
            </a:r>
          </a:p>
          <a:p>
            <a:r>
              <a:rPr lang="en-US" sz="1200" kern="1200" dirty="0">
                <a:solidFill>
                  <a:schemeClr val="tx1"/>
                </a:solidFill>
                <a:effectLst/>
                <a:latin typeface="+mn-lt"/>
                <a:ea typeface="+mn-ea"/>
                <a:cs typeface="+mn-cs"/>
              </a:rPr>
              <a:t>\begin{aligned}</a:t>
            </a:r>
          </a:p>
          <a:p>
            <a:r>
              <a:rPr lang="en-US" sz="1200" kern="1200" dirty="0">
                <a:solidFill>
                  <a:schemeClr val="tx1"/>
                </a:solidFill>
                <a:effectLst/>
                <a:latin typeface="+mn-lt"/>
                <a:ea typeface="+mn-ea"/>
                <a:cs typeface="+mn-cs"/>
              </a:rPr>
              <a:t>&amp;default,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is originally existing in the graph} \\</a:t>
            </a:r>
          </a:p>
          <a:p>
            <a:r>
              <a:rPr lang="en-US" sz="1200" kern="1200" dirty="0">
                <a:solidFill>
                  <a:schemeClr val="tx1"/>
                </a:solidFill>
                <a:effectLst/>
                <a:latin typeface="+mn-lt"/>
                <a:ea typeface="+mn-ea"/>
                <a:cs typeface="+mn-cs"/>
              </a:rPr>
              <a:t>&amp;inverse, &amp; \</a:t>
            </a:r>
            <a:r>
              <a:rPr lang="en-US" sz="1200" kern="1200" dirty="0" err="1">
                <a:solidFill>
                  <a:schemeClr val="tx1"/>
                </a:solidFill>
                <a:effectLst/>
                <a:latin typeface="+mn-lt"/>
                <a:ea typeface="+mn-ea"/>
                <a:cs typeface="+mn-cs"/>
              </a:rPr>
              <a:t>mbox</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is the inverse edge} \\</a:t>
            </a:r>
          </a:p>
          <a:p>
            <a:r>
              <a:rPr lang="en-US" sz="1200" kern="1200" dirty="0">
                <a:solidFill>
                  <a:schemeClr val="tx1"/>
                </a:solidFill>
                <a:effectLst/>
                <a:latin typeface="+mn-lt"/>
                <a:ea typeface="+mn-ea"/>
                <a:cs typeface="+mn-cs"/>
              </a:rPr>
              <a:t>&amp;self, &amp; </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j</a:t>
            </a:r>
          </a:p>
          <a:p>
            <a:r>
              <a:rPr lang="en-US" sz="1200" kern="1200" dirty="0">
                <a:solidFill>
                  <a:schemeClr val="tx1"/>
                </a:solidFill>
                <a:effectLst/>
                <a:latin typeface="+mn-lt"/>
                <a:ea typeface="+mn-ea"/>
                <a:cs typeface="+mn-cs"/>
              </a:rPr>
              <a:t>\end{aligned}</a:t>
            </a:r>
          </a:p>
          <a:p>
            <a:r>
              <a:rPr lang="en-US" sz="1200" kern="1200" dirty="0">
                <a:solidFill>
                  <a:schemeClr val="tx1"/>
                </a:solidFill>
                <a:effectLst/>
                <a:latin typeface="+mn-lt"/>
                <a:ea typeface="+mn-ea"/>
                <a:cs typeface="+mn-cs"/>
              </a:rPr>
              <a:t>\right.</a:t>
            </a: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69</a:t>
            </a:fld>
            <a:endParaRPr lang="en-US"/>
          </a:p>
        </p:txBody>
      </p:sp>
    </p:spTree>
    <p:extLst>
      <p:ext uri="{BB962C8B-B14F-4D97-AF65-F5344CB8AC3E}">
        <p14:creationId xmlns:p14="http://schemas.microsoft.com/office/powerpoint/2010/main" val="3364819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summarized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two</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varaints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Bidirectional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GNNs.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first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called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Bi-Sep</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GNN.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(c)Bi-</a:t>
            </a:r>
            <a:r>
              <a:rPr lang="en-US" altLang="zh-CN" sz="1200" kern="1200" dirty="0" err="1">
                <a:solidFill>
                  <a:schemeClr val="tx1"/>
                </a:solidFill>
                <a:effectLst/>
                <a:latin typeface="+mn-lt"/>
                <a:ea typeface="+mn-ea"/>
                <a:cs typeface="+mn-cs"/>
              </a:rPr>
              <a:t>sep</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works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similarly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famous</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BiLSTM</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mode,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2)</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{GNN}(\</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{GNN}(\</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70</a:t>
            </a:fld>
            <a:endParaRPr lang="en-US"/>
          </a:p>
        </p:txBody>
      </p:sp>
    </p:spTree>
    <p:extLst>
      <p:ext uri="{BB962C8B-B14F-4D97-AF65-F5344CB8AC3E}">
        <p14:creationId xmlns:p14="http://schemas.microsoft.com/office/powerpoint/2010/main" val="1070286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second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one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will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introduce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called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Bi-Fuse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GNN.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{Fuse}(\</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bi_fuse</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\sigma(\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71</a:t>
            </a:fld>
            <a:endParaRPr lang="en-US"/>
          </a:p>
        </p:txBody>
      </p:sp>
    </p:spTree>
    <p:extLst>
      <p:ext uri="{BB962C8B-B14F-4D97-AF65-F5344CB8AC3E}">
        <p14:creationId xmlns:p14="http://schemas.microsoft.com/office/powerpoint/2010/main" val="3785256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14</a:t>
            </a:fld>
            <a:endParaRPr lang="en-US"/>
          </a:p>
        </p:txBody>
      </p:sp>
    </p:spTree>
    <p:extLst>
      <p:ext uri="{BB962C8B-B14F-4D97-AF65-F5344CB8AC3E}">
        <p14:creationId xmlns:p14="http://schemas.microsoft.com/office/powerpoint/2010/main" val="33303035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When</a:t>
            </a:r>
            <a:r>
              <a:rPr lang="zh-CN" altLang="en-US" dirty="0"/>
              <a:t> </a:t>
            </a:r>
            <a:r>
              <a:rPr lang="en-US" altLang="zh-CN" dirty="0"/>
              <a:t>to</a:t>
            </a:r>
            <a:r>
              <a:rPr lang="zh-CN" altLang="en-US" dirty="0"/>
              <a:t> </a:t>
            </a:r>
            <a:r>
              <a:rPr lang="en-US" altLang="zh-CN" dirty="0"/>
              <a:t>use</a:t>
            </a:r>
            <a:r>
              <a:rPr lang="zh-CN" altLang="en-US" dirty="0"/>
              <a:t> </a:t>
            </a:r>
            <a:r>
              <a:rPr lang="en-US" altLang="zh-CN" dirty="0"/>
              <a:t>multi-relational</a:t>
            </a:r>
            <a:r>
              <a:rPr lang="zh-CN" altLang="en-US" dirty="0"/>
              <a:t> </a:t>
            </a:r>
            <a:r>
              <a:rPr lang="en-US" altLang="zh-CN" dirty="0"/>
              <a:t>GNNs?</a:t>
            </a:r>
          </a:p>
          <a:p>
            <a:r>
              <a:rPr kumimoji="1" lang="en-US" altLang="zh-CN" dirty="0"/>
              <a:t>(c)Given</a:t>
            </a:r>
            <a:r>
              <a:rPr kumimoji="1" lang="zh-CN" altLang="en-US" dirty="0"/>
              <a:t> </a:t>
            </a:r>
            <a:r>
              <a:rPr kumimoji="1" lang="en-US" altLang="zh-CN" dirty="0"/>
              <a:t>a</a:t>
            </a:r>
            <a:r>
              <a:rPr kumimoji="1" lang="zh-CN" altLang="en-US" dirty="0"/>
              <a:t> </a:t>
            </a:r>
            <a:r>
              <a:rPr kumimoji="1" lang="en-US" altLang="zh-CN" dirty="0"/>
              <a:t>graph,</a:t>
            </a:r>
            <a:r>
              <a:rPr kumimoji="1" lang="zh-CN" altLang="en-US" dirty="0"/>
              <a:t> </a:t>
            </a:r>
            <a:r>
              <a:rPr kumimoji="1" lang="en-US" altLang="zh-CN" dirty="0"/>
              <a:t>…</a:t>
            </a:r>
          </a:p>
          <a:p>
            <a:r>
              <a:rPr kumimoji="1" lang="en-US" altLang="zh-CN" dirty="0"/>
              <a:t>(c)multi-relational</a:t>
            </a:r>
            <a:r>
              <a:rPr kumimoji="1" lang="zh-CN" altLang="en-US" dirty="0"/>
              <a:t> </a:t>
            </a:r>
            <a:r>
              <a:rPr kumimoji="1" lang="en-US" altLang="zh-CN" dirty="0"/>
              <a:t>GNNs</a:t>
            </a:r>
            <a:r>
              <a:rPr kumimoji="1" lang="zh-CN" altLang="en-US" dirty="0"/>
              <a:t> </a:t>
            </a:r>
            <a:r>
              <a:rPr kumimoji="1" lang="en-US" altLang="zh-CN" dirty="0"/>
              <a:t>have</a:t>
            </a:r>
            <a:r>
              <a:rPr kumimoji="1" lang="zh-CN" altLang="en-US" dirty="0"/>
              <a:t> </a:t>
            </a:r>
            <a:r>
              <a:rPr kumimoji="1" lang="en-US" altLang="zh-CN" dirty="0"/>
              <a:t>various</a:t>
            </a:r>
            <a:r>
              <a:rPr kumimoji="1" lang="zh-CN" altLang="en-US" dirty="0"/>
              <a:t> </a:t>
            </a:r>
            <a:r>
              <a:rPr kumimoji="1" lang="en-US" altLang="zh-CN" dirty="0"/>
              <a:t>types</a:t>
            </a:r>
            <a:r>
              <a:rPr kumimoji="1" lang="zh-CN" altLang="en-US" dirty="0"/>
              <a:t> </a:t>
            </a:r>
            <a:r>
              <a:rPr kumimoji="1" lang="en-US" altLang="zh-CN" dirty="0"/>
              <a:t>of</a:t>
            </a:r>
            <a:r>
              <a:rPr kumimoji="1" lang="zh-CN" altLang="en-US" dirty="0"/>
              <a:t> </a:t>
            </a:r>
            <a:r>
              <a:rPr kumimoji="1" lang="en-US" altLang="zh-CN" dirty="0"/>
              <a:t>architectures.</a:t>
            </a:r>
            <a:r>
              <a:rPr kumimoji="1" lang="zh-CN" altLang="en-US" dirty="0"/>
              <a:t> </a:t>
            </a:r>
            <a:r>
              <a:rPr kumimoji="1" lang="en-US" altLang="zh-CN" dirty="0"/>
              <a:t>We</a:t>
            </a:r>
            <a:r>
              <a:rPr kumimoji="1" lang="zh-CN" altLang="en-US" dirty="0"/>
              <a:t> </a:t>
            </a:r>
            <a:r>
              <a:rPr kumimoji="1" lang="en-US" altLang="zh-CN" dirty="0" err="1"/>
              <a:t>sumarized</a:t>
            </a:r>
            <a:r>
              <a:rPr kumimoji="1" lang="zh-CN" altLang="en-US" dirty="0"/>
              <a:t> </a:t>
            </a:r>
            <a:r>
              <a:rPr kumimoji="1" lang="en-US" altLang="zh-CN" dirty="0"/>
              <a:t>three</a:t>
            </a:r>
            <a:r>
              <a:rPr kumimoji="1" lang="zh-CN" altLang="en-US" dirty="0"/>
              <a:t> </a:t>
            </a:r>
            <a:r>
              <a:rPr kumimoji="1" lang="en-US" altLang="zh-CN" dirty="0"/>
              <a:t>common</a:t>
            </a:r>
            <a:r>
              <a:rPr kumimoji="1" lang="zh-CN" altLang="en-US" dirty="0"/>
              <a:t> </a:t>
            </a:r>
            <a:r>
              <a:rPr kumimoji="1" lang="en-US" altLang="zh-CN" dirty="0"/>
              <a:t>variants</a:t>
            </a:r>
            <a:r>
              <a:rPr kumimoji="1" lang="zh-CN" altLang="en-US" dirty="0"/>
              <a:t> </a:t>
            </a:r>
            <a:r>
              <a:rPr kumimoji="1" lang="en-US" altLang="zh-CN" dirty="0"/>
              <a:t>which</a:t>
            </a:r>
            <a:r>
              <a:rPr kumimoji="1" lang="zh-CN" altLang="en-US" dirty="0"/>
              <a:t> </a:t>
            </a:r>
            <a:r>
              <a:rPr kumimoji="1" lang="en-US" altLang="zh-CN" dirty="0"/>
              <a:t>either</a:t>
            </a:r>
            <a:r>
              <a:rPr kumimoji="1" lang="zh-CN" altLang="en-US" dirty="0"/>
              <a:t> </a:t>
            </a:r>
            <a:r>
              <a:rPr kumimoji="1" lang="en-US" altLang="zh-CN" dirty="0"/>
              <a:t>a),</a:t>
            </a:r>
            <a:r>
              <a:rPr kumimoji="1" lang="zh-CN" altLang="en-US" dirty="0"/>
              <a:t> </a:t>
            </a:r>
            <a:r>
              <a:rPr kumimoji="1" lang="en-US" altLang="zh-CN" dirty="0"/>
              <a:t>b),</a:t>
            </a:r>
            <a:r>
              <a:rPr kumimoji="1" lang="zh-CN" altLang="en-US" dirty="0"/>
              <a:t> </a:t>
            </a:r>
            <a:r>
              <a:rPr kumimoji="1" lang="en-US" altLang="zh-CN" dirty="0"/>
              <a:t>c)</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72</a:t>
            </a:fld>
            <a:endParaRPr lang="en-US"/>
          </a:p>
        </p:txBody>
      </p:sp>
    </p:spTree>
    <p:extLst>
      <p:ext uri="{BB962C8B-B14F-4D97-AF65-F5344CB8AC3E}">
        <p14:creationId xmlns:p14="http://schemas.microsoft.com/office/powerpoint/2010/main" val="16075390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R-GNN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most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common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variant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which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works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like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this.(c)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has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two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features,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2)</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Introduce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equation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\sigma(\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\sum_{</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{\theta}^{k}))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\sigma(\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\sum_{r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{E}} \sum_{</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{N}_{r}(</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{\theta}^{k}_{r}))</a:t>
            </a:r>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Key</a:t>
            </a:r>
            <a:r>
              <a:rPr lang="zh-CN" altLang="en-US" dirty="0"/>
              <a:t> </a:t>
            </a:r>
            <a:r>
              <a:rPr lang="en-US" altLang="zh-CN" dirty="0"/>
              <a:t>idea:</a:t>
            </a:r>
            <a:r>
              <a:rPr lang="zh-CN" altLang="en-US" dirty="0"/>
              <a:t> </a:t>
            </a:r>
            <a:r>
              <a:rPr lang="en-US" altLang="zh-CN" dirty="0"/>
              <a:t>apply</a:t>
            </a:r>
            <a:r>
              <a:rPr lang="zh-CN" altLang="en-US" dirty="0"/>
              <a:t> </a:t>
            </a:r>
            <a:r>
              <a:rPr lang="en-US" altLang="zh-CN" dirty="0"/>
              <a:t>relation-specific</a:t>
            </a:r>
            <a:r>
              <a:rPr lang="zh-CN" altLang="en-US" dirty="0"/>
              <a:t> </a:t>
            </a:r>
            <a:r>
              <a:rPr lang="en-US" altLang="zh-CN" dirty="0"/>
              <a:t>node</a:t>
            </a:r>
            <a:r>
              <a:rPr lang="zh-CN" altLang="en-US" dirty="0"/>
              <a:t> </a:t>
            </a:r>
            <a:r>
              <a:rPr lang="en-US" altLang="zh-CN" dirty="0"/>
              <a:t>feature</a:t>
            </a:r>
            <a:r>
              <a:rPr lang="zh-CN" altLang="en-US" dirty="0"/>
              <a:t> </a:t>
            </a:r>
            <a:r>
              <a:rPr lang="en-US" altLang="zh-CN" dirty="0"/>
              <a:t>transformation</a:t>
            </a:r>
            <a:endParaRPr lang="en-US" dirty="0"/>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73</a:t>
            </a:fld>
            <a:endParaRPr lang="en-US"/>
          </a:p>
        </p:txBody>
      </p:sp>
    </p:spTree>
    <p:extLst>
      <p:ext uri="{BB962C8B-B14F-4D97-AF65-F5344CB8AC3E}">
        <p14:creationId xmlns:p14="http://schemas.microsoft.com/office/powerpoint/2010/main" val="12857712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When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apply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R-GNN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idea</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GCN,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we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get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R-GCN.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Introduce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equation</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\sigma(\sum_{r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{E}} \sum_{</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{N}_{r}(</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{\frac{1}{c_{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r}}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{W}^{k}_{r}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{W}^{k}_{0}\</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\quad</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r} =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{N}_{r}(</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B417DD-1FF3-BD4D-8265-B310C2CF8F65}" type="slidenum">
              <a:rPr lang="en-US" smtClean="0"/>
              <a:t>74</a:t>
            </a:fld>
            <a:endParaRPr lang="en-US"/>
          </a:p>
        </p:txBody>
      </p:sp>
    </p:spTree>
    <p:extLst>
      <p:ext uri="{BB962C8B-B14F-4D97-AF65-F5344CB8AC3E}">
        <p14:creationId xmlns:p14="http://schemas.microsoft.com/office/powerpoint/2010/main" val="7157465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R-GNN</a:t>
            </a:r>
            <a:r>
              <a:rPr kumimoji="1" lang="zh-CN" altLang="en-US" dirty="0"/>
              <a:t> </a:t>
            </a:r>
            <a:r>
              <a:rPr kumimoji="1" lang="en-US" altLang="zh-CN" dirty="0"/>
              <a:t>is</a:t>
            </a:r>
            <a:r>
              <a:rPr kumimoji="1" lang="zh-CN" altLang="en-US" dirty="0"/>
              <a:t> </a:t>
            </a:r>
            <a:r>
              <a:rPr kumimoji="1" lang="en-US" altLang="zh-CN" dirty="0"/>
              <a:t>good</a:t>
            </a:r>
            <a:r>
              <a:rPr kumimoji="1" lang="zh-CN" altLang="en-US" dirty="0"/>
              <a:t> </a:t>
            </a:r>
            <a:r>
              <a:rPr kumimoji="1" lang="en-US" altLang="zh-CN" dirty="0"/>
              <a:t>at</a:t>
            </a:r>
            <a:r>
              <a:rPr kumimoji="1" lang="zh-CN" altLang="en-US" dirty="0"/>
              <a:t> </a:t>
            </a:r>
            <a:r>
              <a:rPr kumimoji="1" lang="en-US" altLang="zh-CN" dirty="0"/>
              <a:t>doing</a:t>
            </a:r>
            <a:r>
              <a:rPr kumimoji="1" lang="zh-CN" altLang="en-US" dirty="0"/>
              <a:t> </a:t>
            </a:r>
            <a:r>
              <a:rPr kumimoji="1" lang="en-US" altLang="zh-CN" dirty="0"/>
              <a:t>relation-</a:t>
            </a:r>
            <a:r>
              <a:rPr kumimoji="1" lang="en-US" altLang="zh-CN" dirty="0" err="1"/>
              <a:t>specic</a:t>
            </a:r>
            <a:r>
              <a:rPr kumimoji="1" lang="zh-CN" altLang="en-US" dirty="0"/>
              <a:t> </a:t>
            </a:r>
            <a:r>
              <a:rPr kumimoji="1" lang="en-US" altLang="zh-CN" dirty="0"/>
              <a:t>message</a:t>
            </a:r>
            <a:r>
              <a:rPr kumimoji="1" lang="zh-CN" altLang="en-US" dirty="0"/>
              <a:t> </a:t>
            </a:r>
            <a:r>
              <a:rPr kumimoji="1" lang="en-US" altLang="zh-CN" dirty="0"/>
              <a:t>passing</a:t>
            </a:r>
            <a:r>
              <a:rPr kumimoji="1" lang="zh-CN" altLang="en-US" dirty="0"/>
              <a:t> </a:t>
            </a:r>
            <a:r>
              <a:rPr kumimoji="1" lang="en-US" altLang="zh-CN" dirty="0"/>
              <a:t>and</a:t>
            </a:r>
            <a:r>
              <a:rPr kumimoji="1" lang="zh-CN" altLang="en-US" dirty="0"/>
              <a:t> </a:t>
            </a:r>
            <a:r>
              <a:rPr kumimoji="1" lang="en-US" altLang="zh-CN" dirty="0"/>
              <a:t>hence</a:t>
            </a:r>
            <a:r>
              <a:rPr kumimoji="1" lang="zh-CN" altLang="en-US" dirty="0"/>
              <a:t> </a:t>
            </a:r>
            <a:r>
              <a:rPr kumimoji="1" lang="en-US" altLang="zh-CN" dirty="0"/>
              <a:t>handle</a:t>
            </a:r>
            <a:r>
              <a:rPr kumimoji="1" lang="zh-CN" altLang="en-US" dirty="0"/>
              <a:t> </a:t>
            </a:r>
            <a:r>
              <a:rPr kumimoji="1" lang="en-US" altLang="zh-CN" dirty="0"/>
              <a:t>multi-relational</a:t>
            </a:r>
            <a:r>
              <a:rPr kumimoji="1" lang="zh-CN" altLang="en-US" dirty="0"/>
              <a:t> </a:t>
            </a:r>
            <a:r>
              <a:rPr kumimoji="1" lang="en-US" altLang="zh-CN" dirty="0"/>
              <a:t>graph.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There</a:t>
            </a:r>
            <a:r>
              <a:rPr kumimoji="1" lang="zh-CN" altLang="en-US" dirty="0"/>
              <a:t> </a:t>
            </a:r>
            <a:r>
              <a:rPr kumimoji="1" lang="en-US" altLang="zh-CN" dirty="0"/>
              <a:t>are</a:t>
            </a:r>
            <a:r>
              <a:rPr kumimoji="1" lang="zh-CN" altLang="en-US" dirty="0"/>
              <a:t> </a:t>
            </a:r>
            <a:r>
              <a:rPr kumimoji="1" lang="en-US" altLang="zh-CN" dirty="0"/>
              <a:t>two</a:t>
            </a:r>
            <a:r>
              <a:rPr kumimoji="1" lang="zh-CN" altLang="en-US" dirty="0"/>
              <a:t> </a:t>
            </a:r>
            <a:r>
              <a:rPr kumimoji="1" lang="en-US" altLang="zh-CN" dirty="0"/>
              <a:t>common</a:t>
            </a:r>
            <a:r>
              <a:rPr kumimoji="1" lang="zh-CN" altLang="en-US" dirty="0"/>
              <a:t> </a:t>
            </a:r>
            <a:r>
              <a:rPr kumimoji="1" lang="en-US" altLang="zh-CN" dirty="0"/>
              <a:t>ways.</a:t>
            </a:r>
            <a:r>
              <a:rPr kumimoji="1" lang="zh-CN" altLang="en-US" dirty="0"/>
              <a:t> </a:t>
            </a:r>
            <a:r>
              <a:rPr kumimoji="1" lang="en-US" altLang="zh-CN" dirty="0"/>
              <a:t>One</a:t>
            </a:r>
            <a:r>
              <a:rPr kumimoji="1" lang="zh-CN" altLang="en-US" dirty="0"/>
              <a:t> </a:t>
            </a:r>
            <a:r>
              <a:rPr kumimoji="1" lang="en-US" altLang="zh-CN" dirty="0"/>
              <a:t>is</a:t>
            </a:r>
            <a:r>
              <a:rPr kumimoji="1" lang="zh-CN" altLang="en-US" dirty="0"/>
              <a:t> </a:t>
            </a:r>
            <a:r>
              <a:rPr kumimoji="1" lang="en-US" altLang="zh-CN" dirty="0"/>
              <a:t>to</a:t>
            </a:r>
            <a:r>
              <a:rPr kumimoji="1" lang="zh-CN" altLang="en-US" dirty="0"/>
              <a:t> </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(c)introduce</a:t>
            </a:r>
            <a:r>
              <a:rPr kumimoji="1" lang="zh-CN" altLang="en-US" dirty="0"/>
              <a:t> </a:t>
            </a:r>
            <a:r>
              <a:rPr kumimoji="1" lang="en-US" altLang="zh-CN" dirty="0"/>
              <a:t>basis</a:t>
            </a:r>
            <a:r>
              <a:rPr kumimoji="1" lang="zh-CN" altLang="en-US" dirty="0"/>
              <a:t> </a:t>
            </a:r>
            <a:r>
              <a:rPr kumimoji="1" lang="en-US" altLang="zh-CN" dirty="0"/>
              <a:t>decomposition,</a:t>
            </a:r>
            <a:r>
              <a:rPr kumimoji="1" lang="zh-CN" altLang="en-US" dirty="0"/>
              <a:t> </a:t>
            </a:r>
            <a:r>
              <a:rPr kumimoji="1" lang="en-US" altLang="zh-CN" dirty="0"/>
              <a:t>which</a:t>
            </a:r>
            <a:r>
              <a:rPr kumimoji="1" lang="zh-CN" altLang="en-US" dirty="0"/>
              <a:t> </a:t>
            </a:r>
            <a:r>
              <a:rPr kumimoji="1" lang="en-US" altLang="zh-CN" dirty="0"/>
              <a:t>regards the relation matrices as the linear combination of shared basis, which can be seen as a form of weight sharing between different relations.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(c)The second strategy is</a:t>
            </a:r>
            <a:r>
              <a:rPr kumimoji="1" lang="zh-CN" altLang="en-US" dirty="0"/>
              <a:t> </a:t>
            </a:r>
            <a:r>
              <a:rPr lang="en-US" altLang="zh-CN" sz="1200" dirty="0">
                <a:latin typeface="Calibri" panose="020F0502020204030204" pitchFamily="34" charset="0"/>
                <a:cs typeface="Calibri" panose="020F0502020204030204" pitchFamily="34" charset="0"/>
              </a:rPr>
              <a:t>block-diagonal</a:t>
            </a:r>
            <a:r>
              <a:rPr lang="zh-CN" altLang="en-US" sz="1200" dirty="0">
                <a:latin typeface="Calibri" panose="020F0502020204030204" pitchFamily="34" charset="0"/>
                <a:cs typeface="Calibri" panose="020F0502020204030204" pitchFamily="34" charset="0"/>
              </a:rPr>
              <a:t> </a:t>
            </a:r>
            <a:r>
              <a:rPr lang="en-US" altLang="zh-CN" sz="1200" dirty="0">
                <a:latin typeface="Calibri" panose="020F0502020204030204" pitchFamily="34" charset="0"/>
                <a:cs typeface="Calibri" panose="020F0502020204030204" pitchFamily="34" charset="0"/>
              </a:rPr>
              <a:t>decomposition</a:t>
            </a:r>
            <a:r>
              <a:rPr kumimoji="0" lang="zh-CN" altLang="en-US" sz="1200" dirty="0">
                <a:latin typeface="Calibri" panose="020F0502020204030204" pitchFamily="34" charset="0"/>
                <a:cs typeface="Calibri" panose="020F0502020204030204" pitchFamily="34" charset="0"/>
              </a:rPr>
              <a:t> </a:t>
            </a:r>
            <a:r>
              <a:rPr kumimoji="0" lang="en-US" altLang="zh-CN" sz="1200" dirty="0">
                <a:latin typeface="Calibri" panose="020F0502020204030204" pitchFamily="34" charset="0"/>
                <a:cs typeface="Calibri" panose="020F0502020204030204" pitchFamily="34" charset="0"/>
              </a:rPr>
              <a:t>which</a:t>
            </a:r>
            <a:r>
              <a:rPr kumimoji="0" lang="zh-CN" altLang="en-US" sz="1200" dirty="0">
                <a:latin typeface="Calibri" panose="020F0502020204030204" pitchFamily="34" charset="0"/>
                <a:cs typeface="Calibri" panose="020F0502020204030204" pitchFamily="34" charset="0"/>
              </a:rPr>
              <a:t> </a:t>
            </a:r>
            <a:r>
              <a:rPr kumimoji="1" lang="en-US" altLang="zh-CN" dirty="0"/>
              <a:t>can be seen as a matrix sparsity constraint.</a:t>
            </a:r>
            <a:endParaRPr kumimoji="1"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Both of the two regularization methods aim to decrease the number of parameters, further alleviating the overfitting problem. The first strategy in eq. \ref{</a:t>
            </a:r>
            <a:r>
              <a:rPr kumimoji="1" lang="en-US" altLang="zh-CN" dirty="0" err="1"/>
              <a:t>eq:basis</a:t>
            </a:r>
            <a:r>
              <a:rPr kumimoji="1" lang="en-US" altLang="zh-CN" dirty="0"/>
              <a:t>} actually regard the relation matrices as the linear combination of shared basis, which can be seen as a form of weight sharing between different relations.  The second strategy can be seen as a matrix sparsity constraint. It holds the hypothesis that the latent features can be represented by sets of variables that are more tightly coupled within groups than across groups.</a:t>
            </a:r>
            <a:endParaRPr kumimoji="1"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{\theta}_{r}^{k} = \sum_{b=1}^{B}a_{</a:t>
            </a:r>
            <a:r>
              <a:rPr lang="en-US" sz="1200" kern="1200" dirty="0" err="1">
                <a:solidFill>
                  <a:schemeClr val="tx1"/>
                </a:solidFill>
                <a:effectLst/>
                <a:latin typeface="+mn-lt"/>
                <a:ea typeface="+mn-ea"/>
                <a:cs typeface="+mn-cs"/>
              </a:rPr>
              <a:t>rb</a:t>
            </a:r>
            <a:r>
              <a:rPr lang="en-US" sz="1200" kern="1200" dirty="0">
                <a:solidFill>
                  <a:schemeClr val="tx1"/>
                </a:solidFill>
                <a:effectLst/>
                <a:latin typeface="+mn-lt"/>
                <a:ea typeface="+mn-ea"/>
                <a:cs typeface="+mn-cs"/>
              </a:rPr>
              <a:t>}^{k}\</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{V}_{b}^{k}</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\quad</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{V}_{b}^{(k)} \in \</a:t>
            </a:r>
            <a:r>
              <a:rPr lang="en-US" sz="1200" kern="1200" dirty="0" err="1">
                <a:solidFill>
                  <a:schemeClr val="tx1"/>
                </a:solidFill>
                <a:effectLst/>
                <a:latin typeface="+mn-lt"/>
                <a:ea typeface="+mn-ea"/>
                <a:cs typeface="+mn-cs"/>
              </a:rPr>
              <a:t>mathbb</a:t>
            </a:r>
            <a:r>
              <a:rPr lang="en-US" sz="1200" kern="1200" dirty="0">
                <a:solidFill>
                  <a:schemeClr val="tx1"/>
                </a:solidFill>
                <a:effectLst/>
                <a:latin typeface="+mn-lt"/>
                <a:ea typeface="+mn-ea"/>
                <a:cs typeface="+mn-cs"/>
              </a:rPr>
              <a:t>{R}^{d \times 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{\theta}_{r}^{k} = \</a:t>
            </a:r>
            <a:r>
              <a:rPr lang="en-US" sz="1200" kern="1200" dirty="0" err="1">
                <a:solidFill>
                  <a:schemeClr val="tx1"/>
                </a:solidFill>
                <a:effectLst/>
                <a:latin typeface="+mn-lt"/>
                <a:ea typeface="+mn-ea"/>
                <a:cs typeface="+mn-cs"/>
              </a:rPr>
              <a:t>bigoplus</a:t>
            </a:r>
            <a:r>
              <a:rPr lang="en-US" sz="1200" kern="1200" dirty="0">
                <a:solidFill>
                  <a:schemeClr val="tx1"/>
                </a:solidFill>
                <a:effectLst/>
                <a:latin typeface="+mn-lt"/>
                <a:ea typeface="+mn-ea"/>
                <a:cs typeface="+mn-cs"/>
              </a:rPr>
              <a:t>_{b=1}^{B}\</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{Q}_{</a:t>
            </a:r>
            <a:r>
              <a:rPr lang="en-US" sz="1200" kern="1200" dirty="0" err="1">
                <a:solidFill>
                  <a:schemeClr val="tx1"/>
                </a:solidFill>
                <a:effectLst/>
                <a:latin typeface="+mn-lt"/>
                <a:ea typeface="+mn-ea"/>
                <a:cs typeface="+mn-cs"/>
              </a:rPr>
              <a:t>br</a:t>
            </a:r>
            <a:r>
              <a:rPr lang="en-US" sz="1200" kern="1200" dirty="0">
                <a:solidFill>
                  <a:schemeClr val="tx1"/>
                </a:solidFill>
                <a:effectLst/>
                <a:latin typeface="+mn-lt"/>
                <a:ea typeface="+mn-ea"/>
                <a:cs typeface="+mn-cs"/>
              </a:rPr>
              <a:t>}^{k}=\</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diag</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{Q}_{1r}^k,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{Q}_{2r}^k,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{Q}_{Br}^k)</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\quad</a:t>
            </a:r>
            <a:r>
              <a:rPr lang="zh-CN" altLang="en-US"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{Q}_{</a:t>
            </a:r>
            <a:r>
              <a:rPr lang="en-US" sz="1200" kern="1200" dirty="0" err="1">
                <a:solidFill>
                  <a:schemeClr val="tx1"/>
                </a:solidFill>
                <a:effectLst/>
                <a:latin typeface="+mn-lt"/>
                <a:ea typeface="+mn-ea"/>
                <a:cs typeface="+mn-cs"/>
              </a:rPr>
              <a:t>br</a:t>
            </a:r>
            <a:r>
              <a:rPr lang="en-US" sz="1200" kern="1200" dirty="0">
                <a:solidFill>
                  <a:schemeClr val="tx1"/>
                </a:solidFill>
                <a:effectLst/>
                <a:latin typeface="+mn-lt"/>
                <a:ea typeface="+mn-ea"/>
                <a:cs typeface="+mn-cs"/>
              </a:rPr>
              <a:t>}^{(k)} \in \</a:t>
            </a:r>
            <a:r>
              <a:rPr lang="en-US" sz="1200" kern="1200" dirty="0" err="1">
                <a:solidFill>
                  <a:schemeClr val="tx1"/>
                </a:solidFill>
                <a:effectLst/>
                <a:latin typeface="+mn-lt"/>
                <a:ea typeface="+mn-ea"/>
                <a:cs typeface="+mn-cs"/>
              </a:rPr>
              <a:t>mathbb</a:t>
            </a:r>
            <a:r>
              <a:rPr lang="en-US" sz="1200" kern="1200" dirty="0">
                <a:solidFill>
                  <a:schemeClr val="tx1"/>
                </a:solidFill>
                <a:effectLst/>
                <a:latin typeface="+mn-lt"/>
                <a:ea typeface="+mn-ea"/>
                <a:cs typeface="+mn-cs"/>
              </a:rPr>
              <a:t>{R}^{d/B \times d/B}</a:t>
            </a:r>
          </a:p>
          <a:p>
            <a:endParaRPr kumimoji="1" lang="en-US" altLang="zh-CN" dirty="0"/>
          </a:p>
        </p:txBody>
      </p:sp>
      <p:sp>
        <p:nvSpPr>
          <p:cNvPr id="4" name="灯片编号占位符 3"/>
          <p:cNvSpPr>
            <a:spLocks noGrp="1"/>
          </p:cNvSpPr>
          <p:nvPr>
            <p:ph type="sldNum" sz="quarter" idx="5"/>
          </p:nvPr>
        </p:nvSpPr>
        <p:spPr/>
        <p:txBody>
          <a:bodyPr/>
          <a:lstStyle/>
          <a:p>
            <a:fld id="{41B417DD-1FF3-BD4D-8265-B310C2CF8F65}" type="slidenum">
              <a:rPr lang="en-US" smtClean="0"/>
              <a:t>75</a:t>
            </a:fld>
            <a:endParaRPr lang="en-US"/>
          </a:p>
        </p:txBody>
      </p:sp>
    </p:spTree>
    <p:extLst>
      <p:ext uri="{BB962C8B-B14F-4D97-AF65-F5344CB8AC3E}">
        <p14:creationId xmlns:p14="http://schemas.microsoft.com/office/powerpoint/2010/main" val="25943446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second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type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multi-relational</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GNN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explicitly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includes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edge</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emb</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GNNs.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e_ij</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Compared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to</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varaint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1),</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variant</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updates</a:t>
            </a:r>
            <a:r>
              <a:rPr lang="zh-CN" altLang="en-US" sz="1200" kern="1200" dirty="0">
                <a:solidFill>
                  <a:schemeClr val="tx1"/>
                </a:solidFill>
                <a:effectLst/>
                <a:latin typeface="+mn-lt"/>
                <a:ea typeface="+mn-ea"/>
                <a:cs typeface="+mn-cs"/>
              </a:rPr>
              <a:t> </a:t>
            </a:r>
            <a:r>
              <a:rPr lang="en-US" altLang="zh-CN" sz="1200" kern="1200" dirty="0" err="1">
                <a:solidFill>
                  <a:schemeClr val="tx1"/>
                </a:solidFill>
                <a:effectLst/>
                <a:latin typeface="+mn-lt"/>
                <a:ea typeface="+mn-ea"/>
                <a:cs typeface="+mn-cs"/>
              </a:rPr>
              <a:t>e_ij</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\sigma(\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\sum_{</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altLang="zh-CN" sz="1200" kern="1200" dirty="0" err="1">
                <a:solidFill>
                  <a:schemeClr val="tx1"/>
                </a:solidFill>
                <a:effectLst/>
                <a:latin typeface="+mn-lt"/>
                <a:ea typeface="+mn-ea"/>
                <a:cs typeface="+mn-cs"/>
              </a:rPr>
              <a:t>i,</a:t>
            </a:r>
            <a:r>
              <a:rPr lang="en-US" sz="1200" kern="1200" dirty="0" err="1">
                <a:solidFill>
                  <a:schemeClr val="tx1"/>
                </a:solidFill>
                <a:effectLst/>
                <a:latin typeface="+mn-lt"/>
                <a:ea typeface="+mn-ea"/>
                <a:cs typeface="+mn-cs"/>
              </a:rPr>
              <a:t>j</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{\theta}^{k}))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\sigma(\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\sum_{</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}^{k-1},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{\theta}^{k})), \quad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}^{k}=\</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{f}(\</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}^{k-1}, \</a:t>
            </a:r>
            <a:r>
              <a:rPr lang="en-US" sz="1200" kern="1200" dirty="0" err="1">
                <a:solidFill>
                  <a:schemeClr val="tx1"/>
                </a:solidFill>
                <a:effectLst/>
                <a:latin typeface="+mn-lt"/>
                <a:ea typeface="+mn-ea"/>
                <a:cs typeface="+mn-cs"/>
              </a:rPr>
              <a:t>theta^k</a:t>
            </a:r>
            <a:r>
              <a:rPr lang="en-US" sz="1200" kern="1200" dirty="0">
                <a:solidFill>
                  <a:schemeClr val="tx1"/>
                </a:solidFill>
                <a:effectLst/>
                <a:latin typeface="+mn-lt"/>
                <a:ea typeface="+mn-ea"/>
                <a:cs typeface="+mn-cs"/>
              </a:rPr>
              <a:t>_{</a:t>
            </a:r>
            <a:r>
              <a:rPr lang="en-US" sz="1200" kern="1200" dirty="0" err="1">
                <a:solidFill>
                  <a:schemeClr val="tx1"/>
                </a:solidFill>
                <a:effectLst/>
                <a:latin typeface="+mn-lt"/>
                <a:ea typeface="+mn-ea"/>
                <a:cs typeface="+mn-cs"/>
              </a:rPr>
              <a:t>rel</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KGQG</a:t>
            </a:r>
            <a:r>
              <a:rPr lang="zh-CN" altLang="en-US" dirty="0"/>
              <a:t> </a:t>
            </a:r>
            <a:r>
              <a:rPr lang="en-US" altLang="zh-CN" dirty="0"/>
              <a:t>paper,</a:t>
            </a:r>
            <a:r>
              <a:rPr lang="zh-CN" altLang="en-US" dirty="0"/>
              <a:t> </a:t>
            </a:r>
            <a:r>
              <a:rPr lang="en-US" altLang="zh-CN" dirty="0"/>
              <a:t>competitive</a:t>
            </a:r>
            <a:r>
              <a:rPr lang="zh-CN" altLang="en-US" dirty="0"/>
              <a:t> </a:t>
            </a:r>
            <a:r>
              <a:rPr lang="en-US" altLang="zh-CN" dirty="0"/>
              <a:t>results</a:t>
            </a:r>
            <a:r>
              <a:rPr lang="zh-CN" altLang="en-US" dirty="0"/>
              <a:t> </a:t>
            </a:r>
            <a:r>
              <a:rPr lang="en-US" altLang="zh-CN" dirty="0"/>
              <a:t>with</a:t>
            </a:r>
            <a:r>
              <a:rPr lang="zh-CN" altLang="en-US" dirty="0"/>
              <a:t> </a:t>
            </a:r>
            <a:r>
              <a:rPr lang="en-US" altLang="zh-CN" dirty="0"/>
              <a:t>much</a:t>
            </a:r>
            <a:r>
              <a:rPr lang="zh-CN" altLang="en-US" dirty="0"/>
              <a:t> </a:t>
            </a:r>
            <a:r>
              <a:rPr lang="en-US" altLang="zh-CN" dirty="0"/>
              <a:t>fewer</a:t>
            </a:r>
            <a:r>
              <a:rPr lang="zh-CN" altLang="en-US" dirty="0"/>
              <a:t> </a:t>
            </a:r>
            <a:r>
              <a:rPr lang="en-US" altLang="zh-CN" dirty="0"/>
              <a:t>num</a:t>
            </a:r>
            <a:r>
              <a:rPr lang="zh-CN" altLang="en-US" dirty="0"/>
              <a:t> </a:t>
            </a:r>
            <a:r>
              <a:rPr lang="en-US" altLang="zh-CN" dirty="0"/>
              <a:t>of</a:t>
            </a:r>
            <a:r>
              <a:rPr lang="zh-CN" altLang="en-US" dirty="0"/>
              <a:t> </a:t>
            </a:r>
            <a:r>
              <a:rPr lang="en-US" altLang="zh-CN" dirty="0"/>
              <a:t>parameters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Comp-GCN</a:t>
            </a:r>
            <a:r>
              <a:rPr lang="zh-CN" altLang="en-US" dirty="0"/>
              <a:t> </a:t>
            </a:r>
            <a:r>
              <a:rPr lang="en-US" altLang="zh-CN" dirty="0"/>
              <a:t>paper:</a:t>
            </a:r>
            <a:r>
              <a:rPr lang="zh-CN" altLang="en-US" dirty="0"/>
              <a:t> </a:t>
            </a:r>
            <a:r>
              <a:rPr lang="en-US" altLang="zh-CN" dirty="0"/>
              <a:t>https://</a:t>
            </a:r>
            <a:r>
              <a:rPr lang="en-US" altLang="zh-CN" dirty="0" err="1"/>
              <a:t>arxiv.org</a:t>
            </a:r>
            <a:r>
              <a:rPr lang="en-US" altLang="zh-CN" dirty="0"/>
              <a:t>/pdf/1911.03082.pdf</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41B417DD-1FF3-BD4D-8265-B310C2CF8F65}" type="slidenum">
              <a:rPr lang="en-US" smtClean="0"/>
              <a:t>76</a:t>
            </a:fld>
            <a:endParaRPr lang="en-US"/>
          </a:p>
        </p:txBody>
      </p:sp>
    </p:spTree>
    <p:extLst>
      <p:ext uri="{BB962C8B-B14F-4D97-AF65-F5344CB8AC3E}">
        <p14:creationId xmlns:p14="http://schemas.microsoft.com/office/powerpoint/2010/main" val="8220569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Read</a:t>
            </a:r>
            <a:r>
              <a:rPr kumimoji="1" lang="zh-CN" altLang="en-US" dirty="0"/>
              <a:t> </a:t>
            </a:r>
            <a:r>
              <a:rPr kumimoji="1" lang="en-US" altLang="zh-CN"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a:t>
            </a:r>
            <a:r>
              <a:rPr kumimoji="1" lang="zh-CN" altLang="en-US" dirty="0"/>
              <a:t> </a:t>
            </a:r>
            <a:r>
              <a:rPr kumimoji="1" lang="en-US" altLang="zh-CN" dirty="0"/>
              <a:t>last</a:t>
            </a:r>
            <a:r>
              <a:rPr kumimoji="1" lang="zh-CN" altLang="en-US" dirty="0"/>
              <a:t> </a:t>
            </a:r>
            <a:r>
              <a:rPr kumimoji="1" lang="en-US" altLang="zh-CN" dirty="0"/>
              <a:t>type</a:t>
            </a:r>
            <a:r>
              <a:rPr kumimoji="1" lang="zh-CN" altLang="en-US" dirty="0"/>
              <a:t> </a:t>
            </a:r>
            <a:r>
              <a:rPr kumimoji="1" lang="en-US" altLang="zh-CN" dirty="0"/>
              <a:t>of</a:t>
            </a:r>
            <a:r>
              <a:rPr kumimoji="1" lang="zh-CN" altLang="en-US" dirty="0"/>
              <a:t> </a:t>
            </a:r>
            <a:r>
              <a:rPr kumimoji="1" lang="en-US" altLang="zh-CN" dirty="0"/>
              <a:t>multi-relational</a:t>
            </a:r>
            <a:r>
              <a:rPr kumimoji="1" lang="zh-CN" altLang="en-US" dirty="0"/>
              <a:t> </a:t>
            </a:r>
            <a:r>
              <a:rPr kumimoji="1" lang="en-US" altLang="zh-CN" dirty="0"/>
              <a:t>GNN</a:t>
            </a:r>
            <a:r>
              <a:rPr kumimoji="1" lang="zh-CN" altLang="en-US" dirty="0"/>
              <a:t> </a:t>
            </a:r>
            <a:r>
              <a:rPr kumimoji="1" lang="en-US" altLang="zh-CN" dirty="0"/>
              <a:t>is</a:t>
            </a:r>
            <a:r>
              <a:rPr kumimoji="1" lang="zh-CN" altLang="en-US" dirty="0"/>
              <a:t> </a:t>
            </a:r>
            <a:r>
              <a:rPr kumimoji="1" lang="en-US" altLang="zh-CN" dirty="0"/>
              <a:t>multi-relational</a:t>
            </a:r>
            <a:r>
              <a:rPr kumimoji="1" lang="zh-CN" altLang="en-US" dirty="0"/>
              <a:t> </a:t>
            </a:r>
            <a:r>
              <a:rPr kumimoji="1" lang="en-US" altLang="zh-CN" dirty="0"/>
              <a:t>graph</a:t>
            </a:r>
            <a:r>
              <a:rPr kumimoji="1" lang="zh-CN" altLang="en-US" dirty="0"/>
              <a:t> </a:t>
            </a:r>
            <a:r>
              <a:rPr kumimoji="1" lang="en-US" altLang="zh-CN" dirty="0"/>
              <a:t>transformer</a:t>
            </a:r>
            <a:r>
              <a:rPr kumimoji="1" lang="zh-CN" altLang="en-US" dirty="0"/>
              <a:t> </a:t>
            </a:r>
            <a:r>
              <a:rPr kumimoji="1" lang="en-US" altLang="zh-CN" dirty="0"/>
              <a:t>which</a:t>
            </a:r>
            <a:r>
              <a:rPr kumimoji="1" lang="zh-CN" altLang="en-US" dirty="0"/>
              <a:t> </a:t>
            </a:r>
            <a:r>
              <a:rPr kumimoji="1" lang="en-US" altLang="zh-CN" dirty="0"/>
              <a:t>combines</a:t>
            </a:r>
            <a:r>
              <a:rPr kumimoji="1" lang="zh-CN" altLang="en-US" dirty="0"/>
              <a:t> </a:t>
            </a:r>
            <a:r>
              <a:rPr kumimoji="1" lang="en-US" altLang="zh-CN" dirty="0"/>
              <a:t>features</a:t>
            </a:r>
            <a:r>
              <a:rPr kumimoji="1" lang="zh-CN" altLang="en-US" dirty="0"/>
              <a:t> </a:t>
            </a:r>
            <a:r>
              <a:rPr kumimoji="1" lang="en-US" altLang="zh-CN" dirty="0"/>
              <a:t>from</a:t>
            </a:r>
            <a:r>
              <a:rPr kumimoji="1" lang="zh-CN" altLang="en-US" dirty="0"/>
              <a:t> </a:t>
            </a:r>
            <a:r>
              <a:rPr kumimoji="1" lang="en-US" altLang="zh-CN" dirty="0"/>
              <a:t>typical</a:t>
            </a:r>
            <a:r>
              <a:rPr kumimoji="1" lang="zh-CN" altLang="en-US" dirty="0"/>
              <a:t> </a:t>
            </a:r>
            <a:r>
              <a:rPr kumimoji="1" lang="en-US" altLang="zh-CN" dirty="0"/>
              <a:t>GNNs</a:t>
            </a:r>
            <a:r>
              <a:rPr kumimoji="1" lang="zh-CN" altLang="en-US" dirty="0"/>
              <a:t> </a:t>
            </a:r>
            <a:r>
              <a:rPr kumimoji="1" lang="en-US" altLang="zh-CN" dirty="0"/>
              <a:t>and</a:t>
            </a:r>
            <a:r>
              <a:rPr kumimoji="1" lang="zh-CN" altLang="en-US" dirty="0"/>
              <a:t> </a:t>
            </a:r>
            <a:r>
              <a:rPr kumimoji="1" lang="en-US" altLang="zh-CN" dirty="0"/>
              <a:t>transformer</a:t>
            </a:r>
            <a:r>
              <a:rPr kumimoji="1" lang="zh-CN" altLang="en-US" dirty="0"/>
              <a:t> </a:t>
            </a:r>
            <a:r>
              <a:rPr kumimoji="1" lang="en-US" altLang="zh-CN" dirty="0"/>
              <a:t>architectures.</a:t>
            </a:r>
            <a:r>
              <a:rPr kumimoji="1" lang="zh-CN" altLang="en-US" dirty="0"/>
              <a:t> </a:t>
            </a: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(c)They</a:t>
            </a:r>
            <a:r>
              <a:rPr kumimoji="1" lang="zh-CN" altLang="en-US" dirty="0"/>
              <a:t> </a:t>
            </a:r>
            <a:r>
              <a:rPr kumimoji="1" lang="en-US" altLang="zh-CN" dirty="0"/>
              <a:t>usually</a:t>
            </a:r>
            <a:r>
              <a:rPr kumimoji="1" lang="zh-CN" altLang="en-US" dirty="0"/>
              <a:t> </a:t>
            </a:r>
            <a:r>
              <a:rPr kumimoji="1" lang="en-US" altLang="zh-CN" dirty="0"/>
              <a:t>…</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77</a:t>
            </a:fld>
            <a:endParaRPr lang="en-US"/>
          </a:p>
        </p:txBody>
      </p:sp>
    </p:spTree>
    <p:extLst>
      <p:ext uri="{BB962C8B-B14F-4D97-AF65-F5344CB8AC3E}">
        <p14:creationId xmlns:p14="http://schemas.microsoft.com/office/powerpoint/2010/main" val="18143009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r,k</a:t>
            </a:r>
            <a:r>
              <a:rPr lang="en-US" sz="1200" kern="1200" dirty="0">
                <a:solidFill>
                  <a:schemeClr val="tx1"/>
                </a:solidFill>
                <a:effectLst/>
                <a:latin typeface="+mn-lt"/>
                <a:ea typeface="+mn-ea"/>
                <a:cs typeface="+mn-cs"/>
              </a:rPr>
              <a:t>} &amp;=  \sum_{</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{N}_{r}(</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\alpha_{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{h}_{j}^{k-1}, r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{E}\\</a:t>
            </a: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&amp;= \text{FFN}^{k}(\</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{W}^{O}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^{R_1, k},...,\</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R_m</a:t>
            </a:r>
            <a:r>
              <a:rPr lang="en-US" sz="1200" kern="1200" dirty="0">
                <a:solidFill>
                  <a:schemeClr val="tx1"/>
                </a:solidFill>
                <a:effectLst/>
                <a:latin typeface="+mn-lt"/>
                <a:ea typeface="+mn-ea"/>
                <a:cs typeface="+mn-cs"/>
              </a:rPr>
              <a:t>, 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78</a:t>
            </a:fld>
            <a:endParaRPr lang="en-US"/>
          </a:p>
        </p:txBody>
      </p:sp>
    </p:spTree>
    <p:extLst>
      <p:ext uri="{BB962C8B-B14F-4D97-AF65-F5344CB8AC3E}">
        <p14:creationId xmlns:p14="http://schemas.microsoft.com/office/powerpoint/2010/main" val="11493851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Structure-aware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^{k} &amp;= \sum_{j} \alpha_{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{W}_V^{k}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{h}_{j}^{k-1}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{W}_F^{k}\</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i,j</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\alpha_{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j}^k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softmax</a:t>
            </a:r>
            <a:r>
              <a:rPr lang="en-US" sz="1200" kern="1200" dirty="0">
                <a:solidFill>
                  <a:schemeClr val="tx1"/>
                </a:solidFill>
                <a:effectLst/>
                <a:latin typeface="+mn-lt"/>
                <a:ea typeface="+mn-ea"/>
                <a:cs typeface="+mn-cs"/>
              </a:rPr>
              <a:t>}(u_{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j}^k)\\</a:t>
            </a:r>
          </a:p>
          <a:p>
            <a:r>
              <a:rPr lang="en-US" sz="1200" kern="1200" dirty="0">
                <a:solidFill>
                  <a:schemeClr val="tx1"/>
                </a:solidFill>
                <a:effectLst/>
                <a:latin typeface="+mn-lt"/>
                <a:ea typeface="+mn-ea"/>
                <a:cs typeface="+mn-cs"/>
              </a:rPr>
              <a:t>u_{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j}^k &amp;= \frac{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{W}_Q^{k}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{W}_K^{k}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{W}_R^{k}\</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{e}_{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}{\sqrt{d}}\\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https://</a:t>
            </a:r>
            <a:r>
              <a:rPr kumimoji="1" lang="en-US" altLang="zh-CN" dirty="0" err="1"/>
              <a:t>arxiv.org</a:t>
            </a:r>
            <a:r>
              <a:rPr kumimoji="1" lang="en-US" altLang="zh-CN" dirty="0"/>
              <a:t>/pdf/1906.01282.pdf</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https://</a:t>
            </a:r>
            <a:r>
              <a:rPr kumimoji="1" lang="en-US" altLang="zh-CN" dirty="0" err="1"/>
              <a:t>arxiv.org</a:t>
            </a:r>
            <a:r>
              <a:rPr kumimoji="1" lang="en-US" altLang="zh-CN" dirty="0"/>
              <a:t>/pdf/1909.00136.pdf</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79</a:t>
            </a:fld>
            <a:endParaRPr lang="en-US"/>
          </a:p>
        </p:txBody>
      </p:sp>
    </p:spTree>
    <p:extLst>
      <p:ext uri="{BB962C8B-B14F-4D97-AF65-F5344CB8AC3E}">
        <p14:creationId xmlns:p14="http://schemas.microsoft.com/office/powerpoint/2010/main" val="37823503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latin typeface="Calibri" panose="020F0502020204030204" pitchFamily="34" charset="0"/>
                <a:cs typeface="Calibri" panose="020F0502020204030204" pitchFamily="34" charset="0"/>
              </a:rPr>
              <a:t>When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to</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use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Heterogeneous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GNNs?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latin typeface="Calibri" panose="020F0502020204030204" pitchFamily="34" charset="0"/>
                <a:cs typeface="Calibri" panose="020F0502020204030204" pitchFamily="34" charset="0"/>
              </a:rPr>
              <a:t>(c)Given</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a</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graph,</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latin typeface="Calibri" panose="020F0502020204030204" pitchFamily="34" charset="0"/>
                <a:cs typeface="Calibri" panose="020F0502020204030204" pitchFamily="34" charset="0"/>
              </a:rPr>
              <a:t>(c)We</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will</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introduce</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one</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popular</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variant</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of</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heterogeneous</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GNNs</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which</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is</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based</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on</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the</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meta-path</a:t>
            </a:r>
            <a:r>
              <a:rPr kumimoji="1" lang="zh-CN" altLang="en-US" dirty="0">
                <a:latin typeface="Calibri" panose="020F0502020204030204" pitchFamily="34" charset="0"/>
                <a:cs typeface="Calibri" panose="020F0502020204030204" pitchFamily="34" charset="0"/>
              </a:rPr>
              <a:t> </a:t>
            </a:r>
            <a:r>
              <a:rPr kumimoji="1" lang="en-US" altLang="zh-CN" dirty="0">
                <a:latin typeface="Calibri" panose="020F0502020204030204" pitchFamily="34" charset="0"/>
                <a:cs typeface="Calibri" panose="020F0502020204030204" pitchFamily="34" charset="0"/>
              </a:rPr>
              <a:t>idea.</a:t>
            </a:r>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endParaRPr kumimoji="1" lang="en-US" altLang="zh-CN" dirty="0"/>
          </a:p>
          <a:p>
            <a:r>
              <a:rPr kumimoji="1" lang="en-US" altLang="zh-CN" dirty="0"/>
              <a:t>Meta-path</a:t>
            </a:r>
            <a:r>
              <a:rPr kumimoji="1" lang="zh-CN" altLang="en-US" dirty="0"/>
              <a:t> </a:t>
            </a:r>
            <a:r>
              <a:rPr kumimoji="1" lang="en-US" altLang="zh-CN" dirty="0"/>
              <a:t>image</a:t>
            </a:r>
            <a:r>
              <a:rPr kumimoji="1" lang="zh-CN" altLang="en-US" dirty="0"/>
              <a:t> </a:t>
            </a:r>
            <a:r>
              <a:rPr kumimoji="1" lang="en-US" altLang="zh-CN" dirty="0"/>
              <a:t>from</a:t>
            </a:r>
            <a:r>
              <a:rPr kumimoji="1" lang="zh-CN" altLang="en-US" dirty="0"/>
              <a:t> </a:t>
            </a:r>
            <a:r>
              <a:rPr kumimoji="1" lang="en-US" altLang="zh-CN" dirty="0"/>
              <a:t>https://</a:t>
            </a:r>
            <a:r>
              <a:rPr kumimoji="1" lang="en-US" altLang="zh-CN" dirty="0" err="1"/>
              <a:t>www.researchgate.net</a:t>
            </a:r>
            <a:r>
              <a:rPr kumimoji="1" lang="en-US" altLang="zh-CN" dirty="0"/>
              <a:t>/publication/329956636_Joint_Embedding_of_Meta-Path_and_Meta-Graph_for_Heterogeneous_Information_Networks</a:t>
            </a:r>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80</a:t>
            </a:fld>
            <a:endParaRPr lang="en-US"/>
          </a:p>
        </p:txBody>
      </p:sp>
    </p:spTree>
    <p:extLst>
      <p:ext uri="{BB962C8B-B14F-4D97-AF65-F5344CB8AC3E}">
        <p14:creationId xmlns:p14="http://schemas.microsoft.com/office/powerpoint/2010/main" val="20246158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Below</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are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three</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key</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steps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of</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meta-path</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based</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heterogeneous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GNN,</a:t>
            </a:r>
            <a:r>
              <a:rPr lang="zh-CN" altLang="en-US" sz="1200" kern="1200" dirty="0">
                <a:solidFill>
                  <a:schemeClr val="tx1"/>
                </a:solidFill>
                <a:effectLst/>
                <a:latin typeface="+mn-lt"/>
                <a:ea typeface="+mn-ea"/>
                <a:cs typeface="+mn-cs"/>
              </a:rPr>
              <a:t> </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(c)1),</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2),</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3)</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{W}_{\tau({</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{v}_{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p>
          <a:p>
            <a:endParaRPr kumimoji="1" lang="en-US" altLang="zh-CN" dirty="0"/>
          </a:p>
          <a:p>
            <a:endParaRPr kumimoji="1" lang="en-US" altLang="zh-CN" dirty="0"/>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Phi_k</a:t>
            </a:r>
            <a:r>
              <a:rPr lang="en-US" sz="1200" kern="1200" dirty="0">
                <a:solidFill>
                  <a:schemeClr val="tx1"/>
                </a:solidFill>
                <a:effectLst/>
                <a:latin typeface="+mn-lt"/>
                <a:ea typeface="+mn-ea"/>
                <a:cs typeface="+mn-cs"/>
              </a:rPr>
              <a:t>} &amp;= \sigma(\sum_{</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Phi_k</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\alpha^{\</a:t>
            </a:r>
            <a:r>
              <a:rPr lang="en-US" sz="1200" kern="1200" dirty="0" err="1">
                <a:solidFill>
                  <a:schemeClr val="tx1"/>
                </a:solidFill>
                <a:effectLst/>
                <a:latin typeface="+mn-lt"/>
                <a:ea typeface="+mn-ea"/>
                <a:cs typeface="+mn-cs"/>
              </a:rPr>
              <a:t>Phi_k</a:t>
            </a:r>
            <a:r>
              <a:rPr lang="en-US" sz="1200" kern="1200" dirty="0">
                <a:solidFill>
                  <a:schemeClr val="tx1"/>
                </a:solidFill>
                <a:effectLst/>
                <a:latin typeface="+mn-lt"/>
                <a:ea typeface="+mn-ea"/>
                <a:cs typeface="+mn-cs"/>
              </a:rPr>
              <a:t>}_{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{h}_{j})\\</a:t>
            </a:r>
          </a:p>
          <a:p>
            <a:r>
              <a:rPr lang="en-US" sz="1200" kern="1200" dirty="0">
                <a:solidFill>
                  <a:schemeClr val="tx1"/>
                </a:solidFill>
                <a:effectLst/>
                <a:latin typeface="+mn-lt"/>
                <a:ea typeface="+mn-ea"/>
                <a:cs typeface="+mn-cs"/>
              </a:rPr>
              <a:t>         \alpha^{\</a:t>
            </a:r>
            <a:r>
              <a:rPr lang="en-US" sz="1200" kern="1200" dirty="0" err="1">
                <a:solidFill>
                  <a:schemeClr val="tx1"/>
                </a:solidFill>
                <a:effectLst/>
                <a:latin typeface="+mn-lt"/>
                <a:ea typeface="+mn-ea"/>
                <a:cs typeface="+mn-cs"/>
              </a:rPr>
              <a:t>Phi_k</a:t>
            </a:r>
            <a:r>
              <a:rPr lang="en-US" sz="1200" kern="1200" dirty="0">
                <a:solidFill>
                  <a:schemeClr val="tx1"/>
                </a:solidFill>
                <a:effectLst/>
                <a:latin typeface="+mn-lt"/>
                <a:ea typeface="+mn-ea"/>
                <a:cs typeface="+mn-cs"/>
              </a:rPr>
              <a:t>}_{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&amp;= </a:t>
            </a:r>
            <a:r>
              <a:rPr lang="en-US" sz="1200" kern="1200" dirty="0" err="1">
                <a:solidFill>
                  <a:schemeClr val="tx1"/>
                </a:solidFill>
                <a:effectLst/>
                <a:latin typeface="+mn-lt"/>
                <a:ea typeface="+mn-ea"/>
                <a:cs typeface="+mn-cs"/>
              </a:rPr>
              <a:t>softmax_j</a:t>
            </a:r>
            <a:r>
              <a:rPr lang="en-US" sz="1200" kern="1200" dirty="0">
                <a:solidFill>
                  <a:schemeClr val="tx1"/>
                </a:solidFill>
                <a:effectLst/>
                <a:latin typeface="+mn-lt"/>
                <a:ea typeface="+mn-ea"/>
                <a:cs typeface="+mn-cs"/>
              </a:rPr>
              <a:t>(u^{\Phi_{k}}_{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a:t>
            </a:r>
          </a:p>
          <a:p>
            <a:r>
              <a:rPr lang="en-US" sz="1200" kern="1200" dirty="0">
                <a:solidFill>
                  <a:schemeClr val="tx1"/>
                </a:solidFill>
                <a:effectLst/>
                <a:latin typeface="+mn-lt"/>
                <a:ea typeface="+mn-ea"/>
                <a:cs typeface="+mn-cs"/>
              </a:rPr>
              <a:t>         u^{\</a:t>
            </a:r>
            <a:r>
              <a:rPr lang="en-US" sz="1200" kern="1200" dirty="0" err="1">
                <a:solidFill>
                  <a:schemeClr val="tx1"/>
                </a:solidFill>
                <a:effectLst/>
                <a:latin typeface="+mn-lt"/>
                <a:ea typeface="+mn-ea"/>
                <a:cs typeface="+mn-cs"/>
              </a:rPr>
              <a:t>Phi_k</a:t>
            </a:r>
            <a:r>
              <a:rPr lang="en-US" sz="1200" kern="1200" dirty="0">
                <a:solidFill>
                  <a:schemeClr val="tx1"/>
                </a:solidFill>
                <a:effectLst/>
                <a:latin typeface="+mn-lt"/>
                <a:ea typeface="+mn-ea"/>
                <a:cs typeface="+mn-cs"/>
              </a:rPr>
              <a:t>}_{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j} &amp;= \sigma(\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{W}[\</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{h}_{j}])</a:t>
            </a:r>
          </a:p>
          <a:p>
            <a:endParaRPr kumimoji="1" lang="en-US" altLang="zh-CN" dirty="0"/>
          </a:p>
          <a:p>
            <a:endParaRPr kumimoji="1"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\sum_{k=1}^{p} \beta_{\</a:t>
            </a:r>
            <a:r>
              <a:rPr lang="en-US" sz="1200" kern="1200" dirty="0" err="1">
                <a:solidFill>
                  <a:schemeClr val="tx1"/>
                </a:solidFill>
                <a:effectLst/>
                <a:latin typeface="+mn-lt"/>
                <a:ea typeface="+mn-ea"/>
                <a:cs typeface="+mn-cs"/>
              </a:rPr>
              <a:t>Phi_k</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Phi_k</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(\beta_{\Phi_1}, ..., \beta_{\</a:t>
            </a:r>
            <a:r>
              <a:rPr lang="en-US" sz="1200" kern="1200" dirty="0" err="1">
                <a:solidFill>
                  <a:schemeClr val="tx1"/>
                </a:solidFill>
                <a:effectLst/>
                <a:latin typeface="+mn-lt"/>
                <a:ea typeface="+mn-ea"/>
                <a:cs typeface="+mn-cs"/>
              </a:rPr>
              <a:t>Phi_p</a:t>
            </a:r>
            <a:r>
              <a:rPr lang="en-US" sz="1200" kern="1200" dirty="0">
                <a:solidFill>
                  <a:schemeClr val="tx1"/>
                </a:solidFill>
                <a:effectLst/>
                <a:latin typeface="+mn-lt"/>
                <a:ea typeface="+mn-ea"/>
                <a:cs typeface="+mn-cs"/>
              </a:rPr>
              <a:t>}) = \text{Meta\_Attn}(\</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{Z}_{\Phi_1},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{Z}_{\</a:t>
            </a:r>
            <a:r>
              <a:rPr lang="en-US" sz="1200" kern="1200" dirty="0" err="1">
                <a:solidFill>
                  <a:schemeClr val="tx1"/>
                </a:solidFill>
                <a:effectLst/>
                <a:latin typeface="+mn-lt"/>
                <a:ea typeface="+mn-ea"/>
                <a:cs typeface="+mn-cs"/>
              </a:rPr>
              <a:t>Phi_p</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kumimoji="1" lang="en-US" altLang="zh-CN" dirty="0"/>
          </a:p>
        </p:txBody>
      </p:sp>
      <p:sp>
        <p:nvSpPr>
          <p:cNvPr id="4" name="灯片编号占位符 3"/>
          <p:cNvSpPr>
            <a:spLocks noGrp="1"/>
          </p:cNvSpPr>
          <p:nvPr>
            <p:ph type="sldNum" sz="quarter" idx="5"/>
          </p:nvPr>
        </p:nvSpPr>
        <p:spPr/>
        <p:txBody>
          <a:bodyPr/>
          <a:lstStyle/>
          <a:p>
            <a:fld id="{41B417DD-1FF3-BD4D-8265-B310C2CF8F65}" type="slidenum">
              <a:rPr lang="en-US" smtClean="0"/>
              <a:t>81</a:t>
            </a:fld>
            <a:endParaRPr lang="en-US"/>
          </a:p>
        </p:txBody>
      </p:sp>
    </p:spTree>
    <p:extLst>
      <p:ext uri="{BB962C8B-B14F-4D97-AF65-F5344CB8AC3E}">
        <p14:creationId xmlns:p14="http://schemas.microsoft.com/office/powerpoint/2010/main" val="337045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15</a:t>
            </a:fld>
            <a:endParaRPr lang="en-US"/>
          </a:p>
        </p:txBody>
      </p:sp>
    </p:spTree>
    <p:extLst>
      <p:ext uri="{BB962C8B-B14F-4D97-AF65-F5344CB8AC3E}">
        <p14:creationId xmlns:p14="http://schemas.microsoft.com/office/powerpoint/2010/main" val="37166497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{GNN}(\</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{GNN}(\</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zh-CN" dirty="0"/>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85</a:t>
            </a:fld>
            <a:endParaRPr lang="en-US"/>
          </a:p>
        </p:txBody>
      </p:sp>
    </p:spTree>
    <p:extLst>
      <p:ext uri="{BB962C8B-B14F-4D97-AF65-F5344CB8AC3E}">
        <p14:creationId xmlns:p14="http://schemas.microsoft.com/office/powerpoint/2010/main" val="10702860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&amp;=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{AGG}(\</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{h}^{k-1}_j: \</a:t>
            </a:r>
            <a:r>
              <a:rPr lang="en-US" sz="1200" kern="1200" dirty="0" err="1">
                <a:solidFill>
                  <a:schemeClr val="tx1"/>
                </a:solidFill>
                <a:effectLst/>
                <a:latin typeface="+mn-lt"/>
                <a:ea typeface="+mn-ea"/>
                <a:cs typeface="+mn-cs"/>
              </a:rPr>
              <a:t>forall</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v_j</a:t>
            </a:r>
            <a:r>
              <a:rPr lang="en-US" sz="1200" kern="1200" dirty="0">
                <a:solidFill>
                  <a:schemeClr val="tx1"/>
                </a:solidFill>
                <a:effectLst/>
                <a:latin typeface="+mn-lt"/>
                <a:ea typeface="+mn-ea"/>
                <a:cs typeface="+mn-cs"/>
              </a:rPr>
              <a:t> \in \</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vdash</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textit</a:t>
            </a:r>
            <a:r>
              <a:rPr lang="en-US" sz="1200" kern="1200" dirty="0">
                <a:solidFill>
                  <a:schemeClr val="tx1"/>
                </a:solidFill>
                <a:effectLst/>
                <a:latin typeface="+mn-lt"/>
                <a:ea typeface="+mn-ea"/>
                <a:cs typeface="+mn-cs"/>
              </a:rPr>
              <a:t>{Fuse}(\</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{N}_{\</a:t>
            </a:r>
            <a:r>
              <a:rPr lang="en-US" sz="1200" kern="1200" dirty="0" err="1">
                <a:solidFill>
                  <a:schemeClr val="tx1"/>
                </a:solidFill>
                <a:effectLst/>
                <a:latin typeface="+mn-lt"/>
                <a:ea typeface="+mn-ea"/>
                <a:cs typeface="+mn-cs"/>
              </a:rPr>
              <a:t>dashv</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bi_fuse</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 \sigma(\</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{h}^{k-1}_</a:t>
            </a:r>
            <a:r>
              <a:rPr lang="en-US" sz="1200" kern="1200" dirty="0" err="1">
                <a:solidFill>
                  <a:schemeClr val="tx1"/>
                </a:solidFill>
                <a:effectLst/>
                <a:latin typeface="+mn-lt"/>
                <a:ea typeface="+mn-ea"/>
                <a:cs typeface="+mn-cs"/>
              </a:rPr>
              <a:t>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mathbf</a:t>
            </a:r>
            <a:r>
              <a:rPr lang="en-US" sz="1200" kern="1200" dirty="0">
                <a:solidFill>
                  <a:schemeClr val="tx1"/>
                </a:solidFill>
                <a:effectLst/>
                <a:latin typeface="+mn-lt"/>
                <a:ea typeface="+mn-ea"/>
                <a:cs typeface="+mn-cs"/>
              </a:rPr>
              <a:t>{h}^k_{\</a:t>
            </a:r>
            <a:r>
              <a:rPr lang="en-US" sz="1200" kern="1200" dirty="0" err="1">
                <a:solidFill>
                  <a:schemeClr val="tx1"/>
                </a:solidFill>
                <a:effectLst/>
                <a:latin typeface="+mn-lt"/>
                <a:ea typeface="+mn-ea"/>
                <a:cs typeface="+mn-cs"/>
              </a:rPr>
              <a:t>mathcal</a:t>
            </a:r>
            <a:r>
              <a:rPr lang="en-US" sz="1200" kern="1200" dirty="0">
                <a:solidFill>
                  <a:schemeClr val="tx1"/>
                </a:solidFill>
                <a:effectLst/>
                <a:latin typeface="+mn-lt"/>
                <a:ea typeface="+mn-ea"/>
                <a:cs typeface="+mn-cs"/>
              </a:rPr>
              <a:t>{N}(</a:t>
            </a:r>
            <a:r>
              <a:rPr lang="en-US" sz="1200" kern="1200" dirty="0" err="1">
                <a:solidFill>
                  <a:schemeClr val="tx1"/>
                </a:solidFill>
                <a:effectLst/>
                <a:latin typeface="+mn-lt"/>
                <a:ea typeface="+mn-ea"/>
                <a:cs typeface="+mn-cs"/>
              </a:rPr>
              <a:t>v_i</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86</a:t>
            </a:fld>
            <a:endParaRPr lang="en-US"/>
          </a:p>
        </p:txBody>
      </p:sp>
    </p:spTree>
    <p:extLst>
      <p:ext uri="{BB962C8B-B14F-4D97-AF65-F5344CB8AC3E}">
        <p14:creationId xmlns:p14="http://schemas.microsoft.com/office/powerpoint/2010/main" val="37852561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spc="-107" dirty="0">
                <a:solidFill>
                  <a:srgbClr val="C00000"/>
                </a:solidFill>
              </a:rPr>
              <a:t>Experiments: Text Reasoning and Shortest Path</a:t>
            </a:r>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91</a:t>
            </a:fld>
            <a:endParaRPr lang="en-US"/>
          </a:p>
        </p:txBody>
      </p:sp>
    </p:spTree>
    <p:extLst>
      <p:ext uri="{BB962C8B-B14F-4D97-AF65-F5344CB8AC3E}">
        <p14:creationId xmlns:p14="http://schemas.microsoft.com/office/powerpoint/2010/main" val="4224535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Depth First Search based tree decoder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Breadth First Search based tree decoder</a:t>
            </a:r>
          </a:p>
        </p:txBody>
      </p:sp>
      <p:sp>
        <p:nvSpPr>
          <p:cNvPr id="4" name="Slide Number Placeholder 3"/>
          <p:cNvSpPr>
            <a:spLocks noGrp="1"/>
          </p:cNvSpPr>
          <p:nvPr>
            <p:ph type="sldNum" sz="quarter" idx="5"/>
          </p:nvPr>
        </p:nvSpPr>
        <p:spPr/>
        <p:txBody>
          <a:bodyPr/>
          <a:lstStyle/>
          <a:p>
            <a:fld id="{41B417DD-1FF3-BD4D-8265-B310C2CF8F65}" type="slidenum">
              <a:rPr lang="en-US" smtClean="0"/>
              <a:t>96</a:t>
            </a:fld>
            <a:endParaRPr lang="en-US"/>
          </a:p>
        </p:txBody>
      </p:sp>
    </p:spTree>
    <p:extLst>
      <p:ext uri="{BB962C8B-B14F-4D97-AF65-F5344CB8AC3E}">
        <p14:creationId xmlns:p14="http://schemas.microsoft.com/office/powerpoint/2010/main" val="10806958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Pause</a:t>
            </a:r>
            <a:r>
              <a:rPr kumimoji="1" lang="zh-CN" altLang="en-US" dirty="0"/>
              <a:t> </a:t>
            </a:r>
            <a:r>
              <a:rPr kumimoji="1" lang="en-US" altLang="zh-CN" dirty="0"/>
              <a:t>for</a:t>
            </a:r>
            <a:r>
              <a:rPr kumimoji="1" lang="zh-CN" altLang="en-US" dirty="0"/>
              <a:t> </a:t>
            </a:r>
            <a:r>
              <a:rPr kumimoji="1" lang="en-US" altLang="zh-CN" dirty="0"/>
              <a:t>a</a:t>
            </a:r>
            <a:r>
              <a:rPr kumimoji="1" lang="zh-CN" altLang="en-US" dirty="0"/>
              <a:t> </a:t>
            </a:r>
            <a:r>
              <a:rPr kumimoji="1" lang="en-US" altLang="zh-CN" dirty="0"/>
              <a:t>few</a:t>
            </a:r>
            <a:r>
              <a:rPr kumimoji="1" lang="zh-CN" altLang="en-US" dirty="0"/>
              <a:t> </a:t>
            </a:r>
            <a:r>
              <a:rPr kumimoji="1" lang="en-US" altLang="zh-CN" dirty="0"/>
              <a:t>seconds</a:t>
            </a:r>
            <a:r>
              <a:rPr kumimoji="1" lang="zh-CN" altLang="en-US" dirty="0"/>
              <a:t> </a:t>
            </a:r>
            <a:r>
              <a:rPr kumimoji="1" lang="en-US" altLang="zh-CN" dirty="0"/>
              <a:t>and</a:t>
            </a:r>
            <a:r>
              <a:rPr kumimoji="1" lang="zh-CN" altLang="en-US" dirty="0"/>
              <a:t> </a:t>
            </a:r>
            <a:r>
              <a:rPr kumimoji="1" lang="en-US" altLang="zh-CN" dirty="0"/>
              <a:t>copy</a:t>
            </a:r>
            <a:r>
              <a:rPr kumimoji="1" lang="zh-CN" altLang="en-US" dirty="0"/>
              <a:t> </a:t>
            </a:r>
            <a:r>
              <a:rPr kumimoji="1" lang="en-US" altLang="zh-CN" dirty="0"/>
              <a:t>commands</a:t>
            </a:r>
            <a:r>
              <a:rPr kumimoji="1" lang="zh-CN" altLang="en-US" dirty="0"/>
              <a:t> </a:t>
            </a:r>
            <a:r>
              <a:rPr kumimoji="1" lang="en-US" altLang="zh-CN" dirty="0"/>
              <a:t>to</a:t>
            </a:r>
            <a:r>
              <a:rPr kumimoji="1" lang="zh-CN" altLang="en-US" dirty="0"/>
              <a:t> </a:t>
            </a:r>
            <a:r>
              <a:rPr kumimoji="1" lang="en-US" altLang="zh-CN" dirty="0"/>
              <a:t>chat</a:t>
            </a:r>
          </a:p>
          <a:p>
            <a:r>
              <a:rPr kumimoji="1" lang="en-US" altLang="zh-CN" dirty="0"/>
              <a:t>Go</a:t>
            </a:r>
            <a:r>
              <a:rPr kumimoji="1" lang="zh-CN" altLang="en-US" dirty="0"/>
              <a:t> </a:t>
            </a:r>
            <a:r>
              <a:rPr kumimoji="1" lang="en-US" altLang="zh-CN" dirty="0"/>
              <a:t>to</a:t>
            </a:r>
            <a:r>
              <a:rPr kumimoji="1" lang="zh-CN" altLang="en-US" dirty="0"/>
              <a:t> </a:t>
            </a:r>
            <a:r>
              <a:rPr kumimoji="1" lang="en-US" altLang="zh-CN" dirty="0"/>
              <a:t>the</a:t>
            </a:r>
            <a:r>
              <a:rPr kumimoji="1" lang="zh-CN" altLang="en-US" dirty="0"/>
              <a:t> </a:t>
            </a:r>
            <a:r>
              <a:rPr kumimoji="1" lang="en-US" altLang="zh-CN" dirty="0" err="1"/>
              <a:t>jupyter</a:t>
            </a:r>
            <a:r>
              <a:rPr kumimoji="1" lang="zh-CN" altLang="en-US" dirty="0"/>
              <a:t> </a:t>
            </a:r>
            <a:r>
              <a:rPr kumimoji="1" lang="en-US" altLang="zh-CN" dirty="0"/>
              <a:t>notebook</a:t>
            </a:r>
            <a:r>
              <a:rPr kumimoji="1" lang="zh-CN" altLang="en-US" dirty="0"/>
              <a:t> </a:t>
            </a:r>
            <a:r>
              <a:rPr kumimoji="1" lang="en-US" altLang="zh-CN" dirty="0"/>
              <a:t>page</a:t>
            </a:r>
            <a:r>
              <a:rPr kumimoji="1" lang="zh-CN" altLang="en-US" dirty="0"/>
              <a:t> </a:t>
            </a:r>
            <a:r>
              <a:rPr kumimoji="1" lang="en-US" altLang="zh-CN" dirty="0"/>
              <a:t>and</a:t>
            </a:r>
            <a:r>
              <a:rPr kumimoji="1" lang="zh-CN" altLang="en-US" dirty="0"/>
              <a:t> </a:t>
            </a:r>
            <a:r>
              <a:rPr kumimoji="1" lang="en-US" altLang="zh-CN" dirty="0"/>
              <a:t>introduce</a:t>
            </a:r>
            <a:r>
              <a:rPr kumimoji="1" lang="zh-CN" altLang="en-US" dirty="0"/>
              <a:t> </a:t>
            </a:r>
            <a:r>
              <a:rPr kumimoji="1" lang="en-US" altLang="zh-CN" dirty="0"/>
              <a:t>environment</a:t>
            </a:r>
            <a:r>
              <a:rPr kumimoji="1" lang="zh-CN" altLang="en-US" dirty="0"/>
              <a:t> </a:t>
            </a:r>
            <a:r>
              <a:rPr kumimoji="1" lang="en-US" altLang="zh-CN" dirty="0"/>
              <a:t>setup</a:t>
            </a:r>
            <a:r>
              <a:rPr kumimoji="1" lang="zh-CN" altLang="en-US" dirty="0"/>
              <a:t> </a:t>
            </a:r>
            <a:r>
              <a:rPr kumimoji="1" lang="en-US" altLang="zh-CN" dirty="0"/>
              <a:t>and</a:t>
            </a:r>
            <a:r>
              <a:rPr kumimoji="1" lang="zh-CN" altLang="en-US" dirty="0"/>
              <a:t> </a:t>
            </a:r>
            <a:r>
              <a:rPr kumimoji="1" lang="en-US" altLang="zh-CN" dirty="0"/>
              <a:t>run</a:t>
            </a:r>
            <a:r>
              <a:rPr kumimoji="1" lang="zh-CN" altLang="en-US" dirty="0"/>
              <a:t> </a:t>
            </a:r>
            <a:r>
              <a:rPr kumimoji="1" lang="en-US" altLang="zh-CN" dirty="0"/>
              <a:t>code</a:t>
            </a:r>
            <a:r>
              <a:rPr kumimoji="1" lang="zh-CN" altLang="en-US" dirty="0"/>
              <a:t> </a:t>
            </a:r>
            <a:r>
              <a:rPr kumimoji="1" lang="en-US" altLang="zh-CN" dirty="0"/>
              <a:t>there</a:t>
            </a:r>
          </a:p>
          <a:p>
            <a:r>
              <a:rPr kumimoji="1" lang="en-US" altLang="zh-CN" dirty="0"/>
              <a:t>Back</a:t>
            </a:r>
            <a:r>
              <a:rPr kumimoji="1" lang="zh-CN" altLang="en-US" dirty="0"/>
              <a:t> </a:t>
            </a:r>
            <a:r>
              <a:rPr kumimoji="1" lang="en-US" altLang="zh-CN" dirty="0"/>
              <a:t>to</a:t>
            </a:r>
            <a:r>
              <a:rPr kumimoji="1" lang="zh-CN" altLang="en-US" dirty="0"/>
              <a:t> </a:t>
            </a:r>
            <a:r>
              <a:rPr kumimoji="1" lang="en-US" altLang="zh-CN" dirty="0"/>
              <a:t>slides</a:t>
            </a:r>
            <a:r>
              <a:rPr kumimoji="1" lang="zh-CN" altLang="en-US" dirty="0"/>
              <a:t> </a:t>
            </a:r>
            <a:r>
              <a:rPr kumimoji="1" lang="en-US" altLang="zh-CN" dirty="0"/>
              <a:t>and</a:t>
            </a:r>
            <a:r>
              <a:rPr kumimoji="1" lang="zh-CN" altLang="en-US" dirty="0"/>
              <a:t> </a:t>
            </a:r>
            <a:r>
              <a:rPr kumimoji="1" lang="en-US" altLang="zh-CN" dirty="0"/>
              <a:t>explain</a:t>
            </a:r>
            <a:r>
              <a:rPr kumimoji="1" lang="zh-CN" altLang="en-US" dirty="0"/>
              <a:t> </a:t>
            </a:r>
            <a:r>
              <a:rPr kumimoji="1" lang="en-US" altLang="zh-CN" dirty="0"/>
              <a:t>various</a:t>
            </a:r>
            <a:r>
              <a:rPr kumimoji="1" lang="zh-CN" altLang="en-US" dirty="0"/>
              <a:t> </a:t>
            </a:r>
            <a:r>
              <a:rPr kumimoji="1" lang="en-US" altLang="zh-CN" dirty="0"/>
              <a:t>components</a:t>
            </a:r>
          </a:p>
          <a:p>
            <a:endParaRPr kumimoji="1" lang="zh-CN" altLang="en-US" dirty="0"/>
          </a:p>
        </p:txBody>
      </p:sp>
      <p:sp>
        <p:nvSpPr>
          <p:cNvPr id="4" name="灯片编号占位符 3"/>
          <p:cNvSpPr>
            <a:spLocks noGrp="1"/>
          </p:cNvSpPr>
          <p:nvPr>
            <p:ph type="sldNum" sz="quarter" idx="5"/>
          </p:nvPr>
        </p:nvSpPr>
        <p:spPr/>
        <p:txBody>
          <a:bodyPr/>
          <a:lstStyle/>
          <a:p>
            <a:fld id="{41B417DD-1FF3-BD4D-8265-B310C2CF8F65}" type="slidenum">
              <a:rPr lang="en-US" smtClean="0"/>
              <a:t>101</a:t>
            </a:fld>
            <a:endParaRPr lang="en-US"/>
          </a:p>
        </p:txBody>
      </p:sp>
    </p:spTree>
    <p:extLst>
      <p:ext uri="{BB962C8B-B14F-4D97-AF65-F5344CB8AC3E}">
        <p14:creationId xmlns:p14="http://schemas.microsoft.com/office/powerpoint/2010/main" val="194479819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3"/>
        <p:cNvGrpSpPr/>
        <p:nvPr/>
      </p:nvGrpSpPr>
      <p:grpSpPr>
        <a:xfrm>
          <a:off x="0" y="0"/>
          <a:ext cx="0" cy="0"/>
          <a:chOff x="0" y="0"/>
          <a:chExt cx="0" cy="0"/>
        </a:xfrm>
      </p:grpSpPr>
      <p:sp>
        <p:nvSpPr>
          <p:cNvPr id="2074" name="Google Shape;2074;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075" name="Google Shape;2075;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1"/>
        <p:cNvGrpSpPr/>
        <p:nvPr/>
      </p:nvGrpSpPr>
      <p:grpSpPr>
        <a:xfrm>
          <a:off x="0" y="0"/>
          <a:ext cx="0" cy="0"/>
          <a:chOff x="0" y="0"/>
          <a:chExt cx="0" cy="0"/>
        </a:xfrm>
      </p:grpSpPr>
      <p:sp>
        <p:nvSpPr>
          <p:cNvPr id="2082" name="Google Shape;2082;p104: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83" name="Google Shape;2083;p104: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2084" name="Google Shape;2084;p104: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a:solidFill>
                  <a:schemeClr val="dk1"/>
                </a:solidFill>
                <a:latin typeface="Times New Roman"/>
                <a:ea typeface="Times New Roman"/>
                <a:cs typeface="Times New Roman"/>
                <a:sym typeface="Times New Roman"/>
              </a:rPr>
              <a:t>104</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7"/>
        <p:cNvGrpSpPr/>
        <p:nvPr/>
      </p:nvGrpSpPr>
      <p:grpSpPr>
        <a:xfrm>
          <a:off x="0" y="0"/>
          <a:ext cx="0" cy="0"/>
          <a:chOff x="0" y="0"/>
          <a:chExt cx="0" cy="0"/>
        </a:xfrm>
      </p:grpSpPr>
      <p:sp>
        <p:nvSpPr>
          <p:cNvPr id="2098" name="Google Shape;2098;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9" name="Google Shape;2099;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100" name="Google Shape;2100;p10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105</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6"/>
        <p:cNvGrpSpPr/>
        <p:nvPr/>
      </p:nvGrpSpPr>
      <p:grpSpPr>
        <a:xfrm>
          <a:off x="0" y="0"/>
          <a:ext cx="0" cy="0"/>
          <a:chOff x="0" y="0"/>
          <a:chExt cx="0" cy="0"/>
        </a:xfrm>
      </p:grpSpPr>
      <p:sp>
        <p:nvSpPr>
          <p:cNvPr id="2107" name="Google Shape;2107;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8" name="Google Shape;2108;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109" name="Google Shape;2109;p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106</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5"/>
        <p:cNvGrpSpPr/>
        <p:nvPr/>
      </p:nvGrpSpPr>
      <p:grpSpPr>
        <a:xfrm>
          <a:off x="0" y="0"/>
          <a:ext cx="0" cy="0"/>
          <a:chOff x="0" y="0"/>
          <a:chExt cx="0" cy="0"/>
        </a:xfrm>
      </p:grpSpPr>
      <p:sp>
        <p:nvSpPr>
          <p:cNvPr id="2116" name="Google Shape;2116;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117" name="Google Shape;2117;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19</a:t>
            </a:fld>
            <a:endParaRPr lang="en-US"/>
          </a:p>
        </p:txBody>
      </p:sp>
    </p:spTree>
    <p:extLst>
      <p:ext uri="{BB962C8B-B14F-4D97-AF65-F5344CB8AC3E}">
        <p14:creationId xmlns:p14="http://schemas.microsoft.com/office/powerpoint/2010/main" val="14373830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3"/>
        <p:cNvGrpSpPr/>
        <p:nvPr/>
      </p:nvGrpSpPr>
      <p:grpSpPr>
        <a:xfrm>
          <a:off x="0" y="0"/>
          <a:ext cx="0" cy="0"/>
          <a:chOff x="0" y="0"/>
          <a:chExt cx="0" cy="0"/>
        </a:xfrm>
      </p:grpSpPr>
      <p:sp>
        <p:nvSpPr>
          <p:cNvPr id="2124" name="Google Shape;2124;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125" name="Google Shape;2125;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148" name="Google Shape;2148;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7"/>
        <p:cNvGrpSpPr/>
        <p:nvPr/>
      </p:nvGrpSpPr>
      <p:grpSpPr>
        <a:xfrm>
          <a:off x="0" y="0"/>
          <a:ext cx="0" cy="0"/>
          <a:chOff x="0" y="0"/>
          <a:chExt cx="0" cy="0"/>
        </a:xfrm>
      </p:grpSpPr>
      <p:sp>
        <p:nvSpPr>
          <p:cNvPr id="2158" name="Google Shape;2158;p1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159" name="Google Shape;2159;p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p1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168" name="Google Shape;2168;p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p112: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75" name="Google Shape;2175;p112: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2176" name="Google Shape;2176;p112: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a:solidFill>
                  <a:schemeClr val="dk1"/>
                </a:solidFill>
                <a:latin typeface="Times New Roman"/>
                <a:ea typeface="Times New Roman"/>
                <a:cs typeface="Times New Roman"/>
                <a:sym typeface="Times New Roman"/>
              </a:rPr>
              <a:t>112</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p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3" name="Google Shape;2183;p1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184" name="Google Shape;2184;p1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113</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9"/>
        <p:cNvGrpSpPr/>
        <p:nvPr/>
      </p:nvGrpSpPr>
      <p:grpSpPr>
        <a:xfrm>
          <a:off x="0" y="0"/>
          <a:ext cx="0" cy="0"/>
          <a:chOff x="0" y="0"/>
          <a:chExt cx="0" cy="0"/>
        </a:xfrm>
      </p:grpSpPr>
      <p:sp>
        <p:nvSpPr>
          <p:cNvPr id="2190" name="Google Shape;2190;p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1" name="Google Shape;2191;p1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192" name="Google Shape;2192;p1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114</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7"/>
        <p:cNvGrpSpPr/>
        <p:nvPr/>
      </p:nvGrpSpPr>
      <p:grpSpPr>
        <a:xfrm>
          <a:off x="0" y="0"/>
          <a:ext cx="0" cy="0"/>
          <a:chOff x="0" y="0"/>
          <a:chExt cx="0" cy="0"/>
        </a:xfrm>
      </p:grpSpPr>
      <p:sp>
        <p:nvSpPr>
          <p:cNvPr id="2208" name="Google Shape;2208;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9" name="Google Shape;2209;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210" name="Google Shape;2210;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115</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6"/>
        <p:cNvGrpSpPr/>
        <p:nvPr/>
      </p:nvGrpSpPr>
      <p:grpSpPr>
        <a:xfrm>
          <a:off x="0" y="0"/>
          <a:ext cx="0" cy="0"/>
          <a:chOff x="0" y="0"/>
          <a:chExt cx="0" cy="0"/>
        </a:xfrm>
      </p:grpSpPr>
      <p:sp>
        <p:nvSpPr>
          <p:cNvPr id="2217" name="Google Shape;2217;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8" name="Google Shape;2218;p1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219" name="Google Shape;2219;p1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116</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3"/>
        <p:cNvGrpSpPr/>
        <p:nvPr/>
      </p:nvGrpSpPr>
      <p:grpSpPr>
        <a:xfrm>
          <a:off x="0" y="0"/>
          <a:ext cx="0" cy="0"/>
          <a:chOff x="0" y="0"/>
          <a:chExt cx="0" cy="0"/>
        </a:xfrm>
      </p:grpSpPr>
      <p:sp>
        <p:nvSpPr>
          <p:cNvPr id="2224" name="Google Shape;2224;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5" name="Google Shape;2225;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226" name="Google Shape;2226;p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117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24</a:t>
            </a:fld>
            <a:endParaRPr lang="en-US"/>
          </a:p>
        </p:txBody>
      </p:sp>
    </p:spTree>
    <p:extLst>
      <p:ext uri="{BB962C8B-B14F-4D97-AF65-F5344CB8AC3E}">
        <p14:creationId xmlns:p14="http://schemas.microsoft.com/office/powerpoint/2010/main" val="23456227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5"/>
        <p:cNvGrpSpPr/>
        <p:nvPr/>
      </p:nvGrpSpPr>
      <p:grpSpPr>
        <a:xfrm>
          <a:off x="0" y="0"/>
          <a:ext cx="0" cy="0"/>
          <a:chOff x="0" y="0"/>
          <a:chExt cx="0" cy="0"/>
        </a:xfrm>
      </p:grpSpPr>
      <p:sp>
        <p:nvSpPr>
          <p:cNvPr id="2236" name="Google Shape;2236;p118: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37" name="Google Shape;2237;p118: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2238" name="Google Shape;2238;p118: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a:solidFill>
                  <a:schemeClr val="dk1"/>
                </a:solidFill>
                <a:latin typeface="Times New Roman"/>
                <a:ea typeface="Times New Roman"/>
                <a:cs typeface="Times New Roman"/>
                <a:sym typeface="Times New Roman"/>
              </a:rPr>
              <a:t>118</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5" name="Google Shape;2245;p1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b="1"/>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0" name="Google Shape;2270;p1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p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278" name="Google Shape;2278;p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6" name="Google Shape;2286;p1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4"/>
        <p:cNvGrpSpPr/>
        <p:nvPr/>
      </p:nvGrpSpPr>
      <p:grpSpPr>
        <a:xfrm>
          <a:off x="0" y="0"/>
          <a:ext cx="0" cy="0"/>
          <a:chOff x="0" y="0"/>
          <a:chExt cx="0" cy="0"/>
        </a:xfrm>
      </p:grpSpPr>
      <p:sp>
        <p:nvSpPr>
          <p:cNvPr id="2295" name="Google Shape;2295;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6" name="Google Shape;2296;p1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5"/>
        <p:cNvGrpSpPr/>
        <p:nvPr/>
      </p:nvGrpSpPr>
      <p:grpSpPr>
        <a:xfrm>
          <a:off x="0" y="0"/>
          <a:ext cx="0" cy="0"/>
          <a:chOff x="0" y="0"/>
          <a:chExt cx="0" cy="0"/>
        </a:xfrm>
      </p:grpSpPr>
      <p:sp>
        <p:nvSpPr>
          <p:cNvPr id="2306" name="Google Shape;2306;p124: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07" name="Google Shape;2307;p124: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2308" name="Google Shape;2308;p124: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a:solidFill>
                  <a:schemeClr val="dk1"/>
                </a:solidFill>
                <a:latin typeface="Times New Roman"/>
                <a:ea typeface="Times New Roman"/>
                <a:cs typeface="Times New Roman"/>
                <a:sym typeface="Times New Roman"/>
              </a:rPr>
              <a:t>124</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3"/>
        <p:cNvGrpSpPr/>
        <p:nvPr/>
      </p:nvGrpSpPr>
      <p:grpSpPr>
        <a:xfrm>
          <a:off x="0" y="0"/>
          <a:ext cx="0" cy="0"/>
          <a:chOff x="0" y="0"/>
          <a:chExt cx="0" cy="0"/>
        </a:xfrm>
      </p:grpSpPr>
      <p:sp>
        <p:nvSpPr>
          <p:cNvPr id="2314" name="Google Shape;2314;p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315" name="Google Shape;2315;p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0"/>
        <p:cNvGrpSpPr/>
        <p:nvPr/>
      </p:nvGrpSpPr>
      <p:grpSpPr>
        <a:xfrm>
          <a:off x="0" y="0"/>
          <a:ext cx="0" cy="0"/>
          <a:chOff x="0" y="0"/>
          <a:chExt cx="0" cy="0"/>
        </a:xfrm>
      </p:grpSpPr>
      <p:sp>
        <p:nvSpPr>
          <p:cNvPr id="2321" name="Google Shape;2321;p1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322" name="Google Shape;2322;p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Google Shape;2332;p1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333" name="Google Shape;2333;p1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B417DD-1FF3-BD4D-8265-B310C2CF8F65}" type="slidenum">
              <a:rPr lang="en-US" smtClean="0"/>
              <a:t>26</a:t>
            </a:fld>
            <a:endParaRPr lang="en-US"/>
          </a:p>
        </p:txBody>
      </p:sp>
    </p:spTree>
    <p:extLst>
      <p:ext uri="{BB962C8B-B14F-4D97-AF65-F5344CB8AC3E}">
        <p14:creationId xmlns:p14="http://schemas.microsoft.com/office/powerpoint/2010/main" val="397774251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9"/>
        <p:cNvGrpSpPr/>
        <p:nvPr/>
      </p:nvGrpSpPr>
      <p:grpSpPr>
        <a:xfrm>
          <a:off x="0" y="0"/>
          <a:ext cx="0" cy="0"/>
          <a:chOff x="0" y="0"/>
          <a:chExt cx="0" cy="0"/>
        </a:xfrm>
      </p:grpSpPr>
      <p:sp>
        <p:nvSpPr>
          <p:cNvPr id="2340" name="Google Shape;2340;p1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341" name="Google Shape;2341;p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p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9" name="Google Shape;2349;p1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We also try to use the discovered schema repository to support downstream tasks, here we use information extraction as an example, we use the paths from </a:t>
            </a:r>
            <a:endParaRPr/>
          </a:p>
          <a:p>
            <a:pPr marL="0" lvl="0" indent="0" algn="l" rtl="0">
              <a:lnSpc>
                <a:spcPct val="100000"/>
              </a:lnSpc>
              <a:spcBef>
                <a:spcPts val="0"/>
              </a:spcBef>
              <a:spcAft>
                <a:spcPts val="0"/>
              </a:spcAft>
              <a:buClr>
                <a:schemeClr val="dk1"/>
              </a:buClr>
              <a:buSzPts val="1400"/>
              <a:buFont typeface="Calibri"/>
              <a:buNone/>
            </a:pPr>
            <a:r>
              <a:rPr lang="en-US"/>
              <a:t>relation, example</a:t>
            </a:r>
            <a:endParaRPr/>
          </a:p>
        </p:txBody>
      </p:sp>
      <p:sp>
        <p:nvSpPr>
          <p:cNvPr id="2350" name="Google Shape;2350;p1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129</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7"/>
        <p:cNvGrpSpPr/>
        <p:nvPr/>
      </p:nvGrpSpPr>
      <p:grpSpPr>
        <a:xfrm>
          <a:off x="0" y="0"/>
          <a:ext cx="0" cy="0"/>
          <a:chOff x="0" y="0"/>
          <a:chExt cx="0" cy="0"/>
        </a:xfrm>
      </p:grpSpPr>
      <p:sp>
        <p:nvSpPr>
          <p:cNvPr id="2358" name="Google Shape;2358;p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9" name="Google Shape;2359;p1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360" name="Google Shape;2360;p1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130</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p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8" name="Google Shape;2368;p1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369" name="Google Shape;2369;p13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131</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5"/>
        <p:cNvGrpSpPr/>
        <p:nvPr/>
      </p:nvGrpSpPr>
      <p:grpSpPr>
        <a:xfrm>
          <a:off x="0" y="0"/>
          <a:ext cx="0" cy="0"/>
          <a:chOff x="0" y="0"/>
          <a:chExt cx="0" cy="0"/>
        </a:xfrm>
      </p:grpSpPr>
      <p:sp>
        <p:nvSpPr>
          <p:cNvPr id="2376" name="Google Shape;2376;p1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7" name="Google Shape;2377;p13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Event prediction could be a good evaluation task. </a:t>
            </a:r>
            <a:endParaRPr/>
          </a:p>
        </p:txBody>
      </p:sp>
      <p:sp>
        <p:nvSpPr>
          <p:cNvPr id="2378" name="Google Shape;2378;p1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Calibri"/>
              <a:buNone/>
            </a:pPr>
            <a:fld id="{00000000-1234-1234-1234-123412341234}" type="slidenum">
              <a:rPr lang="en-US"/>
              <a:t>132</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
        <p:cNvGrpSpPr/>
        <p:nvPr/>
      </p:nvGrpSpPr>
      <p:grpSpPr>
        <a:xfrm>
          <a:off x="0" y="0"/>
          <a:ext cx="0" cy="0"/>
          <a:chOff x="0" y="0"/>
          <a:chExt cx="0" cy="0"/>
        </a:xfrm>
      </p:grpSpPr>
      <p:sp>
        <p:nvSpPr>
          <p:cNvPr id="2386" name="Google Shape;2386;p133: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87" name="Google Shape;2387;p133:notes"/>
          <p:cNvSpPr txBox="1">
            <a:spLocks noGrp="1"/>
          </p:cNvSpPr>
          <p:nvPr>
            <p:ph type="body" idx="1"/>
          </p:nvPr>
        </p:nvSpPr>
        <p:spPr>
          <a:xfrm>
            <a:off x="917575" y="4416425"/>
            <a:ext cx="5046663" cy="4183063"/>
          </a:xfrm>
          <a:prstGeom prst="rect">
            <a:avLst/>
          </a:prstGeom>
          <a:noFill/>
          <a:ln>
            <a:noFill/>
          </a:ln>
        </p:spPr>
        <p:txBody>
          <a:bodyPr spcFirstLastPara="1" wrap="square" lIns="93150" tIns="46575" rIns="93150" bIns="46575" anchor="t" anchorCtr="0">
            <a:noAutofit/>
          </a:bodyPr>
          <a:lstStyle/>
          <a:p>
            <a:pPr marL="231115" marR="0" lvl="0" indent="-231115"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5" marR="0" lvl="0" indent="-231115"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2388" name="Google Shape;2388;p133:notes"/>
          <p:cNvSpPr txBox="1">
            <a:spLocks noGrp="1"/>
          </p:cNvSpPr>
          <p:nvPr>
            <p:ph type="sldNum" idx="12"/>
          </p:nvPr>
        </p:nvSpPr>
        <p:spPr>
          <a:xfrm>
            <a:off x="3898900" y="8831263"/>
            <a:ext cx="2982913" cy="465137"/>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a:solidFill>
                  <a:schemeClr val="dk1"/>
                </a:solidFill>
                <a:latin typeface="Times New Roman"/>
                <a:ea typeface="Times New Roman"/>
                <a:cs typeface="Times New Roman"/>
                <a:sym typeface="Times New Roman"/>
              </a:rPr>
              <a:t>133</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p134:notes"/>
          <p:cNvSpPr>
            <a:spLocks noGrp="1" noRot="1" noChangeAspect="1"/>
          </p:cNvSpPr>
          <p:nvPr>
            <p:ph type="sldImg" idx="2"/>
          </p:nvPr>
        </p:nvSpPr>
        <p:spPr>
          <a:xfrm>
            <a:off x="344488"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395" name="Google Shape;2395;p134:notes"/>
          <p:cNvSpPr txBox="1">
            <a:spLocks noGrp="1"/>
          </p:cNvSpPr>
          <p:nvPr>
            <p:ph type="body" idx="1"/>
          </p:nvPr>
        </p:nvSpPr>
        <p:spPr>
          <a:xfrm>
            <a:off x="917575" y="4416425"/>
            <a:ext cx="5046600" cy="4183200"/>
          </a:xfrm>
          <a:prstGeom prst="rect">
            <a:avLst/>
          </a:prstGeom>
          <a:noFill/>
          <a:ln>
            <a:noFill/>
          </a:ln>
        </p:spPr>
        <p:txBody>
          <a:bodyPr spcFirstLastPara="1" wrap="square" lIns="93150" tIns="46575" rIns="93150" bIns="46575" anchor="t" anchorCtr="0">
            <a:noAutofit/>
          </a:bodyPr>
          <a:lstStyle/>
          <a:p>
            <a:pPr marL="231114" marR="0" lvl="0" indent="-231114" algn="l" rtl="0">
              <a:lnSpc>
                <a:spcPct val="100000"/>
              </a:lnSpc>
              <a:spcBef>
                <a:spcPts val="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Change low resource IL to a language which is not in wikipedia</a:t>
            </a:r>
            <a:endParaRPr sz="1200" b="0" i="0" u="none" strike="noStrike" cap="none">
              <a:solidFill>
                <a:schemeClr val="dk1"/>
              </a:solidFill>
              <a:latin typeface="Times New Roman"/>
              <a:ea typeface="Times New Roman"/>
              <a:cs typeface="Times New Roman"/>
              <a:sym typeface="Times New Roman"/>
            </a:endParaRPr>
          </a:p>
          <a:p>
            <a:pPr marL="231114" marR="0" lvl="0" indent="-231114" algn="l" rtl="0">
              <a:lnSpc>
                <a:spcPct val="100000"/>
              </a:lnSpc>
              <a:spcBef>
                <a:spcPts val="360"/>
              </a:spcBef>
              <a:spcAft>
                <a:spcPts val="0"/>
              </a:spcAft>
              <a:buClr>
                <a:schemeClr val="dk1"/>
              </a:buClr>
              <a:buSzPts val="1200"/>
              <a:buFont typeface="Times New Roman"/>
              <a:buAutoNum type="arabicPeriod"/>
            </a:pPr>
            <a:r>
              <a:rPr lang="en-US" sz="1200" b="0" i="0" u="none" strike="noStrike" cap="none">
                <a:solidFill>
                  <a:schemeClr val="dk1"/>
                </a:solidFill>
                <a:latin typeface="Times New Roman"/>
                <a:ea typeface="Times New Roman"/>
                <a:cs typeface="Times New Roman"/>
                <a:sym typeface="Times New Roman"/>
              </a:rPr>
              <a:t>Word-level: from bi-lingual dicts and alignment; structure-level comes from wals; multi-level alignment</a:t>
            </a:r>
            <a:endParaRPr sz="1200" b="0" i="0" u="none" strike="noStrike" cap="none">
              <a:solidFill>
                <a:schemeClr val="dk1"/>
              </a:solidFill>
              <a:latin typeface="Times New Roman"/>
              <a:ea typeface="Times New Roman"/>
              <a:cs typeface="Times New Roman"/>
              <a:sym typeface="Times New Roman"/>
            </a:endParaRPr>
          </a:p>
        </p:txBody>
      </p:sp>
      <p:sp>
        <p:nvSpPr>
          <p:cNvPr id="2396" name="Google Shape;2396;p134:notes"/>
          <p:cNvSpPr txBox="1">
            <a:spLocks noGrp="1"/>
          </p:cNvSpPr>
          <p:nvPr>
            <p:ph type="sldNum" idx="12"/>
          </p:nvPr>
        </p:nvSpPr>
        <p:spPr>
          <a:xfrm>
            <a:off x="3898900" y="8831263"/>
            <a:ext cx="2982900" cy="465000"/>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chemeClr val="dk1"/>
              </a:buClr>
              <a:buSzPts val="1200"/>
              <a:buFont typeface="Times New Roman"/>
              <a:buNone/>
            </a:pPr>
            <a:fld id="{00000000-1234-1234-1234-123412341234}" type="slidenum">
              <a:rPr lang="en-US" sz="1200">
                <a:solidFill>
                  <a:schemeClr val="dk1"/>
                </a:solidFill>
                <a:latin typeface="Times New Roman"/>
                <a:ea typeface="Times New Roman"/>
                <a:cs typeface="Times New Roman"/>
                <a:sym typeface="Times New Roman"/>
              </a:rPr>
              <a:t>134</a:t>
            </a:fld>
            <a:endParaRPr sz="12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3"/>
        <p:cNvGrpSpPr/>
        <p:nvPr/>
      </p:nvGrpSpPr>
      <p:grpSpPr>
        <a:xfrm>
          <a:off x="0" y="0"/>
          <a:ext cx="0" cy="0"/>
          <a:chOff x="0" y="0"/>
          <a:chExt cx="0" cy="0"/>
        </a:xfrm>
      </p:grpSpPr>
      <p:sp>
        <p:nvSpPr>
          <p:cNvPr id="2404" name="Google Shape;2404;p1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5" name="Google Shape;2405;p1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406" name="Google Shape;2406;p1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2"/>
        <p:cNvGrpSpPr/>
        <p:nvPr/>
      </p:nvGrpSpPr>
      <p:grpSpPr>
        <a:xfrm>
          <a:off x="0" y="0"/>
          <a:ext cx="0" cy="0"/>
          <a:chOff x="0" y="0"/>
          <a:chExt cx="0" cy="0"/>
        </a:xfrm>
      </p:grpSpPr>
      <p:sp>
        <p:nvSpPr>
          <p:cNvPr id="2413" name="Google Shape;2413;p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4" name="Google Shape;2414;p1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415" name="Google Shape;2415;p1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3"/>
        <p:cNvGrpSpPr/>
        <p:nvPr/>
      </p:nvGrpSpPr>
      <p:grpSpPr>
        <a:xfrm>
          <a:off x="0" y="0"/>
          <a:ext cx="0" cy="0"/>
          <a:chOff x="0" y="0"/>
          <a:chExt cx="0" cy="0"/>
        </a:xfrm>
      </p:grpSpPr>
      <p:sp>
        <p:nvSpPr>
          <p:cNvPr id="2424" name="Google Shape;2424;p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5" name="Google Shape;2425;p1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426" name="Google Shape;2426;p1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459EA-096A-814F-9A58-51216FDC7A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7F63B5-6E70-194A-9B1B-F050F6484A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8AE6A7-C1A2-3444-9752-08049F120063}"/>
              </a:ext>
            </a:extLst>
          </p:cNvPr>
          <p:cNvSpPr>
            <a:spLocks noGrp="1"/>
          </p:cNvSpPr>
          <p:nvPr>
            <p:ph type="dt" sz="half" idx="10"/>
          </p:nvPr>
        </p:nvSpPr>
        <p:spPr/>
        <p:txBody>
          <a:bodyPr/>
          <a:lstStyle/>
          <a:p>
            <a:fld id="{652F1C41-EFE5-C44C-A999-1875C4A4AEC6}" type="datetime1">
              <a:rPr lang="en-US" smtClean="0"/>
              <a:t>6/27/21</a:t>
            </a:fld>
            <a:endParaRPr lang="en-US"/>
          </a:p>
        </p:txBody>
      </p:sp>
      <p:sp>
        <p:nvSpPr>
          <p:cNvPr id="5" name="Footer Placeholder 4">
            <a:extLst>
              <a:ext uri="{FF2B5EF4-FFF2-40B4-BE49-F238E27FC236}">
                <a16:creationId xmlns:a16="http://schemas.microsoft.com/office/drawing/2014/main" id="{4C5719F4-B024-5040-BEBB-B9BF92EDA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8D28E9-973B-0B48-AB45-F87F7522A65D}"/>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3985154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C03DA-F0B8-F044-9802-59431565E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5070C0-D009-194F-877B-4FEFBE7FED8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35D7AA-F153-9340-85A6-DD9FEAEB0FD8}"/>
              </a:ext>
            </a:extLst>
          </p:cNvPr>
          <p:cNvSpPr>
            <a:spLocks noGrp="1"/>
          </p:cNvSpPr>
          <p:nvPr>
            <p:ph type="dt" sz="half" idx="10"/>
          </p:nvPr>
        </p:nvSpPr>
        <p:spPr/>
        <p:txBody>
          <a:bodyPr/>
          <a:lstStyle/>
          <a:p>
            <a:fld id="{3217FD17-DB4B-9C44-8956-68F99BEEC6D3}" type="datetime1">
              <a:rPr lang="en-US" smtClean="0"/>
              <a:t>6/27/21</a:t>
            </a:fld>
            <a:endParaRPr lang="en-US"/>
          </a:p>
        </p:txBody>
      </p:sp>
      <p:sp>
        <p:nvSpPr>
          <p:cNvPr id="5" name="Footer Placeholder 4">
            <a:extLst>
              <a:ext uri="{FF2B5EF4-FFF2-40B4-BE49-F238E27FC236}">
                <a16:creationId xmlns:a16="http://schemas.microsoft.com/office/drawing/2014/main" id="{3CB794E3-5C3D-5446-ACFE-BB4373638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BA0F1-E556-8047-8E94-71B726173F5F}"/>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2003460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F93A61-CF7A-FD49-A0CC-5A9C15F8EA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6463CE-086E-0746-A27C-71DD6957E51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1786A0-60C2-3045-8450-A44D5AA1AD17}"/>
              </a:ext>
            </a:extLst>
          </p:cNvPr>
          <p:cNvSpPr>
            <a:spLocks noGrp="1"/>
          </p:cNvSpPr>
          <p:nvPr>
            <p:ph type="dt" sz="half" idx="10"/>
          </p:nvPr>
        </p:nvSpPr>
        <p:spPr/>
        <p:txBody>
          <a:bodyPr/>
          <a:lstStyle/>
          <a:p>
            <a:fld id="{E18EAB65-5FD3-1A41-9459-CE67F5BE913F}" type="datetime1">
              <a:rPr lang="en-US" smtClean="0"/>
              <a:t>6/27/21</a:t>
            </a:fld>
            <a:endParaRPr lang="en-US"/>
          </a:p>
        </p:txBody>
      </p:sp>
      <p:sp>
        <p:nvSpPr>
          <p:cNvPr id="5" name="Footer Placeholder 4">
            <a:extLst>
              <a:ext uri="{FF2B5EF4-FFF2-40B4-BE49-F238E27FC236}">
                <a16:creationId xmlns:a16="http://schemas.microsoft.com/office/drawing/2014/main" id="{F22C2F6D-239E-D64D-B787-766E40BB1D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180546-228B-FB41-AD19-996E5191E594}"/>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3014206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9"/>
        <p:cNvGrpSpPr/>
        <p:nvPr/>
      </p:nvGrpSpPr>
      <p:grpSpPr>
        <a:xfrm>
          <a:off x="0" y="0"/>
          <a:ext cx="0" cy="0"/>
          <a:chOff x="0" y="0"/>
          <a:chExt cx="0" cy="0"/>
        </a:xfrm>
      </p:grpSpPr>
      <p:sp>
        <p:nvSpPr>
          <p:cNvPr id="40" name="Google Shape;40;p23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100"/>
              <a:buFont typeface="Calibri"/>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1" name="Google Shape;41;p23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666666"/>
              </a:buClr>
              <a:buSzPts val="1400"/>
              <a:buFont typeface="Arial"/>
              <a:buChar char="•"/>
              <a:defRPr sz="2700">
                <a:solidFill>
                  <a:srgbClr val="666666"/>
                </a:solidFill>
              </a:defRPr>
            </a:lvl1pPr>
            <a:lvl2pPr marL="914400" lvl="1" indent="-298450" algn="l">
              <a:lnSpc>
                <a:spcPct val="115000"/>
              </a:lnSpc>
              <a:spcBef>
                <a:spcPts val="667"/>
              </a:spcBef>
              <a:spcAft>
                <a:spcPts val="0"/>
              </a:spcAft>
              <a:buClr>
                <a:srgbClr val="666666"/>
              </a:buClr>
              <a:buSzPts val="1100"/>
              <a:buChar char="○"/>
              <a:defRPr sz="2400">
                <a:solidFill>
                  <a:srgbClr val="666666"/>
                </a:solidFill>
              </a:defRPr>
            </a:lvl2pPr>
            <a:lvl3pPr marL="1371600" lvl="2" indent="-298450" algn="l">
              <a:lnSpc>
                <a:spcPct val="115000"/>
              </a:lnSpc>
              <a:spcBef>
                <a:spcPts val="667"/>
              </a:spcBef>
              <a:spcAft>
                <a:spcPts val="0"/>
              </a:spcAft>
              <a:buClr>
                <a:srgbClr val="666666"/>
              </a:buClr>
              <a:buSzPts val="1100"/>
              <a:buChar char="■"/>
              <a:defRPr sz="2400">
                <a:solidFill>
                  <a:srgbClr val="666666"/>
                </a:solidFill>
              </a:defRPr>
            </a:lvl3pPr>
            <a:lvl4pPr marL="1828800" lvl="3" indent="-298450" algn="l">
              <a:lnSpc>
                <a:spcPct val="115000"/>
              </a:lnSpc>
              <a:spcBef>
                <a:spcPts val="667"/>
              </a:spcBef>
              <a:spcAft>
                <a:spcPts val="0"/>
              </a:spcAft>
              <a:buClr>
                <a:schemeClr val="dk1"/>
              </a:buClr>
              <a:buSzPts val="1100"/>
              <a:buChar char="●"/>
              <a:defRPr/>
            </a:lvl4pPr>
            <a:lvl5pPr marL="2286000" lvl="4" indent="-298450" algn="l">
              <a:lnSpc>
                <a:spcPct val="115000"/>
              </a:lnSpc>
              <a:spcBef>
                <a:spcPts val="667"/>
              </a:spcBef>
              <a:spcAft>
                <a:spcPts val="0"/>
              </a:spcAft>
              <a:buClr>
                <a:schemeClr val="dk1"/>
              </a:buClr>
              <a:buSzPts val="1100"/>
              <a:buChar char="○"/>
              <a:defRPr/>
            </a:lvl5pPr>
            <a:lvl6pPr marL="2743200" lvl="5" indent="-298450" algn="l">
              <a:lnSpc>
                <a:spcPct val="115000"/>
              </a:lnSpc>
              <a:spcBef>
                <a:spcPts val="667"/>
              </a:spcBef>
              <a:spcAft>
                <a:spcPts val="0"/>
              </a:spcAft>
              <a:buClr>
                <a:schemeClr val="dk1"/>
              </a:buClr>
              <a:buSzPts val="1100"/>
              <a:buChar char="■"/>
              <a:defRPr/>
            </a:lvl6pPr>
            <a:lvl7pPr marL="3200400" lvl="6" indent="-298450" algn="l">
              <a:lnSpc>
                <a:spcPct val="115000"/>
              </a:lnSpc>
              <a:spcBef>
                <a:spcPts val="667"/>
              </a:spcBef>
              <a:spcAft>
                <a:spcPts val="0"/>
              </a:spcAft>
              <a:buClr>
                <a:schemeClr val="dk1"/>
              </a:buClr>
              <a:buSzPts val="1100"/>
              <a:buChar char="●"/>
              <a:defRPr/>
            </a:lvl7pPr>
            <a:lvl8pPr marL="3657600" lvl="7" indent="-298450" algn="l">
              <a:lnSpc>
                <a:spcPct val="115000"/>
              </a:lnSpc>
              <a:spcBef>
                <a:spcPts val="667"/>
              </a:spcBef>
              <a:spcAft>
                <a:spcPts val="0"/>
              </a:spcAft>
              <a:buClr>
                <a:schemeClr val="dk1"/>
              </a:buClr>
              <a:buSzPts val="1100"/>
              <a:buChar char="○"/>
              <a:defRPr/>
            </a:lvl8pPr>
            <a:lvl9pPr marL="4114800" lvl="8" indent="-298450" algn="l">
              <a:lnSpc>
                <a:spcPct val="115000"/>
              </a:lnSpc>
              <a:spcBef>
                <a:spcPts val="667"/>
              </a:spcBef>
              <a:spcAft>
                <a:spcPts val="667"/>
              </a:spcAft>
              <a:buClr>
                <a:schemeClr val="dk1"/>
              </a:buClr>
              <a:buSzPts val="1100"/>
              <a:buChar char="■"/>
              <a:defRPr/>
            </a:lvl9pPr>
          </a:lstStyle>
          <a:p>
            <a:endParaRPr/>
          </a:p>
        </p:txBody>
      </p:sp>
      <p:sp>
        <p:nvSpPr>
          <p:cNvPr id="42" name="Google Shape;42;p236"/>
          <p:cNvSpPr txBox="1"/>
          <p:nvPr/>
        </p:nvSpPr>
        <p:spPr>
          <a:xfrm>
            <a:off x="10081265" y="6401767"/>
            <a:ext cx="731600" cy="442400"/>
          </a:xfrm>
          <a:prstGeom prst="rect">
            <a:avLst/>
          </a:prstGeom>
          <a:noFill/>
          <a:ln>
            <a:noFill/>
          </a:ln>
        </p:spPr>
        <p:txBody>
          <a:bodyPr spcFirstLastPara="1" wrap="square" lIns="121875" tIns="121875" rIns="121875" bIns="121875"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91592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1_Title and Content">
  <p:cSld name="11_Title and Content">
    <p:spTree>
      <p:nvGrpSpPr>
        <p:cNvPr id="1" name="Shape 43"/>
        <p:cNvGrpSpPr/>
        <p:nvPr/>
      </p:nvGrpSpPr>
      <p:grpSpPr>
        <a:xfrm>
          <a:off x="0" y="0"/>
          <a:ext cx="0" cy="0"/>
          <a:chOff x="0" y="0"/>
          <a:chExt cx="0" cy="0"/>
        </a:xfrm>
      </p:grpSpPr>
      <p:sp>
        <p:nvSpPr>
          <p:cNvPr id="44" name="Google Shape;44;p237"/>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4000"/>
              <a:buFont typeface="Calibri"/>
              <a:buNone/>
              <a:defRPr sz="4000" b="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6" name="Google Shape;46;p2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a:endParaRPr/>
          </a:p>
        </p:txBody>
      </p:sp>
      <p:sp>
        <p:nvSpPr>
          <p:cNvPr id="47" name="Google Shape;47;p2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48" name="Google Shape;48;p237"/>
          <p:cNvCxnSpPr>
            <a:stCxn id="44" idx="1"/>
            <a:endCxn id="44" idx="3"/>
          </p:cNvCxnSpPr>
          <p:nvPr/>
        </p:nvCxnSpPr>
        <p:spPr>
          <a:xfrm>
            <a:off x="0" y="734666"/>
            <a:ext cx="12192000" cy="0"/>
          </a:xfrm>
          <a:prstGeom prst="straightConnector1">
            <a:avLst/>
          </a:prstGeom>
          <a:noFill/>
          <a:ln w="28575" cap="flat" cmpd="sng">
            <a:solidFill>
              <a:schemeClr val="accent5"/>
            </a:solidFill>
            <a:prstDash val="solid"/>
            <a:miter lim="800000"/>
            <a:headEnd type="none" w="sm" len="sm"/>
            <a:tailEnd type="none" w="sm" len="sm"/>
          </a:ln>
        </p:spPr>
      </p:cxnSp>
      <p:sp>
        <p:nvSpPr>
          <p:cNvPr id="49" name="Google Shape;49;p237"/>
          <p:cNvSpPr txBox="1">
            <a:spLocks noGrp="1"/>
          </p:cNvSpPr>
          <p:nvPr>
            <p:ph type="body" idx="1"/>
          </p:nvPr>
        </p:nvSpPr>
        <p:spPr>
          <a:xfrm>
            <a:off x="838200" y="811697"/>
            <a:ext cx="10515600" cy="5373949"/>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1F3864"/>
              </a:buClr>
              <a:buSzPts val="2800"/>
              <a:buChar char="•"/>
              <a:defRPr/>
            </a:lvl1pPr>
            <a:lvl2pPr marL="914400" lvl="1" indent="-381000" algn="l">
              <a:lnSpc>
                <a:spcPct val="90000"/>
              </a:lnSpc>
              <a:spcBef>
                <a:spcPts val="500"/>
              </a:spcBef>
              <a:spcAft>
                <a:spcPts val="0"/>
              </a:spcAft>
              <a:buClr>
                <a:srgbClr val="0070C0"/>
              </a:buClr>
              <a:buSzPts val="2400"/>
              <a:buChar char="•"/>
              <a:defRPr/>
            </a:lvl2pPr>
            <a:lvl3pPr marL="1371600" lvl="2" indent="-355600" algn="l">
              <a:lnSpc>
                <a:spcPct val="90000"/>
              </a:lnSpc>
              <a:spcBef>
                <a:spcPts val="500"/>
              </a:spcBef>
              <a:spcAft>
                <a:spcPts val="0"/>
              </a:spcAft>
              <a:buClr>
                <a:srgbClr val="7030A0"/>
              </a:buClr>
              <a:buSzPts val="2000"/>
              <a:buFont typeface="Noto Sans Symbols"/>
              <a:buChar char="⮚"/>
              <a:defRPr/>
            </a:lvl3pPr>
            <a:lvl4pPr marL="1828800" lvl="3" indent="-342900" algn="l">
              <a:lnSpc>
                <a:spcPct val="90000"/>
              </a:lnSpc>
              <a:spcBef>
                <a:spcPts val="500"/>
              </a:spcBef>
              <a:spcAft>
                <a:spcPts val="0"/>
              </a:spcAft>
              <a:buClr>
                <a:schemeClr val="accent6"/>
              </a:buClr>
              <a:buSzPts val="1800"/>
              <a:buFont typeface="Noto Sans Symbols"/>
              <a:buChar char="✔"/>
              <a:defRPr/>
            </a:lvl4pPr>
            <a:lvl5pPr marL="2286000" lvl="4" indent="-342900" algn="l">
              <a:lnSpc>
                <a:spcPct val="90000"/>
              </a:lnSpc>
              <a:spcBef>
                <a:spcPts val="500"/>
              </a:spcBef>
              <a:spcAft>
                <a:spcPts val="0"/>
              </a:spcAft>
              <a:buClr>
                <a:schemeClr val="accent6"/>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237"/>
          <p:cNvSpPr txBox="1">
            <a:spLocks noGrp="1"/>
          </p:cNvSpPr>
          <p:nvPr>
            <p:ph type="body" idx="2"/>
          </p:nvPr>
        </p:nvSpPr>
        <p:spPr>
          <a:xfrm>
            <a:off x="838200" y="6185646"/>
            <a:ext cx="10042525" cy="535829"/>
          </a:xfrm>
          <a:prstGeom prst="rect">
            <a:avLst/>
          </a:prstGeom>
          <a:noFill/>
          <a:ln>
            <a:noFill/>
          </a:ln>
        </p:spPr>
        <p:txBody>
          <a:bodyPr spcFirstLastPara="1" wrap="square" lIns="91425" tIns="45700" rIns="91425" bIns="45700" anchor="ctr" anchorCtr="1">
            <a:normAutofit/>
          </a:bodyPr>
          <a:lstStyle>
            <a:lvl1pPr marL="457200" lvl="0" indent="-228600" algn="ctr">
              <a:lnSpc>
                <a:spcPct val="90000"/>
              </a:lnSpc>
              <a:spcBef>
                <a:spcPts val="1000"/>
              </a:spcBef>
              <a:spcAft>
                <a:spcPts val="0"/>
              </a:spcAft>
              <a:buClr>
                <a:schemeClr val="dk1"/>
              </a:buClr>
              <a:buSzPts val="1400"/>
              <a:buNone/>
              <a:defRPr sz="1400"/>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197034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33E9E-93C5-2D4A-B31E-AFCE224F80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242FE7-478B-9C4E-B240-DA4352D82F3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11EFB-DDD3-4443-B311-07F2A995DF45}"/>
              </a:ext>
            </a:extLst>
          </p:cNvPr>
          <p:cNvSpPr>
            <a:spLocks noGrp="1"/>
          </p:cNvSpPr>
          <p:nvPr>
            <p:ph type="dt" sz="half" idx="10"/>
          </p:nvPr>
        </p:nvSpPr>
        <p:spPr/>
        <p:txBody>
          <a:bodyPr/>
          <a:lstStyle/>
          <a:p>
            <a:fld id="{F52010CB-6FCB-8B43-9374-1217DE8D5401}" type="datetime1">
              <a:rPr lang="en-US" smtClean="0"/>
              <a:t>6/27/21</a:t>
            </a:fld>
            <a:endParaRPr lang="en-US"/>
          </a:p>
        </p:txBody>
      </p:sp>
      <p:sp>
        <p:nvSpPr>
          <p:cNvPr id="5" name="Footer Placeholder 4">
            <a:extLst>
              <a:ext uri="{FF2B5EF4-FFF2-40B4-BE49-F238E27FC236}">
                <a16:creationId xmlns:a16="http://schemas.microsoft.com/office/drawing/2014/main" id="{9AB57E59-3549-4F4D-92E2-7F2C06889F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69E22-6E6F-6643-BB3E-01ECCABF4220}"/>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3073933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CF1A2-7F7E-CA4E-A5D1-D2DC26B5BF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8080B0-7C45-1B4A-8130-5ECCA32679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AC060ED-F6C4-7E40-8B1E-C5C43478C2AF}"/>
              </a:ext>
            </a:extLst>
          </p:cNvPr>
          <p:cNvSpPr>
            <a:spLocks noGrp="1"/>
          </p:cNvSpPr>
          <p:nvPr>
            <p:ph type="dt" sz="half" idx="10"/>
          </p:nvPr>
        </p:nvSpPr>
        <p:spPr/>
        <p:txBody>
          <a:bodyPr/>
          <a:lstStyle/>
          <a:p>
            <a:fld id="{134C4A62-096F-DF40-88B2-20949340E9A2}" type="datetime1">
              <a:rPr lang="en-US" smtClean="0"/>
              <a:t>6/27/21</a:t>
            </a:fld>
            <a:endParaRPr lang="en-US"/>
          </a:p>
        </p:txBody>
      </p:sp>
      <p:sp>
        <p:nvSpPr>
          <p:cNvPr id="5" name="Footer Placeholder 4">
            <a:extLst>
              <a:ext uri="{FF2B5EF4-FFF2-40B4-BE49-F238E27FC236}">
                <a16:creationId xmlns:a16="http://schemas.microsoft.com/office/drawing/2014/main" id="{5F12C29A-5FBC-5949-B1A0-7DE7589ED3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89794A-4F13-1942-B9C3-930DDD04ECBB}"/>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2762498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86B52-BFD3-1741-A364-E2334485A7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B0774-A4D5-894C-A52F-DA63F5E61E6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E9F52A-BA0E-1C48-AC2E-DA32BA6EBD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DEA786-B02C-6B49-9FC1-64A350503F1A}"/>
              </a:ext>
            </a:extLst>
          </p:cNvPr>
          <p:cNvSpPr>
            <a:spLocks noGrp="1"/>
          </p:cNvSpPr>
          <p:nvPr>
            <p:ph type="dt" sz="half" idx="10"/>
          </p:nvPr>
        </p:nvSpPr>
        <p:spPr/>
        <p:txBody>
          <a:bodyPr/>
          <a:lstStyle/>
          <a:p>
            <a:fld id="{AAAB0130-22B4-CB4B-950E-B2B0D68EF3B4}" type="datetime1">
              <a:rPr lang="en-US" smtClean="0"/>
              <a:t>6/27/21</a:t>
            </a:fld>
            <a:endParaRPr lang="en-US"/>
          </a:p>
        </p:txBody>
      </p:sp>
      <p:sp>
        <p:nvSpPr>
          <p:cNvPr id="6" name="Footer Placeholder 5">
            <a:extLst>
              <a:ext uri="{FF2B5EF4-FFF2-40B4-BE49-F238E27FC236}">
                <a16:creationId xmlns:a16="http://schemas.microsoft.com/office/drawing/2014/main" id="{073C8B3A-3E9C-4A45-84CE-EDDD4089F4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BA617F-4C89-8548-9540-3FBB3E1E93B1}"/>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2620388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9D9BF-5FF0-5B4A-9D28-6429DC6B52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487589-4D7D-C643-AA8A-470488FC83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38ECA9B-693E-6744-9B87-CFEDD02509B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4D4AF4-562A-2643-9895-C9D3692EAC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3AEB5C2-F521-2843-8528-C5A0E37C791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A8AF60-4BBE-874D-928E-2848F2C668C7}"/>
              </a:ext>
            </a:extLst>
          </p:cNvPr>
          <p:cNvSpPr>
            <a:spLocks noGrp="1"/>
          </p:cNvSpPr>
          <p:nvPr>
            <p:ph type="dt" sz="half" idx="10"/>
          </p:nvPr>
        </p:nvSpPr>
        <p:spPr/>
        <p:txBody>
          <a:bodyPr/>
          <a:lstStyle/>
          <a:p>
            <a:fld id="{619611ED-0657-5A43-95D6-88C53B865543}" type="datetime1">
              <a:rPr lang="en-US" smtClean="0"/>
              <a:t>6/27/21</a:t>
            </a:fld>
            <a:endParaRPr lang="en-US"/>
          </a:p>
        </p:txBody>
      </p:sp>
      <p:sp>
        <p:nvSpPr>
          <p:cNvPr id="8" name="Footer Placeholder 7">
            <a:extLst>
              <a:ext uri="{FF2B5EF4-FFF2-40B4-BE49-F238E27FC236}">
                <a16:creationId xmlns:a16="http://schemas.microsoft.com/office/drawing/2014/main" id="{4B80D003-2DAC-C740-A384-0419DF9F97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76E68F-022D-894B-BAA7-8BF954489D35}"/>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142254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8F4CF-B8B1-D14D-AD21-DC0A78CEFF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E42B439-B378-A241-8BEA-4C8B01064204}"/>
              </a:ext>
            </a:extLst>
          </p:cNvPr>
          <p:cNvSpPr>
            <a:spLocks noGrp="1"/>
          </p:cNvSpPr>
          <p:nvPr>
            <p:ph type="dt" sz="half" idx="10"/>
          </p:nvPr>
        </p:nvSpPr>
        <p:spPr/>
        <p:txBody>
          <a:bodyPr/>
          <a:lstStyle/>
          <a:p>
            <a:fld id="{9C67915F-8F80-AD4D-8FE8-383465D02FC3}" type="datetime1">
              <a:rPr lang="en-US" smtClean="0"/>
              <a:t>6/27/21</a:t>
            </a:fld>
            <a:endParaRPr lang="en-US"/>
          </a:p>
        </p:txBody>
      </p:sp>
      <p:sp>
        <p:nvSpPr>
          <p:cNvPr id="4" name="Footer Placeholder 3">
            <a:extLst>
              <a:ext uri="{FF2B5EF4-FFF2-40B4-BE49-F238E27FC236}">
                <a16:creationId xmlns:a16="http://schemas.microsoft.com/office/drawing/2014/main" id="{6881CACC-ECF5-3B4E-97E0-8589CA8A5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FE26EC-6B13-754F-B3E3-C938AF1C4442}"/>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520310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7AEE66-E07A-EA40-B8C1-DF80A7156D40}"/>
              </a:ext>
            </a:extLst>
          </p:cNvPr>
          <p:cNvSpPr>
            <a:spLocks noGrp="1"/>
          </p:cNvSpPr>
          <p:nvPr>
            <p:ph type="dt" sz="half" idx="10"/>
          </p:nvPr>
        </p:nvSpPr>
        <p:spPr/>
        <p:txBody>
          <a:bodyPr/>
          <a:lstStyle/>
          <a:p>
            <a:fld id="{C6E5EF3B-3322-FC48-AF6D-650FC0D4E0A6}" type="datetime1">
              <a:rPr lang="en-US" smtClean="0"/>
              <a:t>6/27/21</a:t>
            </a:fld>
            <a:endParaRPr lang="en-US"/>
          </a:p>
        </p:txBody>
      </p:sp>
      <p:sp>
        <p:nvSpPr>
          <p:cNvPr id="3" name="Footer Placeholder 2">
            <a:extLst>
              <a:ext uri="{FF2B5EF4-FFF2-40B4-BE49-F238E27FC236}">
                <a16:creationId xmlns:a16="http://schemas.microsoft.com/office/drawing/2014/main" id="{CD913BBD-3952-4743-B914-94D43D7FE7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DAF15C-872F-1A41-8C51-5AD459A0F3A3}"/>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1946224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AC08D-5381-8C4B-985C-F4C2742CE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49C1B9-3290-EC40-8921-DFAEA15421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7BFCC9-13AD-814D-8BB8-F091DA3BAF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65AC4A-87E9-BF4C-AA94-C7C07D90E203}"/>
              </a:ext>
            </a:extLst>
          </p:cNvPr>
          <p:cNvSpPr>
            <a:spLocks noGrp="1"/>
          </p:cNvSpPr>
          <p:nvPr>
            <p:ph type="dt" sz="half" idx="10"/>
          </p:nvPr>
        </p:nvSpPr>
        <p:spPr/>
        <p:txBody>
          <a:bodyPr/>
          <a:lstStyle/>
          <a:p>
            <a:fld id="{03901729-8EEC-AE49-96A8-52BEF83BE0A5}" type="datetime1">
              <a:rPr lang="en-US" smtClean="0"/>
              <a:t>6/27/21</a:t>
            </a:fld>
            <a:endParaRPr lang="en-US"/>
          </a:p>
        </p:txBody>
      </p:sp>
      <p:sp>
        <p:nvSpPr>
          <p:cNvPr id="6" name="Footer Placeholder 5">
            <a:extLst>
              <a:ext uri="{FF2B5EF4-FFF2-40B4-BE49-F238E27FC236}">
                <a16:creationId xmlns:a16="http://schemas.microsoft.com/office/drawing/2014/main" id="{DF00F11B-9FF0-7D48-84B8-DFF47C1A67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C5B3BF-1D87-8040-810B-2973048EE5D8}"/>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4223603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8A3BB-3274-DF4C-9096-90BAE3931F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12D45A-0EDA-514F-8C82-864A2D944B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BC6B607-F79B-9B4C-98AE-7D1C1945AA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14A5D89-4582-474A-9416-CDFB55FB1FFB}"/>
              </a:ext>
            </a:extLst>
          </p:cNvPr>
          <p:cNvSpPr>
            <a:spLocks noGrp="1"/>
          </p:cNvSpPr>
          <p:nvPr>
            <p:ph type="dt" sz="half" idx="10"/>
          </p:nvPr>
        </p:nvSpPr>
        <p:spPr/>
        <p:txBody>
          <a:bodyPr/>
          <a:lstStyle/>
          <a:p>
            <a:fld id="{5C915992-DD29-9145-AA6A-907D933DD615}" type="datetime1">
              <a:rPr lang="en-US" smtClean="0"/>
              <a:t>6/27/21</a:t>
            </a:fld>
            <a:endParaRPr lang="en-US"/>
          </a:p>
        </p:txBody>
      </p:sp>
      <p:sp>
        <p:nvSpPr>
          <p:cNvPr id="6" name="Footer Placeholder 5">
            <a:extLst>
              <a:ext uri="{FF2B5EF4-FFF2-40B4-BE49-F238E27FC236}">
                <a16:creationId xmlns:a16="http://schemas.microsoft.com/office/drawing/2014/main" id="{5625AAB5-2F5B-EC46-B9AC-00855A5EE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4701EB-4F3D-E64C-A791-14CE529AE747}"/>
              </a:ext>
            </a:extLst>
          </p:cNvPr>
          <p:cNvSpPr>
            <a:spLocks noGrp="1"/>
          </p:cNvSpPr>
          <p:nvPr>
            <p:ph type="sldNum" sz="quarter" idx="12"/>
          </p:nvPr>
        </p:nvSpPr>
        <p:spPr/>
        <p:txBody>
          <a:bodyPr/>
          <a:lstStyle/>
          <a:p>
            <a:fld id="{4C15419E-54D6-8648-ABFB-BEF58E3E877E}" type="slidenum">
              <a:rPr lang="en-US" smtClean="0"/>
              <a:t>‹#›</a:t>
            </a:fld>
            <a:endParaRPr lang="en-US"/>
          </a:p>
        </p:txBody>
      </p:sp>
    </p:spTree>
    <p:extLst>
      <p:ext uri="{BB962C8B-B14F-4D97-AF65-F5344CB8AC3E}">
        <p14:creationId xmlns:p14="http://schemas.microsoft.com/office/powerpoint/2010/main" val="2391226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EAB9A7-779C-5C4E-A489-1E839A0A0C1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A6DF664-811F-F948-AEF2-A5698B11AD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1E7C58-AAD0-614C-8166-256D81E64E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808E4F-D12A-F841-ABE9-1B3AAD30A1BE}" type="datetime1">
              <a:rPr lang="en-US" smtClean="0"/>
              <a:t>6/27/21</a:t>
            </a:fld>
            <a:endParaRPr lang="en-US"/>
          </a:p>
        </p:txBody>
      </p:sp>
      <p:sp>
        <p:nvSpPr>
          <p:cNvPr id="5" name="Footer Placeholder 4">
            <a:extLst>
              <a:ext uri="{FF2B5EF4-FFF2-40B4-BE49-F238E27FC236}">
                <a16:creationId xmlns:a16="http://schemas.microsoft.com/office/drawing/2014/main" id="{CF48EC4A-B4FD-524A-AB6B-4A6F77CEAB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5611BFC-5662-D942-9EE2-E9FF495896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5419E-54D6-8648-ABFB-BEF58E3E877E}" type="slidenum">
              <a:rPr lang="en-US" smtClean="0"/>
              <a:t>‹#›</a:t>
            </a:fld>
            <a:endParaRPr lang="en-US"/>
          </a:p>
        </p:txBody>
      </p:sp>
      <p:pic>
        <p:nvPicPr>
          <p:cNvPr id="9" name="Picture 8">
            <a:extLst>
              <a:ext uri="{FF2B5EF4-FFF2-40B4-BE49-F238E27FC236}">
                <a16:creationId xmlns:a16="http://schemas.microsoft.com/office/drawing/2014/main" id="{ABFDCDA1-F584-0842-859A-9808E6868E9F}"/>
              </a:ext>
            </a:extLst>
          </p:cNvPr>
          <p:cNvPicPr>
            <a:picLocks noChangeAspect="1"/>
          </p:cNvPicPr>
          <p:nvPr userDrawn="1"/>
        </p:nvPicPr>
        <p:blipFill>
          <a:blip r:embed="rId15"/>
          <a:stretch>
            <a:fillRect/>
          </a:stretch>
        </p:blipFill>
        <p:spPr>
          <a:xfrm>
            <a:off x="9417377" y="-46512"/>
            <a:ext cx="3293097" cy="823274"/>
          </a:xfrm>
          <a:prstGeom prst="rect">
            <a:avLst/>
          </a:prstGeom>
        </p:spPr>
      </p:pic>
    </p:spTree>
    <p:extLst>
      <p:ext uri="{BB962C8B-B14F-4D97-AF65-F5344CB8AC3E}">
        <p14:creationId xmlns:p14="http://schemas.microsoft.com/office/powerpoint/2010/main" val="2630246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github.com/graph4ai/graph4nlp_demo"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hyperlink" Target="https://github.com/graph4ai/graph4nlp_literature" TargetMode="External"/><Relationship Id="rId4" Type="http://schemas.openxmlformats.org/officeDocument/2006/relationships/hyperlink" Target="https://github.com/graph4ai/graph4nlp"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264.png"/><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263.png"/><Relationship Id="rId5" Type="http://schemas.openxmlformats.org/officeDocument/2006/relationships/image" Target="../media/image262.png"/><Relationship Id="rId4" Type="http://schemas.openxmlformats.org/officeDocument/2006/relationships/image" Target="../media/image261.png"/></Relationships>
</file>

<file path=ppt/slides/_rels/slide109.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268.png"/><Relationship Id="rId5" Type="http://schemas.openxmlformats.org/officeDocument/2006/relationships/image" Target="../media/image267.png"/><Relationship Id="rId4" Type="http://schemas.openxmlformats.org/officeDocument/2006/relationships/image" Target="../media/image26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111.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74.png"/></Relationships>
</file>

<file path=ppt/slides/_rels/slide11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280.png"/><Relationship Id="rId4" Type="http://schemas.openxmlformats.org/officeDocument/2006/relationships/image" Target="../media/image27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285.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93.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96.xml"/><Relationship Id="rId1" Type="http://schemas.openxmlformats.org/officeDocument/2006/relationships/slideLayout" Target="../slideLayouts/slideLayout2.xml"/><Relationship Id="rId5" Type="http://schemas.openxmlformats.org/officeDocument/2006/relationships/image" Target="../media/image296.png"/><Relationship Id="rId4" Type="http://schemas.openxmlformats.org/officeDocument/2006/relationships/image" Target="../media/image295.png"/></Relationships>
</file>

<file path=ppt/slides/_rels/slide135.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298.png"/></Relationships>
</file>

<file path=ppt/slides/_rels/slide136.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98.xml"/><Relationship Id="rId1" Type="http://schemas.openxmlformats.org/officeDocument/2006/relationships/slideLayout" Target="../slideLayouts/slideLayout2.xml"/><Relationship Id="rId6" Type="http://schemas.openxmlformats.org/officeDocument/2006/relationships/image" Target="../media/image301.png"/><Relationship Id="rId5" Type="http://schemas.openxmlformats.org/officeDocument/2006/relationships/image" Target="../media/image297.png"/><Relationship Id="rId4" Type="http://schemas.openxmlformats.org/officeDocument/2006/relationships/image" Target="../media/image300.png"/></Relationships>
</file>

<file path=ppt/slides/_rels/slide137.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304.png"/><Relationship Id="rId5" Type="http://schemas.openxmlformats.org/officeDocument/2006/relationships/image" Target="../media/image303.png"/><Relationship Id="rId4" Type="http://schemas.openxmlformats.org/officeDocument/2006/relationships/image" Target="../media/image302.png"/></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8" Type="http://schemas.openxmlformats.org/officeDocument/2006/relationships/hyperlink" Target="https://www.aclweb.org/anthology/C18-1287/" TargetMode="External"/><Relationship Id="rId3" Type="http://schemas.openxmlformats.org/officeDocument/2006/relationships/image" Target="../media/image305.png"/><Relationship Id="rId7" Type="http://schemas.openxmlformats.org/officeDocument/2006/relationships/hyperlink" Target="https://arxiv.org/abs/2009.07698" TargetMode="External"/><Relationship Id="rId2" Type="http://schemas.openxmlformats.org/officeDocument/2006/relationships/notesSlide" Target="../notesSlides/notesSlide101.xml"/><Relationship Id="rId1" Type="http://schemas.openxmlformats.org/officeDocument/2006/relationships/slideLayout" Target="../slideLayouts/slideLayout12.xml"/><Relationship Id="rId6" Type="http://schemas.openxmlformats.org/officeDocument/2006/relationships/hyperlink" Target="https://arxiv.org/abs/1905.12616" TargetMode="External"/><Relationship Id="rId5" Type="http://schemas.openxmlformats.org/officeDocument/2006/relationships/hyperlink" Target="https://www.aclweb.org/anthology/D18-1389/" TargetMode="External"/><Relationship Id="rId4" Type="http://schemas.openxmlformats.org/officeDocument/2006/relationships/hyperlink" Target="https://link.springer.com/chapter/10.1007/978-3-030-00671-6_39"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140.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image" Target="../media/image307.png"/></Relationships>
</file>

<file path=ppt/slides/_rels/slide141.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104.xml"/><Relationship Id="rId1" Type="http://schemas.openxmlformats.org/officeDocument/2006/relationships/slideLayout" Target="../slideLayouts/slideLayout13.xml"/><Relationship Id="rId6" Type="http://schemas.openxmlformats.org/officeDocument/2006/relationships/image" Target="../media/image312.png"/><Relationship Id="rId5" Type="http://schemas.openxmlformats.org/officeDocument/2006/relationships/image" Target="../media/image311.png"/><Relationship Id="rId4" Type="http://schemas.openxmlformats.org/officeDocument/2006/relationships/image" Target="../media/image310.jp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110.xml"/><Relationship Id="rId1" Type="http://schemas.openxmlformats.org/officeDocument/2006/relationships/slideLayout" Target="../slideLayouts/slideLayout13.xml"/><Relationship Id="rId5" Type="http://schemas.openxmlformats.org/officeDocument/2006/relationships/image" Target="../media/image317.png"/><Relationship Id="rId4" Type="http://schemas.openxmlformats.org/officeDocument/2006/relationships/image" Target="../media/image316.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3" Type="http://schemas.openxmlformats.org/officeDocument/2006/relationships/hyperlink" Target="https://hub.docker.com/orgs/blendernlp/repositories" TargetMode="External"/><Relationship Id="rId2" Type="http://schemas.openxmlformats.org/officeDocument/2006/relationships/notesSlide" Target="../notesSlides/notesSlide114.xml"/><Relationship Id="rId1" Type="http://schemas.openxmlformats.org/officeDocument/2006/relationships/slideLayout" Target="../slideLayouts/slideLayout7.xml"/><Relationship Id="rId4" Type="http://schemas.openxmlformats.org/officeDocument/2006/relationships/image" Target="../media/image319.png"/></Relationships>
</file>

<file path=ppt/slides/_rels/slide153.xml.rels><?xml version="1.0" encoding="UTF-8" standalone="yes"?>
<Relationships xmlns="http://schemas.openxmlformats.org/package/2006/relationships"><Relationship Id="rId3" Type="http://schemas.openxmlformats.org/officeDocument/2006/relationships/image" Target="../media/image320.png"/><Relationship Id="rId7" Type="http://schemas.openxmlformats.org/officeDocument/2006/relationships/hyperlink" Target="http://159.89.180.81:8080/"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6" Type="http://schemas.openxmlformats.org/officeDocument/2006/relationships/hyperlink" Target="http://159.89.180.81:3300/elisa_ie" TargetMode="External"/><Relationship Id="rId5" Type="http://schemas.openxmlformats.org/officeDocument/2006/relationships/hyperlink" Target="http://159.89.180.81:3300/elisa_ie/api" TargetMode="External"/><Relationship Id="rId4" Type="http://schemas.openxmlformats.org/officeDocument/2006/relationships/hyperlink" Target="http://blender02.cs.rpi.edu:3300/elisa_ie" TargetMode="External"/></Relationships>
</file>

<file path=ppt/slides/_rels/slide154.xml.rels><?xml version="1.0" encoding="UTF-8" standalone="yes"?>
<Relationships xmlns="http://schemas.openxmlformats.org/package/2006/relationships"><Relationship Id="rId3" Type="http://schemas.openxmlformats.org/officeDocument/2006/relationships/hyperlink" Target="http://blender.cs.illinois.edu/software/oneie/"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hyperlink" Target="https://hub.docker.com/u/dannapierskitoptal" TargetMode="External"/><Relationship Id="rId5" Type="http://schemas.openxmlformats.org/officeDocument/2006/relationships/hyperlink" Target="https://hub.docker.com/orgs/blendernlp/" TargetMode="External"/><Relationship Id="rId4" Type="http://schemas.openxmlformats.org/officeDocument/2006/relationships/hyperlink" Target="https://github.com/GAIA-AIDA/uiuc_ie_pipeline_fine_grained" TargetMode="Externa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321.jpg"/><Relationship Id="rId7" Type="http://schemas.openxmlformats.org/officeDocument/2006/relationships/image" Target="../media/image325.png"/><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324.png"/><Relationship Id="rId5" Type="http://schemas.openxmlformats.org/officeDocument/2006/relationships/image" Target="../media/image323.png"/><Relationship Id="rId4" Type="http://schemas.openxmlformats.org/officeDocument/2006/relationships/image" Target="../media/image322.png"/></Relationships>
</file>

<file path=ppt/slides/_rels/slide188.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45.emf"/></Relationships>
</file>

<file path=ppt/slides/_rels/slide1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90.xml.rels><?xml version="1.0" encoding="UTF-8" standalone="yes"?>
<Relationships xmlns="http://schemas.openxmlformats.org/package/2006/relationships"><Relationship Id="rId3" Type="http://schemas.openxmlformats.org/officeDocument/2006/relationships/image" Target="../media/image327.emf"/><Relationship Id="rId7" Type="http://schemas.openxmlformats.org/officeDocument/2006/relationships/image" Target="../media/image331.emf"/><Relationship Id="rId2" Type="http://schemas.openxmlformats.org/officeDocument/2006/relationships/notesSlide" Target="../notesSlides/notesSlide151.xml"/><Relationship Id="rId1" Type="http://schemas.openxmlformats.org/officeDocument/2006/relationships/slideLayout" Target="../slideLayouts/slideLayout2.xml"/><Relationship Id="rId6" Type="http://schemas.openxmlformats.org/officeDocument/2006/relationships/image" Target="../media/image330.emf"/><Relationship Id="rId5" Type="http://schemas.openxmlformats.org/officeDocument/2006/relationships/image" Target="../media/image329.emf"/><Relationship Id="rId4" Type="http://schemas.openxmlformats.org/officeDocument/2006/relationships/image" Target="../media/image328.emf"/></Relationships>
</file>

<file path=ppt/slides/_rels/slide191.xml.rels><?xml version="1.0" encoding="UTF-8" standalone="yes"?>
<Relationships xmlns="http://schemas.openxmlformats.org/package/2006/relationships"><Relationship Id="rId3" Type="http://schemas.openxmlformats.org/officeDocument/2006/relationships/image" Target="../media/image332.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333.png"/><Relationship Id="rId7" Type="http://schemas.openxmlformats.org/officeDocument/2006/relationships/image" Target="../media/image336.emf"/><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image" Target="../media/image335.emf"/><Relationship Id="rId5" Type="http://schemas.openxmlformats.org/officeDocument/2006/relationships/image" Target="../media/image324.png"/><Relationship Id="rId4" Type="http://schemas.openxmlformats.org/officeDocument/2006/relationships/image" Target="../media/image334.emf"/></Relationships>
</file>

<file path=ppt/slides/_rels/slide193.xml.rels><?xml version="1.0" encoding="UTF-8" standalone="yes"?>
<Relationships xmlns="http://schemas.openxmlformats.org/package/2006/relationships"><Relationship Id="rId3" Type="http://schemas.openxmlformats.org/officeDocument/2006/relationships/image" Target="../media/image337.pn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8" Type="http://schemas.openxmlformats.org/officeDocument/2006/relationships/image" Target="../media/image343.emf"/><Relationship Id="rId3" Type="http://schemas.openxmlformats.org/officeDocument/2006/relationships/image" Target="../media/image338.emf"/><Relationship Id="rId7" Type="http://schemas.openxmlformats.org/officeDocument/2006/relationships/image" Target="../media/image342.emf"/><Relationship Id="rId2" Type="http://schemas.openxmlformats.org/officeDocument/2006/relationships/notesSlide" Target="../notesSlides/notesSlide155.xml"/><Relationship Id="rId1" Type="http://schemas.openxmlformats.org/officeDocument/2006/relationships/slideLayout" Target="../slideLayouts/slideLayout2.xml"/><Relationship Id="rId6" Type="http://schemas.openxmlformats.org/officeDocument/2006/relationships/image" Target="../media/image341.emf"/><Relationship Id="rId11" Type="http://schemas.openxmlformats.org/officeDocument/2006/relationships/image" Target="../media/image113.emf"/><Relationship Id="rId5" Type="http://schemas.openxmlformats.org/officeDocument/2006/relationships/image" Target="../media/image340.emf"/><Relationship Id="rId10" Type="http://schemas.openxmlformats.org/officeDocument/2006/relationships/image" Target="../media/image345.emf"/><Relationship Id="rId4" Type="http://schemas.openxmlformats.org/officeDocument/2006/relationships/image" Target="../media/image339.emf"/><Relationship Id="rId9" Type="http://schemas.openxmlformats.org/officeDocument/2006/relationships/image" Target="../media/image344.emf"/></Relationships>
</file>

<file path=ppt/slides/_rels/slide195.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349.png"/></Relationships>
</file>

<file path=ppt/slides/_rels/slide198.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notesSlide" Target="../notesSlides/notesSlide160.xml"/><Relationship Id="rId1" Type="http://schemas.openxmlformats.org/officeDocument/2006/relationships/slideLayout" Target="../slideLayouts/slideLayout2.xml"/><Relationship Id="rId6" Type="http://schemas.openxmlformats.org/officeDocument/2006/relationships/image" Target="../media/image113.emf"/><Relationship Id="rId5" Type="http://schemas.openxmlformats.org/officeDocument/2006/relationships/image" Target="../media/image352.png"/><Relationship Id="rId4" Type="http://schemas.openxmlformats.org/officeDocument/2006/relationships/image" Target="../media/image351.png"/></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200.xml.rels><?xml version="1.0" encoding="UTF-8" standalone="yes"?>
<Relationships xmlns="http://schemas.openxmlformats.org/package/2006/relationships"><Relationship Id="rId8" Type="http://schemas.openxmlformats.org/officeDocument/2006/relationships/image" Target="../media/image358.emf"/><Relationship Id="rId3" Type="http://schemas.openxmlformats.org/officeDocument/2006/relationships/image" Target="../media/image353.png"/><Relationship Id="rId7" Type="http://schemas.openxmlformats.org/officeDocument/2006/relationships/image" Target="../media/image357.emf"/><Relationship Id="rId2" Type="http://schemas.openxmlformats.org/officeDocument/2006/relationships/notesSlide" Target="../notesSlides/notesSlide161.xml"/><Relationship Id="rId1" Type="http://schemas.openxmlformats.org/officeDocument/2006/relationships/slideLayout" Target="../slideLayouts/slideLayout2.xml"/><Relationship Id="rId6" Type="http://schemas.openxmlformats.org/officeDocument/2006/relationships/image" Target="../media/image356.png"/><Relationship Id="rId5" Type="http://schemas.openxmlformats.org/officeDocument/2006/relationships/image" Target="../media/image355.png"/><Relationship Id="rId4" Type="http://schemas.openxmlformats.org/officeDocument/2006/relationships/image" Target="../media/image354.png"/></Relationships>
</file>

<file path=ppt/slides/_rels/slide201.xml.rels><?xml version="1.0" encoding="UTF-8" standalone="yes"?>
<Relationships xmlns="http://schemas.openxmlformats.org/package/2006/relationships"><Relationship Id="rId3" Type="http://schemas.openxmlformats.org/officeDocument/2006/relationships/image" Target="../media/image359.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notesSlide" Target="../notesSlides/notesSlide163.xml"/><Relationship Id="rId1" Type="http://schemas.openxmlformats.org/officeDocument/2006/relationships/slideLayout" Target="../slideLayouts/slideLayout2.xml"/><Relationship Id="rId6" Type="http://schemas.openxmlformats.org/officeDocument/2006/relationships/image" Target="../media/image362.emf"/><Relationship Id="rId5" Type="http://schemas.openxmlformats.org/officeDocument/2006/relationships/image" Target="../media/image324.png"/><Relationship Id="rId4" Type="http://schemas.openxmlformats.org/officeDocument/2006/relationships/image" Target="../media/image361.emf"/></Relationships>
</file>

<file path=ppt/slides/_rels/slide203.xml.rels><?xml version="1.0" encoding="UTF-8" standalone="yes"?>
<Relationships xmlns="http://schemas.openxmlformats.org/package/2006/relationships"><Relationship Id="rId3" Type="http://schemas.openxmlformats.org/officeDocument/2006/relationships/image" Target="../media/image363.pn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364.emf"/><Relationship Id="rId2" Type="http://schemas.openxmlformats.org/officeDocument/2006/relationships/notesSlide" Target="../notesSlides/notesSlide165.xml"/><Relationship Id="rId1" Type="http://schemas.openxmlformats.org/officeDocument/2006/relationships/slideLayout" Target="../slideLayouts/slideLayout2.xml"/><Relationship Id="rId5" Type="http://schemas.openxmlformats.org/officeDocument/2006/relationships/image" Target="../media/image113.emf"/><Relationship Id="rId4" Type="http://schemas.openxmlformats.org/officeDocument/2006/relationships/image" Target="../media/image365.emf"/></Relationships>
</file>

<file path=ppt/slides/_rels/slide205.xml.rels><?xml version="1.0" encoding="UTF-8" standalone="yes"?>
<Relationships xmlns="http://schemas.openxmlformats.org/package/2006/relationships"><Relationship Id="rId3" Type="http://schemas.openxmlformats.org/officeDocument/2006/relationships/image" Target="../media/image366.pn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openxmlformats.org/officeDocument/2006/relationships/image" Target="../media/image367.png"/></Relationships>
</file>

<file path=ppt/slides/_rels/slide206.xml.rels><?xml version="1.0" encoding="UTF-8" standalone="yes"?>
<Relationships xmlns="http://schemas.openxmlformats.org/package/2006/relationships"><Relationship Id="rId3" Type="http://schemas.openxmlformats.org/officeDocument/2006/relationships/image" Target="../media/image368.png"/><Relationship Id="rId2" Type="http://schemas.openxmlformats.org/officeDocument/2006/relationships/notesSlide" Target="../notesSlides/notesSlide167.xml"/><Relationship Id="rId1" Type="http://schemas.openxmlformats.org/officeDocument/2006/relationships/slideLayout" Target="../slideLayouts/slideLayout2.xml"/><Relationship Id="rId4" Type="http://schemas.openxmlformats.org/officeDocument/2006/relationships/image" Target="../media/image369.png"/></Relationships>
</file>

<file path=ppt/slides/_rels/slide207.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168.xml"/><Relationship Id="rId1" Type="http://schemas.openxmlformats.org/officeDocument/2006/relationships/slideLayout" Target="../slideLayouts/slideLayout2.xml"/><Relationship Id="rId5" Type="http://schemas.openxmlformats.org/officeDocument/2006/relationships/image" Target="../media/image228.emf"/><Relationship Id="rId4" Type="http://schemas.openxmlformats.org/officeDocument/2006/relationships/image" Target="../media/image227.emf"/></Relationships>
</file>

<file path=ppt/slides/_rels/slide208.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hyperlink" Target="https://github.com/dmlc/dgl" TargetMode="External"/><Relationship Id="rId2" Type="http://schemas.openxmlformats.org/officeDocument/2006/relationships/image" Target="../media/image372.png"/><Relationship Id="rId1" Type="http://schemas.openxmlformats.org/officeDocument/2006/relationships/slideLayout" Target="../slideLayouts/slideLayout2.xml"/><Relationship Id="rId4" Type="http://schemas.openxmlformats.org/officeDocument/2006/relationships/hyperlink" Target="https://github.com/divelab/DIG" TargetMode="External"/></Relationships>
</file>

<file path=ppt/slides/_rels/slide212.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374.svg"/><Relationship Id="rId7" Type="http://schemas.openxmlformats.org/officeDocument/2006/relationships/image" Target="../media/image378.svg"/><Relationship Id="rId2" Type="http://schemas.openxmlformats.org/officeDocument/2006/relationships/image" Target="../media/image260.png"/><Relationship Id="rId1" Type="http://schemas.openxmlformats.org/officeDocument/2006/relationships/slideLayout" Target="../slideLayouts/slideLayout2.xml"/><Relationship Id="rId6" Type="http://schemas.openxmlformats.org/officeDocument/2006/relationships/image" Target="../media/image377.png"/><Relationship Id="rId5" Type="http://schemas.openxmlformats.org/officeDocument/2006/relationships/image" Target="../media/image376.svg"/><Relationship Id="rId4" Type="http://schemas.openxmlformats.org/officeDocument/2006/relationships/image" Target="../media/image375.png"/></Relationships>
</file>

<file path=ppt/slides/_rels/slide214.xml.rels><?xml version="1.0" encoding="UTF-8" standalone="yes"?>
<Relationships xmlns="http://schemas.openxmlformats.org/package/2006/relationships"><Relationship Id="rId2" Type="http://schemas.openxmlformats.org/officeDocument/2006/relationships/image" Target="../media/image379.pn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hyperlink" Target="https://github.com/graph4ai/graph4nlp_demo" TargetMode="External"/><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382.png"/></Relationships>
</file>

<file path=ppt/slides/_rels/slide218.xml.rels><?xml version="1.0" encoding="UTF-8" standalone="yes"?>
<Relationships xmlns="http://schemas.openxmlformats.org/package/2006/relationships"><Relationship Id="rId3" Type="http://schemas.openxmlformats.org/officeDocument/2006/relationships/image" Target="../media/image383.png"/><Relationship Id="rId2" Type="http://schemas.openxmlformats.org/officeDocument/2006/relationships/notesSlide" Target="../notesSlides/notesSlide174.xml"/><Relationship Id="rId1" Type="http://schemas.openxmlformats.org/officeDocument/2006/relationships/slideLayout" Target="../slideLayouts/slideLayout2.xml"/><Relationship Id="rId4" Type="http://schemas.openxmlformats.org/officeDocument/2006/relationships/hyperlink" Target="https://github.com/graph4ai/graph4nlp_demo/tree/main/NAACL2021_demo"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notesSlide" Target="../notesSlides/notesSlide175.xml"/><Relationship Id="rId1" Type="http://schemas.openxmlformats.org/officeDocument/2006/relationships/slideLayout" Target="../slideLayouts/slideLayout2.xml"/><Relationship Id="rId4" Type="http://schemas.openxmlformats.org/officeDocument/2006/relationships/hyperlink" Target="https://github.com/graph4ai/graph4nlp_demo/tree/main/NAACL2021_demo"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hyperlink" Target="https://github.com/graph4ai/graph4nlp_demo/tree/main/NAACL2021_demo" TargetMode="External"/></Relationships>
</file>

<file path=ppt/slides/_rels/slide221.xml.rels><?xml version="1.0" encoding="UTF-8" standalone="yes"?>
<Relationships xmlns="http://schemas.openxmlformats.org/package/2006/relationships"><Relationship Id="rId3" Type="http://schemas.openxmlformats.org/officeDocument/2006/relationships/image" Target="../media/image386.png"/><Relationship Id="rId2" Type="http://schemas.openxmlformats.org/officeDocument/2006/relationships/notesSlide" Target="../notesSlides/notesSlide177.xml"/><Relationship Id="rId1" Type="http://schemas.openxmlformats.org/officeDocument/2006/relationships/slideLayout" Target="../slideLayouts/slideLayout2.xml"/><Relationship Id="rId4" Type="http://schemas.openxmlformats.org/officeDocument/2006/relationships/hyperlink" Target="https://github.com/graph4ai/graph4nlp_demo/tree/main/NAACL2021_demo" TargetMode="External"/></Relationships>
</file>

<file path=ppt/slides/_rels/slide222.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notesSlide" Target="../notesSlides/notesSlide178.xml"/><Relationship Id="rId1" Type="http://schemas.openxmlformats.org/officeDocument/2006/relationships/slideLayout" Target="../slideLayouts/slideLayout2.xml"/><Relationship Id="rId4" Type="http://schemas.openxmlformats.org/officeDocument/2006/relationships/hyperlink" Target="https://github.com/graph4ai/graph4nlp_demo/tree/main/NAACL2021_demo" TargetMode="External"/></Relationships>
</file>

<file path=ppt/slides/_rels/slide223.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hyperlink" Target="https://github.com/graph4ai/graph4nlp_demo" TargetMode="External"/></Relationships>
</file>

<file path=ppt/slides/_rels/slide224.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hyperlink" Target="https://github.com/graph4ai/graph4nlp_demo/tree/main/NAACL2021_demo" TargetMode="External"/></Relationships>
</file>

<file path=ppt/slides/_rels/slide225.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notesSlide" Target="../notesSlides/notesSlide181.xml"/><Relationship Id="rId1" Type="http://schemas.openxmlformats.org/officeDocument/2006/relationships/slideLayout" Target="../slideLayouts/slideLayout2.xml"/><Relationship Id="rId4" Type="http://schemas.openxmlformats.org/officeDocument/2006/relationships/hyperlink" Target="https://github.com/graph4ai/graph4nlp_demo/tree/main/NAACL2021_demo" TargetMode="Externa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image" Target="../media/image391.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hyperlink" Target="https://arxiv.org/abs/2106.06090" TargetMode="External"/><Relationship Id="rId2" Type="http://schemas.openxmlformats.org/officeDocument/2006/relationships/notesSlide" Target="../notesSlides/notesSlide184.xml"/><Relationship Id="rId1" Type="http://schemas.openxmlformats.org/officeDocument/2006/relationships/slideLayout" Target="../slideLayouts/slideLayout2.xml"/><Relationship Id="rId6" Type="http://schemas.openxmlformats.org/officeDocument/2006/relationships/hyperlink" Target="https://github.com/graph4ai/graph4nlp_literature" TargetMode="External"/><Relationship Id="rId5" Type="http://schemas.openxmlformats.org/officeDocument/2006/relationships/hyperlink" Target="https://github.com/graph4ai/graph4nlp_demo" TargetMode="External"/><Relationship Id="rId4" Type="http://schemas.openxmlformats.org/officeDocument/2006/relationships/hyperlink" Target="https://github.com/graph4ai/graph4nlp"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6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emf"/></Relationships>
</file>

<file path=ppt/slides/_rels/slide32.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png"/><Relationship Id="rId4" Type="http://schemas.openxmlformats.org/officeDocument/2006/relationships/image" Target="../media/image71.png"/><Relationship Id="rId9" Type="http://schemas.openxmlformats.org/officeDocument/2006/relationships/image" Target="../media/image7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05.png"/><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119.emf"/><Relationship Id="rId3" Type="http://schemas.openxmlformats.org/officeDocument/2006/relationships/image" Target="../media/image114.emf"/><Relationship Id="rId7" Type="http://schemas.openxmlformats.org/officeDocument/2006/relationships/image" Target="../media/image118.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7.emf"/><Relationship Id="rId5" Type="http://schemas.openxmlformats.org/officeDocument/2006/relationships/image" Target="../media/image116.emf"/><Relationship Id="rId4" Type="http://schemas.openxmlformats.org/officeDocument/2006/relationships/image" Target="../media/image115.emf"/><Relationship Id="rId9" Type="http://schemas.openxmlformats.org/officeDocument/2006/relationships/image" Target="../media/image120.emf"/></Relationships>
</file>

<file path=ppt/slides/_rels/slide46.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26.emf"/><Relationship Id="rId5" Type="http://schemas.openxmlformats.org/officeDocument/2006/relationships/image" Target="../media/image125.emf"/><Relationship Id="rId4" Type="http://schemas.openxmlformats.org/officeDocument/2006/relationships/image" Target="../media/image124.emf"/></Relationships>
</file>

<file path=ppt/slides/_rels/slide49.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29.emf"/><Relationship Id="rId4" Type="http://schemas.openxmlformats.org/officeDocument/2006/relationships/image" Target="../media/image128.emf"/></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30.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32.emf"/><Relationship Id="rId4" Type="http://schemas.openxmlformats.org/officeDocument/2006/relationships/image" Target="../media/image131.emf"/></Relationships>
</file>

<file path=ppt/slides/_rels/slide51.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35.emf"/><Relationship Id="rId4" Type="http://schemas.openxmlformats.org/officeDocument/2006/relationships/image" Target="../media/image134.emf"/></Relationships>
</file>

<file path=ppt/slides/_rels/slide52.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38.emf"/><Relationship Id="rId4" Type="http://schemas.openxmlformats.org/officeDocument/2006/relationships/image" Target="../media/image137.emf"/></Relationships>
</file>

<file path=ppt/slides/_rels/slide53.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0.emf"/><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43.emf"/><Relationship Id="rId5" Type="http://schemas.openxmlformats.org/officeDocument/2006/relationships/image" Target="../media/image142.emf"/><Relationship Id="rId4" Type="http://schemas.openxmlformats.org/officeDocument/2006/relationships/image" Target="../media/image141.emf"/></Relationships>
</file>

<file path=ppt/slides/_rels/slide55.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45.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 Id="rId9" Type="http://schemas.openxmlformats.org/officeDocument/2006/relationships/image" Target="../media/image1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3" Type="http://schemas.openxmlformats.org/officeDocument/2006/relationships/image" Target="../media/image163.emf"/><Relationship Id="rId18" Type="http://schemas.openxmlformats.org/officeDocument/2006/relationships/image" Target="../media/image168.emf"/><Relationship Id="rId26" Type="http://schemas.openxmlformats.org/officeDocument/2006/relationships/image" Target="../media/image176.emf"/><Relationship Id="rId3" Type="http://schemas.openxmlformats.org/officeDocument/2006/relationships/image" Target="../media/image153.emf"/><Relationship Id="rId21" Type="http://schemas.openxmlformats.org/officeDocument/2006/relationships/image" Target="../media/image171.emf"/><Relationship Id="rId7" Type="http://schemas.openxmlformats.org/officeDocument/2006/relationships/image" Target="../media/image157.emf"/><Relationship Id="rId12" Type="http://schemas.openxmlformats.org/officeDocument/2006/relationships/image" Target="../media/image162.emf"/><Relationship Id="rId17" Type="http://schemas.openxmlformats.org/officeDocument/2006/relationships/image" Target="../media/image167.emf"/><Relationship Id="rId25" Type="http://schemas.openxmlformats.org/officeDocument/2006/relationships/image" Target="../media/image175.emf"/><Relationship Id="rId33" Type="http://schemas.openxmlformats.org/officeDocument/2006/relationships/image" Target="../media/image183.emf"/><Relationship Id="rId2" Type="http://schemas.openxmlformats.org/officeDocument/2006/relationships/notesSlide" Target="../notesSlides/notesSlide43.xml"/><Relationship Id="rId16" Type="http://schemas.openxmlformats.org/officeDocument/2006/relationships/image" Target="../media/image166.emf"/><Relationship Id="rId20" Type="http://schemas.openxmlformats.org/officeDocument/2006/relationships/image" Target="../media/image170.emf"/><Relationship Id="rId29" Type="http://schemas.openxmlformats.org/officeDocument/2006/relationships/image" Target="../media/image179.emf"/><Relationship Id="rId1" Type="http://schemas.openxmlformats.org/officeDocument/2006/relationships/slideLayout" Target="../slideLayouts/slideLayout2.xml"/><Relationship Id="rId6" Type="http://schemas.openxmlformats.org/officeDocument/2006/relationships/image" Target="../media/image156.emf"/><Relationship Id="rId11" Type="http://schemas.openxmlformats.org/officeDocument/2006/relationships/image" Target="../media/image161.emf"/><Relationship Id="rId24" Type="http://schemas.openxmlformats.org/officeDocument/2006/relationships/image" Target="../media/image174.emf"/><Relationship Id="rId32" Type="http://schemas.openxmlformats.org/officeDocument/2006/relationships/image" Target="../media/image182.emf"/><Relationship Id="rId5" Type="http://schemas.openxmlformats.org/officeDocument/2006/relationships/image" Target="../media/image155.emf"/><Relationship Id="rId15" Type="http://schemas.openxmlformats.org/officeDocument/2006/relationships/image" Target="../media/image165.emf"/><Relationship Id="rId23" Type="http://schemas.openxmlformats.org/officeDocument/2006/relationships/image" Target="../media/image173.emf"/><Relationship Id="rId28" Type="http://schemas.openxmlformats.org/officeDocument/2006/relationships/image" Target="../media/image178.emf"/><Relationship Id="rId10" Type="http://schemas.openxmlformats.org/officeDocument/2006/relationships/image" Target="../media/image160.emf"/><Relationship Id="rId19" Type="http://schemas.openxmlformats.org/officeDocument/2006/relationships/image" Target="../media/image169.emf"/><Relationship Id="rId31" Type="http://schemas.openxmlformats.org/officeDocument/2006/relationships/image" Target="../media/image181.emf"/><Relationship Id="rId4" Type="http://schemas.openxmlformats.org/officeDocument/2006/relationships/image" Target="../media/image154.emf"/><Relationship Id="rId9" Type="http://schemas.openxmlformats.org/officeDocument/2006/relationships/image" Target="../media/image159.emf"/><Relationship Id="rId14" Type="http://schemas.openxmlformats.org/officeDocument/2006/relationships/image" Target="../media/image164.emf"/><Relationship Id="rId22" Type="http://schemas.openxmlformats.org/officeDocument/2006/relationships/image" Target="../media/image172.emf"/><Relationship Id="rId27" Type="http://schemas.openxmlformats.org/officeDocument/2006/relationships/image" Target="../media/image177.emf"/><Relationship Id="rId30" Type="http://schemas.openxmlformats.org/officeDocument/2006/relationships/image" Target="../media/image180.emf"/><Relationship Id="rId8" Type="http://schemas.openxmlformats.org/officeDocument/2006/relationships/image" Target="../media/image158.emf"/></Relationships>
</file>

<file path=ppt/slides/_rels/slide66.xml.rels><?xml version="1.0" encoding="UTF-8" standalone="yes"?>
<Relationships xmlns="http://schemas.openxmlformats.org/package/2006/relationships"><Relationship Id="rId8" Type="http://schemas.openxmlformats.org/officeDocument/2006/relationships/image" Target="../media/image189.emf"/><Relationship Id="rId3" Type="http://schemas.openxmlformats.org/officeDocument/2006/relationships/image" Target="../media/image184.emf"/><Relationship Id="rId7" Type="http://schemas.openxmlformats.org/officeDocument/2006/relationships/image" Target="../media/image188.emf"/><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87.emf"/><Relationship Id="rId5" Type="http://schemas.openxmlformats.org/officeDocument/2006/relationships/image" Target="../media/image186.emf"/><Relationship Id="rId4" Type="http://schemas.openxmlformats.org/officeDocument/2006/relationships/image" Target="../media/image185.emf"/></Relationships>
</file>

<file path=ppt/slides/_rels/slide6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90.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96.emf"/><Relationship Id="rId3" Type="http://schemas.openxmlformats.org/officeDocument/2006/relationships/image" Target="../media/image191.emf"/><Relationship Id="rId7" Type="http://schemas.openxmlformats.org/officeDocument/2006/relationships/image" Target="../media/image195.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emf"/><Relationship Id="rId4" Type="http://schemas.openxmlformats.org/officeDocument/2006/relationships/image" Target="../media/image192.emf"/><Relationship Id="rId9" Type="http://schemas.openxmlformats.org/officeDocument/2006/relationships/image" Target="../media/image197.emf"/></Relationships>
</file>

<file path=ppt/slides/_rels/slide71.xml.rels><?xml version="1.0" encoding="UTF-8" standalone="yes"?>
<Relationships xmlns="http://schemas.openxmlformats.org/package/2006/relationships"><Relationship Id="rId3" Type="http://schemas.openxmlformats.org/officeDocument/2006/relationships/image" Target="../media/image198.emf"/><Relationship Id="rId7" Type="http://schemas.openxmlformats.org/officeDocument/2006/relationships/image" Target="../media/image202.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201.emf"/><Relationship Id="rId5" Type="http://schemas.openxmlformats.org/officeDocument/2006/relationships/image" Target="../media/image200.emf"/><Relationship Id="rId4" Type="http://schemas.openxmlformats.org/officeDocument/2006/relationships/image" Target="../media/image199.emf"/></Relationships>
</file>

<file path=ppt/slides/_rels/slide72.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206.emf"/><Relationship Id="rId5" Type="http://schemas.openxmlformats.org/officeDocument/2006/relationships/image" Target="../media/image205.emf"/><Relationship Id="rId4" Type="http://schemas.openxmlformats.org/officeDocument/2006/relationships/image" Target="../media/image204.emf"/></Relationships>
</file>

<file path=ppt/slides/_rels/slide73.xml.rels><?xml version="1.0" encoding="UTF-8" standalone="yes"?>
<Relationships xmlns="http://schemas.openxmlformats.org/package/2006/relationships"><Relationship Id="rId8" Type="http://schemas.openxmlformats.org/officeDocument/2006/relationships/image" Target="../media/image212.emf"/><Relationship Id="rId3" Type="http://schemas.openxmlformats.org/officeDocument/2006/relationships/image" Target="../media/image207.emf"/><Relationship Id="rId7" Type="http://schemas.openxmlformats.org/officeDocument/2006/relationships/image" Target="../media/image211.emf"/><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10.emf"/><Relationship Id="rId11" Type="http://schemas.openxmlformats.org/officeDocument/2006/relationships/image" Target="../media/image215.emf"/><Relationship Id="rId5" Type="http://schemas.openxmlformats.org/officeDocument/2006/relationships/image" Target="../media/image209.emf"/><Relationship Id="rId10" Type="http://schemas.openxmlformats.org/officeDocument/2006/relationships/image" Target="../media/image214.emf"/><Relationship Id="rId4" Type="http://schemas.openxmlformats.org/officeDocument/2006/relationships/image" Target="../media/image208.emf"/><Relationship Id="rId9" Type="http://schemas.openxmlformats.org/officeDocument/2006/relationships/image" Target="../media/image213.emf"/></Relationships>
</file>

<file path=ppt/slides/_rels/slide74.xml.rels><?xml version="1.0" encoding="UTF-8" standalone="yes"?>
<Relationships xmlns="http://schemas.openxmlformats.org/package/2006/relationships"><Relationship Id="rId3" Type="http://schemas.openxmlformats.org/officeDocument/2006/relationships/image" Target="../media/image216.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17.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18.emf"/></Relationships>
</file>

<file path=ppt/slides/_rels/slide76.xml.rels><?xml version="1.0" encoding="UTF-8" standalone="yes"?>
<Relationships xmlns="http://schemas.openxmlformats.org/package/2006/relationships"><Relationship Id="rId3" Type="http://schemas.openxmlformats.org/officeDocument/2006/relationships/image" Target="../media/image219.emf"/><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20.e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21.emf"/><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223.png"/><Relationship Id="rId4" Type="http://schemas.openxmlformats.org/officeDocument/2006/relationships/image" Target="../media/image222.png"/></Relationships>
</file>

<file path=ppt/slides/_rels/slide79.xml.rels><?xml version="1.0" encoding="UTF-8" standalone="yes"?>
<Relationships xmlns="http://schemas.openxmlformats.org/package/2006/relationships"><Relationship Id="rId3" Type="http://schemas.openxmlformats.org/officeDocument/2006/relationships/image" Target="../media/image224.emf"/><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25.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228.emf"/><Relationship Id="rId4" Type="http://schemas.openxmlformats.org/officeDocument/2006/relationships/image" Target="../media/image227.emf"/></Relationships>
</file>

<file path=ppt/slides/_rels/slide81.xml.rels><?xml version="1.0" encoding="UTF-8" standalone="yes"?>
<Relationships xmlns="http://schemas.openxmlformats.org/package/2006/relationships"><Relationship Id="rId3" Type="http://schemas.openxmlformats.org/officeDocument/2006/relationships/image" Target="../media/image229.emf"/><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231.emf"/><Relationship Id="rId4" Type="http://schemas.openxmlformats.org/officeDocument/2006/relationships/image" Target="../media/image230.em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33.tiff"/><Relationship Id="rId2" Type="http://schemas.openxmlformats.org/officeDocument/2006/relationships/image" Target="../media/image232.tiff"/><Relationship Id="rId1" Type="http://schemas.openxmlformats.org/officeDocument/2006/relationships/slideLayout" Target="../slideLayouts/slideLayout4.xml"/><Relationship Id="rId4" Type="http://schemas.openxmlformats.org/officeDocument/2006/relationships/image" Target="../media/image234.png"/></Relationships>
</file>

<file path=ppt/slides/_rels/slide84.xml.rels><?xml version="1.0" encoding="UTF-8" standalone="yes"?>
<Relationships xmlns="http://schemas.openxmlformats.org/package/2006/relationships"><Relationship Id="rId2" Type="http://schemas.openxmlformats.org/officeDocument/2006/relationships/image" Target="../media/image235.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8" Type="http://schemas.openxmlformats.org/officeDocument/2006/relationships/image" Target="../media/image196.emf"/><Relationship Id="rId3" Type="http://schemas.openxmlformats.org/officeDocument/2006/relationships/image" Target="../media/image191.emf"/><Relationship Id="rId7" Type="http://schemas.openxmlformats.org/officeDocument/2006/relationships/image" Target="../media/image195.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emf"/><Relationship Id="rId4" Type="http://schemas.openxmlformats.org/officeDocument/2006/relationships/image" Target="../media/image192.emf"/><Relationship Id="rId9" Type="http://schemas.openxmlformats.org/officeDocument/2006/relationships/image" Target="../media/image197.emf"/></Relationships>
</file>

<file path=ppt/slides/_rels/slide86.xml.rels><?xml version="1.0" encoding="UTF-8" standalone="yes"?>
<Relationships xmlns="http://schemas.openxmlformats.org/package/2006/relationships"><Relationship Id="rId3" Type="http://schemas.openxmlformats.org/officeDocument/2006/relationships/image" Target="../media/image198.emf"/><Relationship Id="rId7" Type="http://schemas.openxmlformats.org/officeDocument/2006/relationships/image" Target="../media/image202.emf"/><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201.emf"/><Relationship Id="rId5" Type="http://schemas.openxmlformats.org/officeDocument/2006/relationships/image" Target="../media/image200.emf"/><Relationship Id="rId4" Type="http://schemas.openxmlformats.org/officeDocument/2006/relationships/image" Target="../media/image199.emf"/></Relationships>
</file>

<file path=ppt/slides/_rels/slide8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92.xml.rels><?xml version="1.0" encoding="UTF-8" standalone="yes"?>
<Relationships xmlns="http://schemas.openxmlformats.org/package/2006/relationships"><Relationship Id="rId2" Type="http://schemas.openxmlformats.org/officeDocument/2006/relationships/image" Target="../media/image241.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2.xml"/><Relationship Id="rId4" Type="http://schemas.openxmlformats.org/officeDocument/2006/relationships/image" Target="../media/image247.png"/></Relationships>
</file>

<file path=ppt/slides/_rels/slide96.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9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9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
          <p:cNvSpPr txBox="1">
            <a:spLocks noGrp="1"/>
          </p:cNvSpPr>
          <p:nvPr>
            <p:ph type="ctrTitle"/>
          </p:nvPr>
        </p:nvSpPr>
        <p:spPr>
          <a:xfrm>
            <a:off x="0" y="586335"/>
            <a:ext cx="12192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C00000"/>
              </a:buClr>
              <a:buSzPts val="6000"/>
              <a:buFont typeface="Calibri"/>
              <a:buNone/>
            </a:pPr>
            <a:r>
              <a:rPr lang="en-US" b="1" dirty="0">
                <a:solidFill>
                  <a:srgbClr val="C00000"/>
                </a:solidFill>
              </a:rPr>
              <a:t>Deep Learning on Graphs for </a:t>
            </a:r>
            <a:br>
              <a:rPr lang="en-US" b="1" dirty="0">
                <a:solidFill>
                  <a:srgbClr val="C00000"/>
                </a:solidFill>
              </a:rPr>
            </a:br>
            <a:r>
              <a:rPr lang="en-US" b="1" dirty="0">
                <a:solidFill>
                  <a:srgbClr val="C00000"/>
                </a:solidFill>
              </a:rPr>
              <a:t>Natural Language Processing</a:t>
            </a:r>
            <a:endParaRPr b="1" dirty="0">
              <a:solidFill>
                <a:srgbClr val="C00000"/>
              </a:solidFill>
              <a:latin typeface="Arial"/>
              <a:ea typeface="Arial"/>
              <a:cs typeface="Arial"/>
              <a:sym typeface="Arial"/>
            </a:endParaRPr>
          </a:p>
        </p:txBody>
      </p:sp>
      <p:sp>
        <p:nvSpPr>
          <p:cNvPr id="103" name="Google Shape;103;p1"/>
          <p:cNvSpPr txBox="1">
            <a:spLocks noGrp="1"/>
          </p:cNvSpPr>
          <p:nvPr>
            <p:ph type="subTitle" idx="1"/>
          </p:nvPr>
        </p:nvSpPr>
        <p:spPr>
          <a:xfrm>
            <a:off x="1524000" y="2973935"/>
            <a:ext cx="9144000" cy="351094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a:p>
            <a:pPr marL="0" lvl="0" indent="0" algn="ctr" rtl="0">
              <a:lnSpc>
                <a:spcPct val="90000"/>
              </a:lnSpc>
              <a:spcBef>
                <a:spcPts val="1000"/>
              </a:spcBef>
              <a:spcAft>
                <a:spcPts val="0"/>
              </a:spcAft>
              <a:buClr>
                <a:schemeClr val="dk1"/>
              </a:buClr>
              <a:buSzPts val="3600"/>
              <a:buNone/>
            </a:pPr>
            <a:r>
              <a:rPr lang="en-US" sz="3600" b="1"/>
              <a:t>Lingfei Wu, Yu Chen, Heng Ji, and Bang Liu</a:t>
            </a:r>
            <a:endParaRPr/>
          </a:p>
          <a:p>
            <a:pPr marL="0" lvl="0" indent="0" algn="ctr" rtl="0">
              <a:lnSpc>
                <a:spcPct val="90000"/>
              </a:lnSpc>
              <a:spcBef>
                <a:spcPts val="1000"/>
              </a:spcBef>
              <a:spcAft>
                <a:spcPts val="0"/>
              </a:spcAft>
              <a:buClr>
                <a:schemeClr val="dk1"/>
              </a:buClr>
              <a:buSzPts val="3600"/>
              <a:buNone/>
            </a:pPr>
            <a:endParaRPr sz="3600"/>
          </a:p>
          <a:p>
            <a:pPr marL="0" lvl="0" indent="0" algn="ctr" rtl="0">
              <a:lnSpc>
                <a:spcPct val="90000"/>
              </a:lnSpc>
              <a:spcBef>
                <a:spcPts val="1000"/>
              </a:spcBef>
              <a:spcAft>
                <a:spcPts val="0"/>
              </a:spcAft>
              <a:buClr>
                <a:schemeClr val="dk1"/>
              </a:buClr>
              <a:buSzPts val="3600"/>
              <a:buNone/>
            </a:pPr>
            <a:r>
              <a:rPr lang="en-US" sz="3600"/>
              <a:t>SIGIR-2021 Tutorial</a:t>
            </a:r>
            <a:endParaRPr/>
          </a:p>
          <a:p>
            <a:pPr marL="0" lvl="0" indent="0" algn="ctr" rtl="0">
              <a:lnSpc>
                <a:spcPct val="90000"/>
              </a:lnSpc>
              <a:spcBef>
                <a:spcPts val="1000"/>
              </a:spcBef>
              <a:spcAft>
                <a:spcPts val="0"/>
              </a:spcAft>
              <a:buClr>
                <a:schemeClr val="dk1"/>
              </a:buClr>
              <a:buSzPts val="3600"/>
              <a:buNone/>
            </a:pPr>
            <a:r>
              <a:rPr lang="en-US" sz="3600"/>
              <a:t>July 11th, 2021</a:t>
            </a:r>
            <a:endParaRPr/>
          </a:p>
          <a:p>
            <a:pPr marL="0" lvl="0" indent="0" algn="ctr" rtl="0">
              <a:lnSpc>
                <a:spcPct val="90000"/>
              </a:lnSpc>
              <a:spcBef>
                <a:spcPts val="1000"/>
              </a:spcBef>
              <a:spcAft>
                <a:spcPts val="0"/>
              </a:spcAft>
              <a:buClr>
                <a:schemeClr val="dk1"/>
              </a:buClr>
              <a:buSzPts val="3600"/>
              <a:buNone/>
            </a:pPr>
            <a:endParaRPr sz="3600"/>
          </a:p>
        </p:txBody>
      </p:sp>
      <p:sp>
        <p:nvSpPr>
          <p:cNvPr id="104" name="Google Shape;10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pic>
        <p:nvPicPr>
          <p:cNvPr id="105" name="Google Shape;105;p1"/>
          <p:cNvPicPr preferRelativeResize="0"/>
          <p:nvPr/>
        </p:nvPicPr>
        <p:blipFill rotWithShape="1">
          <a:blip r:embed="rId3">
            <a:alphaModFix/>
          </a:blip>
          <a:srcRect/>
          <a:stretch/>
        </p:blipFill>
        <p:spPr>
          <a:xfrm>
            <a:off x="4881054" y="6218117"/>
            <a:ext cx="1644885" cy="626107"/>
          </a:xfrm>
          <a:prstGeom prst="rect">
            <a:avLst/>
          </a:prstGeom>
          <a:noFill/>
          <a:ln>
            <a:noFill/>
          </a:ln>
        </p:spPr>
      </p:pic>
      <p:pic>
        <p:nvPicPr>
          <p:cNvPr id="106" name="Google Shape;106;p1"/>
          <p:cNvPicPr preferRelativeResize="0"/>
          <p:nvPr/>
        </p:nvPicPr>
        <p:blipFill rotWithShape="1">
          <a:blip r:embed="rId4">
            <a:alphaModFix/>
          </a:blip>
          <a:srcRect/>
          <a:stretch/>
        </p:blipFill>
        <p:spPr>
          <a:xfrm>
            <a:off x="6597247" y="6202535"/>
            <a:ext cx="1358907" cy="648577"/>
          </a:xfrm>
          <a:prstGeom prst="rect">
            <a:avLst/>
          </a:prstGeom>
          <a:noFill/>
          <a:ln>
            <a:noFill/>
          </a:ln>
        </p:spPr>
      </p:pic>
      <p:pic>
        <p:nvPicPr>
          <p:cNvPr id="107" name="Google Shape;107;p1"/>
          <p:cNvPicPr preferRelativeResize="0"/>
          <p:nvPr/>
        </p:nvPicPr>
        <p:blipFill rotWithShape="1">
          <a:blip r:embed="rId5">
            <a:alphaModFix/>
          </a:blip>
          <a:srcRect/>
          <a:stretch/>
        </p:blipFill>
        <p:spPr>
          <a:xfrm>
            <a:off x="93785" y="6202535"/>
            <a:ext cx="2734895" cy="543127"/>
          </a:xfrm>
          <a:prstGeom prst="rect">
            <a:avLst/>
          </a:prstGeom>
          <a:noFill/>
          <a:ln>
            <a:noFill/>
          </a:ln>
        </p:spPr>
      </p:pic>
      <p:pic>
        <p:nvPicPr>
          <p:cNvPr id="108" name="Google Shape;108;p1"/>
          <p:cNvPicPr preferRelativeResize="0"/>
          <p:nvPr/>
        </p:nvPicPr>
        <p:blipFill rotWithShape="1">
          <a:blip r:embed="rId6">
            <a:alphaModFix/>
          </a:blip>
          <a:srcRect/>
          <a:stretch/>
        </p:blipFill>
        <p:spPr>
          <a:xfrm>
            <a:off x="2965695" y="6218117"/>
            <a:ext cx="1849374" cy="639883"/>
          </a:xfrm>
          <a:prstGeom prst="rect">
            <a:avLst/>
          </a:prstGeom>
          <a:noFill/>
          <a:ln>
            <a:noFill/>
          </a:ln>
        </p:spPr>
      </p:pic>
      <p:pic>
        <p:nvPicPr>
          <p:cNvPr id="109" name="Google Shape;109;p1" descr="Shape&#10;&#10;Description automatically generated"/>
          <p:cNvPicPr preferRelativeResize="0"/>
          <p:nvPr/>
        </p:nvPicPr>
        <p:blipFill rotWithShape="1">
          <a:blip r:embed="rId7">
            <a:alphaModFix/>
          </a:blip>
          <a:srcRect/>
          <a:stretch/>
        </p:blipFill>
        <p:spPr>
          <a:xfrm>
            <a:off x="10128734" y="5990038"/>
            <a:ext cx="1969481" cy="989689"/>
          </a:xfrm>
          <a:prstGeom prst="rect">
            <a:avLst/>
          </a:prstGeom>
          <a:noFill/>
          <a:ln>
            <a:noFill/>
          </a:ln>
        </p:spPr>
      </p:pic>
      <p:pic>
        <p:nvPicPr>
          <p:cNvPr id="110" name="Google Shape;110;p1" descr="A picture containing logo&#10;&#10;Description automatically generated"/>
          <p:cNvPicPr preferRelativeResize="0"/>
          <p:nvPr/>
        </p:nvPicPr>
        <p:blipFill rotWithShape="1">
          <a:blip r:embed="rId8">
            <a:alphaModFix/>
          </a:blip>
          <a:srcRect/>
          <a:stretch/>
        </p:blipFill>
        <p:spPr>
          <a:xfrm>
            <a:off x="8027462" y="5956373"/>
            <a:ext cx="2177108" cy="8878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id="{4E10AC86-D3CA-8045-AE24-F50A6C66D40B}"/>
              </a:ext>
            </a:extLst>
          </p:cNvPr>
          <p:cNvSpPr txBox="1"/>
          <p:nvPr/>
        </p:nvSpPr>
        <p:spPr bwMode="hidden">
          <a:xfrm>
            <a:off x="2669561" y="2769245"/>
            <a:ext cx="6852878" cy="1323439"/>
          </a:xfrm>
          <a:prstGeom prst="rect">
            <a:avLst/>
          </a:prstGeom>
          <a:noFill/>
        </p:spPr>
        <p:txBody>
          <a:bodyPr wrap="square" rtlCol="0">
            <a:spAutoFit/>
          </a:bodyPr>
          <a:lstStyle/>
          <a:p>
            <a:pPr lvl="0" algn="ctr"/>
            <a:r>
              <a:rPr lang="en-US" sz="4000" b="1" dirty="0">
                <a:solidFill>
                  <a:srgbClr val="C00000"/>
                </a:solidFill>
              </a:rPr>
              <a:t>Deep Learning on Graphs: Foundations and Models</a:t>
            </a:r>
          </a:p>
        </p:txBody>
      </p:sp>
      <p:sp>
        <p:nvSpPr>
          <p:cNvPr id="8" name="灯片编号占位符 7">
            <a:extLst>
              <a:ext uri="{FF2B5EF4-FFF2-40B4-BE49-F238E27FC236}">
                <a16:creationId xmlns:a16="http://schemas.microsoft.com/office/drawing/2014/main"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7181432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A09A9-818E-8A42-A954-533B13EB9CA8}"/>
              </a:ext>
            </a:extLst>
          </p:cNvPr>
          <p:cNvSpPr>
            <a:spLocks noGrp="1"/>
          </p:cNvSpPr>
          <p:nvPr>
            <p:ph type="title"/>
          </p:nvPr>
        </p:nvSpPr>
        <p:spPr/>
        <p:txBody>
          <a:bodyPr/>
          <a:lstStyle/>
          <a:p>
            <a:r>
              <a:rPr lang="en-US" b="1" spc="-253" dirty="0">
                <a:solidFill>
                  <a:srgbClr val="C00000"/>
                </a:solidFill>
              </a:rPr>
              <a:t>Visualization of Separated Attentions</a:t>
            </a:r>
            <a:endParaRPr lang="en-US" dirty="0"/>
          </a:p>
        </p:txBody>
      </p:sp>
      <p:pic>
        <p:nvPicPr>
          <p:cNvPr id="6" name="Content Placeholder 5" descr="Graphical user interface&#10;&#10;Description automatically generated">
            <a:extLst>
              <a:ext uri="{FF2B5EF4-FFF2-40B4-BE49-F238E27FC236}">
                <a16:creationId xmlns:a16="http://schemas.microsoft.com/office/drawing/2014/main" id="{92668E58-377A-6646-A76A-FFF8DC30FABC}"/>
              </a:ext>
            </a:extLst>
          </p:cNvPr>
          <p:cNvPicPr>
            <a:picLocks noGrp="1" noChangeAspect="1"/>
          </p:cNvPicPr>
          <p:nvPr>
            <p:ph idx="1"/>
          </p:nvPr>
        </p:nvPicPr>
        <p:blipFill>
          <a:blip r:embed="rId2"/>
          <a:stretch>
            <a:fillRect/>
          </a:stretch>
        </p:blipFill>
        <p:spPr>
          <a:xfrm>
            <a:off x="584200" y="1981441"/>
            <a:ext cx="10515600" cy="2895117"/>
          </a:xfrm>
        </p:spPr>
      </p:pic>
      <p:sp>
        <p:nvSpPr>
          <p:cNvPr id="4" name="Slide Number Placeholder 3">
            <a:extLst>
              <a:ext uri="{FF2B5EF4-FFF2-40B4-BE49-F238E27FC236}">
                <a16:creationId xmlns:a16="http://schemas.microsoft.com/office/drawing/2014/main" id="{DEA1E8A5-A93C-3D44-8944-7BDB6CC32B46}"/>
              </a:ext>
            </a:extLst>
          </p:cNvPr>
          <p:cNvSpPr>
            <a:spLocks noGrp="1"/>
          </p:cNvSpPr>
          <p:nvPr>
            <p:ph type="sldNum" sz="quarter" idx="12"/>
          </p:nvPr>
        </p:nvSpPr>
        <p:spPr/>
        <p:txBody>
          <a:bodyPr/>
          <a:lstStyle/>
          <a:p>
            <a:fld id="{4C15419E-54D6-8648-ABFB-BEF58E3E877E}" type="slidenum">
              <a:rPr lang="en-US" smtClean="0"/>
              <a:t>100</a:t>
            </a:fld>
            <a:endParaRPr lang="en-US"/>
          </a:p>
        </p:txBody>
      </p:sp>
    </p:spTree>
    <p:extLst>
      <p:ext uri="{BB962C8B-B14F-4D97-AF65-F5344CB8AC3E}">
        <p14:creationId xmlns:p14="http://schemas.microsoft.com/office/powerpoint/2010/main" val="1754049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Half-hour Break</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101</a:t>
            </a:fld>
            <a:endParaRPr lang="en-US"/>
          </a:p>
        </p:txBody>
      </p:sp>
      <p:sp>
        <p:nvSpPr>
          <p:cNvPr id="8" name="TextBox 7">
            <a:extLst>
              <a:ext uri="{FF2B5EF4-FFF2-40B4-BE49-F238E27FC236}">
                <a16:creationId xmlns:a16="http://schemas.microsoft.com/office/drawing/2014/main" id="{B6FF69C7-8B05-5945-A8AF-1921F03B11B7}"/>
              </a:ext>
            </a:extLst>
          </p:cNvPr>
          <p:cNvSpPr txBox="1"/>
          <p:nvPr/>
        </p:nvSpPr>
        <p:spPr>
          <a:xfrm>
            <a:off x="1137720" y="1626538"/>
            <a:ext cx="9641442" cy="1384995"/>
          </a:xfrm>
          <a:prstGeom prst="rect">
            <a:avLst/>
          </a:prstGeom>
          <a:noFill/>
        </p:spPr>
        <p:txBody>
          <a:bodyPr wrap="square" rtlCol="0">
            <a:spAutoFit/>
          </a:bodyPr>
          <a:lstStyle/>
          <a:p>
            <a:r>
              <a:rPr lang="en-US" altLang="zh-CN" sz="2800" dirty="0"/>
              <a:t>Want</a:t>
            </a:r>
            <a:r>
              <a:rPr lang="zh-CN" altLang="en-US" sz="2800" dirty="0"/>
              <a:t> </a:t>
            </a:r>
            <a:r>
              <a:rPr lang="en-US" altLang="zh-CN" sz="2800" dirty="0"/>
              <a:t>to</a:t>
            </a:r>
            <a:r>
              <a:rPr lang="zh-CN" altLang="en-US" sz="2800" dirty="0"/>
              <a:t> </a:t>
            </a:r>
            <a:r>
              <a:rPr lang="en-US" altLang="zh-CN" sz="2800" dirty="0"/>
              <a:t>prepare</a:t>
            </a:r>
            <a:r>
              <a:rPr lang="zh-CN" altLang="en-US" sz="2800" dirty="0"/>
              <a:t> </a:t>
            </a:r>
            <a:r>
              <a:rPr lang="en-US" altLang="zh-CN" sz="2800" dirty="0"/>
              <a:t>for</a:t>
            </a:r>
            <a:r>
              <a:rPr lang="zh-CN" altLang="en-US" sz="2800" dirty="0"/>
              <a:t> </a:t>
            </a:r>
            <a:r>
              <a:rPr lang="en-US" altLang="zh-CN" sz="2800" dirty="0"/>
              <a:t>our</a:t>
            </a:r>
            <a:r>
              <a:rPr lang="zh-CN" altLang="en-US" sz="2800" dirty="0"/>
              <a:t> </a:t>
            </a:r>
            <a:r>
              <a:rPr lang="en-US" altLang="zh-CN" sz="2800" dirty="0"/>
              <a:t>demo</a:t>
            </a:r>
            <a:r>
              <a:rPr lang="zh-CN" altLang="en-US" sz="2800" dirty="0"/>
              <a:t> </a:t>
            </a:r>
            <a:r>
              <a:rPr lang="en-US" altLang="zh-CN" sz="2800" dirty="0"/>
              <a:t>session?</a:t>
            </a:r>
          </a:p>
          <a:p>
            <a:r>
              <a:rPr lang="en-US" altLang="zh-CN" sz="2800" dirty="0"/>
              <a:t>1)</a:t>
            </a:r>
            <a:r>
              <a:rPr lang="zh-CN" altLang="en-US" sz="2800" dirty="0"/>
              <a:t> </a:t>
            </a:r>
            <a:r>
              <a:rPr lang="en-US" altLang="zh-CN" sz="2800" dirty="0">
                <a:solidFill>
                  <a:srgbClr val="FF0000"/>
                </a:solidFill>
              </a:rPr>
              <a:t>git</a:t>
            </a:r>
            <a:r>
              <a:rPr lang="zh-CN" altLang="en-US" sz="2800" dirty="0">
                <a:solidFill>
                  <a:srgbClr val="FF0000"/>
                </a:solidFill>
              </a:rPr>
              <a:t> </a:t>
            </a:r>
            <a:r>
              <a:rPr lang="en-US" altLang="zh-CN" sz="2800" dirty="0">
                <a:solidFill>
                  <a:srgbClr val="FF0000"/>
                </a:solidFill>
              </a:rPr>
              <a:t>clone</a:t>
            </a:r>
            <a:r>
              <a:rPr lang="zh-CN" altLang="en-US" sz="2800" dirty="0"/>
              <a:t> </a:t>
            </a:r>
            <a:r>
              <a:rPr lang="en-US" altLang="zh-CN" sz="2800" dirty="0">
                <a:hlinkClick r:id="rId3"/>
              </a:rPr>
              <a:t>https://github.com/graph4ai/graph4nlp_demo</a:t>
            </a:r>
            <a:endParaRPr lang="en-US" altLang="zh-CN" sz="2800" dirty="0"/>
          </a:p>
          <a:p>
            <a:r>
              <a:rPr lang="en-US" altLang="zh-CN" sz="2800" dirty="0"/>
              <a:t>2)</a:t>
            </a:r>
            <a:r>
              <a:rPr lang="zh-CN" altLang="en-US" sz="2800" dirty="0"/>
              <a:t> </a:t>
            </a:r>
            <a:r>
              <a:rPr lang="en-US" altLang="zh-CN" sz="2800" dirty="0"/>
              <a:t>follow</a:t>
            </a:r>
            <a:r>
              <a:rPr lang="zh-CN" altLang="en-US" sz="2800" dirty="0"/>
              <a:t> </a:t>
            </a:r>
            <a:r>
              <a:rPr lang="en-US" altLang="zh-CN" sz="2800" dirty="0"/>
              <a:t>Get Started</a:t>
            </a:r>
            <a:r>
              <a:rPr lang="zh-CN" altLang="en-US" sz="2800" dirty="0"/>
              <a:t> </a:t>
            </a:r>
            <a:r>
              <a:rPr lang="en-US" altLang="zh-CN" sz="2800" dirty="0"/>
              <a:t>instructions</a:t>
            </a:r>
            <a:r>
              <a:rPr lang="zh-CN" altLang="en-US" sz="2800" dirty="0"/>
              <a:t> </a:t>
            </a:r>
            <a:r>
              <a:rPr lang="en-US" altLang="zh-CN" sz="2800" dirty="0"/>
              <a:t>in</a:t>
            </a:r>
            <a:r>
              <a:rPr lang="zh-CN" altLang="en-US" sz="2800" dirty="0"/>
              <a:t> </a:t>
            </a:r>
            <a:r>
              <a:rPr lang="en-US" altLang="zh-CN" sz="2800" dirty="0"/>
              <a:t>README</a:t>
            </a:r>
          </a:p>
        </p:txBody>
      </p:sp>
      <p:sp>
        <p:nvSpPr>
          <p:cNvPr id="9" name="TextBox 8">
            <a:extLst>
              <a:ext uri="{FF2B5EF4-FFF2-40B4-BE49-F238E27FC236}">
                <a16:creationId xmlns:a16="http://schemas.microsoft.com/office/drawing/2014/main" id="{66660A6D-2A78-6848-9139-D326897E84C9}"/>
              </a:ext>
            </a:extLst>
          </p:cNvPr>
          <p:cNvSpPr txBox="1"/>
          <p:nvPr/>
        </p:nvSpPr>
        <p:spPr>
          <a:xfrm>
            <a:off x="2509320" y="5338583"/>
            <a:ext cx="7472880" cy="1200329"/>
          </a:xfrm>
          <a:prstGeom prst="rect">
            <a:avLst/>
          </a:prstGeom>
          <a:noFill/>
        </p:spPr>
        <p:txBody>
          <a:bodyPr wrap="none" rtlCol="0">
            <a:spAutoFit/>
          </a:bodyPr>
          <a:lstStyle/>
          <a:p>
            <a:r>
              <a:rPr lang="en-US" altLang="zh-CN" dirty="0"/>
              <a:t>References:</a:t>
            </a:r>
          </a:p>
          <a:p>
            <a:pPr marL="285750" indent="-285750">
              <a:buFont typeface="Arial" panose="020B0604020202020204" pitchFamily="34" charset="0"/>
              <a:buChar char="•"/>
            </a:pPr>
            <a:r>
              <a:rPr lang="en-US" altLang="zh-CN" dirty="0"/>
              <a:t>Graph4NLP</a:t>
            </a:r>
            <a:r>
              <a:rPr lang="zh-CN" altLang="en-US" dirty="0"/>
              <a:t> </a:t>
            </a:r>
            <a:r>
              <a:rPr lang="en-US" altLang="zh-CN" dirty="0"/>
              <a:t>demo</a:t>
            </a:r>
            <a:r>
              <a:rPr lang="zh-CN" altLang="en-US" dirty="0"/>
              <a:t> </a:t>
            </a:r>
            <a:r>
              <a:rPr lang="en-US" altLang="zh-CN" dirty="0"/>
              <a:t>link:</a:t>
            </a:r>
            <a:r>
              <a:rPr lang="zh-CN" altLang="en-US" dirty="0"/>
              <a:t> </a:t>
            </a:r>
            <a:r>
              <a:rPr lang="en-US" altLang="zh-CN" dirty="0">
                <a:hlinkClick r:id="rId3"/>
              </a:rPr>
              <a:t>https://github.com/graph4ai/graph4nlp_demo</a:t>
            </a:r>
            <a:endParaRPr lang="en-US" altLang="zh-CN" dirty="0"/>
          </a:p>
          <a:p>
            <a:pPr marL="285750" indent="-285750">
              <a:buFont typeface="Arial" panose="020B0604020202020204" pitchFamily="34" charset="0"/>
              <a:buChar char="•"/>
            </a:pPr>
            <a:r>
              <a:rPr lang="en-US" altLang="zh-CN" dirty="0"/>
              <a:t>Graph4NLP</a:t>
            </a:r>
            <a:r>
              <a:rPr lang="zh-CN" altLang="en-US" dirty="0"/>
              <a:t> </a:t>
            </a:r>
            <a:r>
              <a:rPr lang="en-US" altLang="zh-CN" dirty="0"/>
              <a:t>library</a:t>
            </a:r>
            <a:r>
              <a:rPr lang="zh-CN" altLang="en-US" dirty="0"/>
              <a:t> </a:t>
            </a:r>
            <a:r>
              <a:rPr lang="en-US" altLang="zh-CN" dirty="0"/>
              <a:t>link:</a:t>
            </a:r>
            <a:r>
              <a:rPr lang="zh-CN" altLang="en-US" dirty="0"/>
              <a:t> </a:t>
            </a:r>
            <a:r>
              <a:rPr lang="en-US" altLang="zh-CN" dirty="0">
                <a:hlinkClick r:id="rId4"/>
              </a:rPr>
              <a:t>https://github.com/graph4ai/graph4nlp</a:t>
            </a:r>
            <a:endParaRPr lang="en-US" altLang="zh-CN" dirty="0"/>
          </a:p>
          <a:p>
            <a:pPr marL="285750" indent="-285750">
              <a:buFont typeface="Arial" panose="020B0604020202020204" pitchFamily="34" charset="0"/>
              <a:buChar char="•"/>
            </a:pPr>
            <a:r>
              <a:rPr lang="en-US" altLang="zh-CN" dirty="0"/>
              <a:t>DLG4NLP</a:t>
            </a:r>
            <a:r>
              <a:rPr lang="zh-CN" altLang="en-US" dirty="0"/>
              <a:t> </a:t>
            </a:r>
            <a:r>
              <a:rPr lang="en-US" altLang="zh-CN" dirty="0"/>
              <a:t>literature</a:t>
            </a:r>
            <a:r>
              <a:rPr lang="zh-CN" altLang="en-US" dirty="0"/>
              <a:t> </a:t>
            </a:r>
            <a:r>
              <a:rPr lang="en-US" altLang="zh-CN" dirty="0"/>
              <a:t>link:</a:t>
            </a:r>
            <a:r>
              <a:rPr lang="zh-CN" altLang="en-US" dirty="0"/>
              <a:t> </a:t>
            </a:r>
            <a:r>
              <a:rPr lang="en-US" altLang="zh-CN" dirty="0">
                <a:hlinkClick r:id="rId5"/>
              </a:rPr>
              <a:t>https://github.com/graph4ai/graph4nlp_literature</a:t>
            </a:r>
            <a:endParaRPr lang="en-US" altLang="zh-CN" dirty="0"/>
          </a:p>
        </p:txBody>
      </p:sp>
    </p:spTree>
    <p:extLst>
      <p:ext uri="{BB962C8B-B14F-4D97-AF65-F5344CB8AC3E}">
        <p14:creationId xmlns:p14="http://schemas.microsoft.com/office/powerpoint/2010/main" val="10966968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id="{4E10AC86-D3CA-8045-AE24-F50A6C66D40B}"/>
              </a:ext>
            </a:extLst>
          </p:cNvPr>
          <p:cNvSpPr txBox="1"/>
          <p:nvPr/>
        </p:nvSpPr>
        <p:spPr bwMode="hidden">
          <a:xfrm>
            <a:off x="2669561" y="2769245"/>
            <a:ext cx="6852878" cy="1323439"/>
          </a:xfrm>
          <a:prstGeom prst="rect">
            <a:avLst/>
          </a:prstGeom>
          <a:noFill/>
        </p:spPr>
        <p:txBody>
          <a:bodyPr wrap="square" rtlCol="0">
            <a:spAutoFit/>
          </a:bodyPr>
          <a:lstStyle/>
          <a:p>
            <a:pPr lvl="0" algn="ctr">
              <a:defRPr/>
            </a:pPr>
            <a:r>
              <a:rPr lang="en-US" sz="4000" b="1" dirty="0">
                <a:solidFill>
                  <a:srgbClr val="C00000"/>
                </a:solidFill>
              </a:rPr>
              <a:t>DLG4NLP</a:t>
            </a:r>
          </a:p>
          <a:p>
            <a:pPr lvl="0" algn="ctr">
              <a:defRPr/>
            </a:pPr>
            <a:r>
              <a:rPr lang="en-US" sz="4000" b="1" dirty="0">
                <a:solidFill>
                  <a:srgbClr val="C00000"/>
                </a:solidFill>
              </a:rPr>
              <a:t>Applications</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21358500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076"/>
        <p:cNvGrpSpPr/>
        <p:nvPr/>
      </p:nvGrpSpPr>
      <p:grpSpPr>
        <a:xfrm>
          <a:off x="0" y="0"/>
          <a:ext cx="0" cy="0"/>
          <a:chOff x="0" y="0"/>
          <a:chExt cx="0" cy="0"/>
        </a:xfrm>
      </p:grpSpPr>
      <p:sp>
        <p:nvSpPr>
          <p:cNvPr id="2077" name="Google Shape;2077;p103"/>
          <p:cNvSpPr/>
          <p:nvPr/>
        </p:nvSpPr>
        <p:spPr>
          <a:xfrm>
            <a:off x="2877363" y="2509361"/>
            <a:ext cx="6448177" cy="1338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4472C4"/>
              </a:solidFill>
              <a:latin typeface="Helvetica Neue"/>
              <a:ea typeface="Helvetica Neue"/>
              <a:cs typeface="Helvetica Neue"/>
              <a:sym typeface="Helvetica Neue"/>
            </a:endParaRPr>
          </a:p>
        </p:txBody>
      </p:sp>
      <p:sp>
        <p:nvSpPr>
          <p:cNvPr id="2078" name="Google Shape;2078;p103"/>
          <p:cNvSpPr/>
          <p:nvPr/>
        </p:nvSpPr>
        <p:spPr>
          <a:xfrm>
            <a:off x="2877363" y="4218738"/>
            <a:ext cx="6448177" cy="13383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Helvetica Neue"/>
              <a:ea typeface="Helvetica Neue"/>
              <a:cs typeface="Helvetica Neue"/>
              <a:sym typeface="Helvetica Neue"/>
            </a:endParaRPr>
          </a:p>
        </p:txBody>
      </p:sp>
      <p:sp>
        <p:nvSpPr>
          <p:cNvPr id="2079" name="Google Shape;2079;p103"/>
          <p:cNvSpPr txBox="1"/>
          <p:nvPr/>
        </p:nvSpPr>
        <p:spPr>
          <a:xfrm>
            <a:off x="2669561" y="3077021"/>
            <a:ext cx="6852878"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a:solidFill>
                  <a:srgbClr val="C00000"/>
                </a:solidFill>
                <a:latin typeface="Calibri"/>
                <a:ea typeface="Calibri"/>
                <a:cs typeface="Calibri"/>
                <a:sym typeface="Calibri"/>
              </a:rPr>
              <a:t>Information Extraction</a:t>
            </a:r>
            <a:endParaRPr sz="4000" b="1" i="0" u="none" strike="noStrike" cap="none">
              <a:solidFill>
                <a:srgbClr val="C00000"/>
              </a:solidFill>
              <a:latin typeface="Helvetica Neue"/>
              <a:ea typeface="Helvetica Neue"/>
              <a:cs typeface="Helvetica Neue"/>
              <a:sym typeface="Helvetica Neue"/>
            </a:endParaRPr>
          </a:p>
        </p:txBody>
      </p:sp>
      <p:sp>
        <p:nvSpPr>
          <p:cNvPr id="2080" name="Google Shape;2080;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888888"/>
              </a:buClr>
              <a:buSzPts val="1200"/>
              <a:buFont typeface="Helvetica Neue"/>
              <a:buNone/>
            </a:pPr>
            <a:fld id="{00000000-1234-1234-1234-123412341234}" type="slidenum">
              <a:rPr lang="en-US" sz="1200" b="0" i="0" u="none" strike="noStrike" cap="none">
                <a:solidFill>
                  <a:srgbClr val="888888"/>
                </a:solidFill>
                <a:latin typeface="Helvetica Neue"/>
                <a:ea typeface="Helvetica Neue"/>
                <a:cs typeface="Helvetica Neue"/>
                <a:sym typeface="Helvetica Neue"/>
              </a:rPr>
              <a:t>103</a:t>
            </a:fld>
            <a:endParaRPr sz="1200" b="0" i="0" u="none" strike="noStrike" cap="none">
              <a:solidFill>
                <a:srgbClr val="888888"/>
              </a:solidFill>
              <a:latin typeface="Helvetica Neue"/>
              <a:ea typeface="Helvetica Neue"/>
              <a:cs typeface="Helvetica Neue"/>
              <a:sym typeface="Helvetica Neue"/>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sp>
        <p:nvSpPr>
          <p:cNvPr id="2086" name="Google Shape;2086;p104"/>
          <p:cNvSpPr txBox="1">
            <a:spLocks noGrp="1"/>
          </p:cNvSpPr>
          <p:nvPr>
            <p:ph type="title"/>
          </p:nvPr>
        </p:nvSpPr>
        <p:spPr>
          <a:xfrm>
            <a:off x="687050" y="115253"/>
            <a:ext cx="9980951"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b="1" dirty="0">
                <a:solidFill>
                  <a:srgbClr val="C00000"/>
                </a:solidFill>
              </a:rPr>
              <a:t>Outline</a:t>
            </a:r>
            <a:endParaRPr b="1" dirty="0">
              <a:solidFill>
                <a:srgbClr val="C00000"/>
              </a:solidFill>
            </a:endParaRPr>
          </a:p>
        </p:txBody>
      </p:sp>
      <p:sp>
        <p:nvSpPr>
          <p:cNvPr id="2087" name="Google Shape;2087;p104"/>
          <p:cNvSpPr txBox="1">
            <a:spLocks noGrp="1"/>
          </p:cNvSpPr>
          <p:nvPr>
            <p:ph type="body" idx="1"/>
          </p:nvPr>
        </p:nvSpPr>
        <p:spPr>
          <a:xfrm>
            <a:off x="1056904" y="1338942"/>
            <a:ext cx="9980951" cy="466534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70981"/>
              </a:buClr>
              <a:buSzPts val="1776"/>
              <a:buFont typeface="Noto Sans Symbols"/>
              <a:buChar char="⮚"/>
            </a:pPr>
            <a:r>
              <a:rPr lang="en-US" sz="2400"/>
              <a:t>Semantic Graph Parsing for Event Extraction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Cross-lingual Structure Transfer for Relation Extraction and Event Extraction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Cross-media Structured Common Space for Multimedia Event Extraction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Graph Schema-guided Event Extraction and Prediction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Cross-media Knowledge Graph based Misinformation Detection</a:t>
            </a:r>
            <a:endParaRPr sz="2400"/>
          </a:p>
        </p:txBody>
      </p:sp>
      <p:sp>
        <p:nvSpPr>
          <p:cNvPr id="2088" name="Google Shape;2088;p10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104</a:t>
            </a:fld>
            <a:endParaRPr sz="1400" b="1" i="0" u="none" strike="noStrike" cap="none">
              <a:solidFill>
                <a:srgbClr val="000000"/>
              </a:solidFill>
              <a:latin typeface="Calibri"/>
              <a:ea typeface="Calibri"/>
              <a:cs typeface="Calibri"/>
              <a:sym typeface="Calibri"/>
            </a:endParaRPr>
          </a:p>
        </p:txBody>
      </p:sp>
      <p:sp>
        <p:nvSpPr>
          <p:cNvPr id="2089" name="Google Shape;2089;p104"/>
          <p:cNvSpPr/>
          <p:nvPr/>
        </p:nvSpPr>
        <p:spPr>
          <a:xfrm>
            <a:off x="7193280" y="1083446"/>
            <a:ext cx="914400" cy="914400"/>
          </a:xfrm>
          <a:prstGeom prst="star5">
            <a:avLst>
              <a:gd name="adj" fmla="val 19098"/>
              <a:gd name="hf" fmla="val 105146"/>
              <a:gd name="vf" fmla="val 11055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0" name="Google Shape;2090;p104"/>
          <p:cNvSpPr/>
          <p:nvPr/>
        </p:nvSpPr>
        <p:spPr>
          <a:xfrm>
            <a:off x="8519160" y="1338942"/>
            <a:ext cx="2712720" cy="566058"/>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70C0"/>
                </a:solidFill>
                <a:latin typeface="Calibri"/>
                <a:ea typeface="Calibri"/>
                <a:cs typeface="Calibri"/>
                <a:sym typeface="Calibri"/>
              </a:rPr>
              <a:t>Improve Quality</a:t>
            </a:r>
            <a:endParaRPr/>
          </a:p>
        </p:txBody>
      </p:sp>
      <p:sp>
        <p:nvSpPr>
          <p:cNvPr id="2091" name="Google Shape;2091;p104"/>
          <p:cNvSpPr/>
          <p:nvPr/>
        </p:nvSpPr>
        <p:spPr>
          <a:xfrm>
            <a:off x="7829774" y="2001053"/>
            <a:ext cx="914400" cy="914400"/>
          </a:xfrm>
          <a:prstGeom prst="star5">
            <a:avLst>
              <a:gd name="adj" fmla="val 19098"/>
              <a:gd name="hf" fmla="val 105146"/>
              <a:gd name="vf" fmla="val 11055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2" name="Google Shape;2092;p104"/>
          <p:cNvSpPr/>
          <p:nvPr/>
        </p:nvSpPr>
        <p:spPr>
          <a:xfrm>
            <a:off x="9155654" y="2256549"/>
            <a:ext cx="2712720" cy="566058"/>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70C0"/>
                </a:solidFill>
                <a:latin typeface="Calibri"/>
                <a:ea typeface="Calibri"/>
                <a:cs typeface="Calibri"/>
                <a:sym typeface="Calibri"/>
              </a:rPr>
              <a:t>Improve Portability</a:t>
            </a:r>
            <a:endParaRPr/>
          </a:p>
        </p:txBody>
      </p:sp>
      <p:sp>
        <p:nvSpPr>
          <p:cNvPr id="2093" name="Google Shape;2093;p104"/>
          <p:cNvSpPr/>
          <p:nvPr/>
        </p:nvSpPr>
        <p:spPr>
          <a:xfrm>
            <a:off x="8107680" y="3011506"/>
            <a:ext cx="914400" cy="914400"/>
          </a:xfrm>
          <a:prstGeom prst="star5">
            <a:avLst>
              <a:gd name="adj" fmla="val 19098"/>
              <a:gd name="hf" fmla="val 105146"/>
              <a:gd name="vf" fmla="val 11055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4" name="Google Shape;2094;p104"/>
          <p:cNvSpPr/>
          <p:nvPr/>
        </p:nvSpPr>
        <p:spPr>
          <a:xfrm>
            <a:off x="9433560" y="3267002"/>
            <a:ext cx="2712720" cy="566058"/>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70C0"/>
                </a:solidFill>
                <a:latin typeface="Calibri"/>
                <a:ea typeface="Calibri"/>
                <a:cs typeface="Calibri"/>
                <a:sym typeface="Calibri"/>
              </a:rPr>
              <a:t>Extend Scope</a:t>
            </a:r>
            <a:endParaRPr/>
          </a:p>
        </p:txBody>
      </p:sp>
      <p:sp>
        <p:nvSpPr>
          <p:cNvPr id="2095" name="Google Shape;2095;p104"/>
          <p:cNvSpPr/>
          <p:nvPr/>
        </p:nvSpPr>
        <p:spPr>
          <a:xfrm>
            <a:off x="7418294" y="4372215"/>
            <a:ext cx="914400" cy="914400"/>
          </a:xfrm>
          <a:prstGeom prst="star5">
            <a:avLst>
              <a:gd name="adj" fmla="val 19098"/>
              <a:gd name="hf" fmla="val 105146"/>
              <a:gd name="vf" fmla="val 110557"/>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6" name="Google Shape;2096;p104"/>
          <p:cNvSpPr/>
          <p:nvPr/>
        </p:nvSpPr>
        <p:spPr>
          <a:xfrm>
            <a:off x="8744174" y="4627711"/>
            <a:ext cx="2712720" cy="566058"/>
          </a:xfrm>
          <a:prstGeom prst="rec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0070C0"/>
                </a:solidFill>
                <a:latin typeface="Calibri"/>
                <a:ea typeface="Calibri"/>
                <a:cs typeface="Calibri"/>
                <a:sym typeface="Calibri"/>
              </a:rPr>
              <a:t>New Application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9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9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101"/>
        <p:cNvGrpSpPr/>
        <p:nvPr/>
      </p:nvGrpSpPr>
      <p:grpSpPr>
        <a:xfrm>
          <a:off x="0" y="0"/>
          <a:ext cx="0" cy="0"/>
          <a:chOff x="0" y="0"/>
          <a:chExt cx="0" cy="0"/>
        </a:xfrm>
      </p:grpSpPr>
      <p:sp>
        <p:nvSpPr>
          <p:cNvPr id="2102" name="Google Shape;2102;p105"/>
          <p:cNvSpPr txBox="1">
            <a:spLocks noGrp="1"/>
          </p:cNvSpPr>
          <p:nvPr>
            <p:ph type="title"/>
          </p:nvPr>
        </p:nvSpPr>
        <p:spPr>
          <a:xfrm>
            <a:off x="362111" y="517725"/>
            <a:ext cx="11674800" cy="689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solidFill>
                  <a:srgbClr val="C00000"/>
                </a:solidFill>
              </a:rPr>
              <a:t>Information Extraction: a Sequence-to-Graph Task</a:t>
            </a:r>
            <a:endParaRPr b="1">
              <a:solidFill>
                <a:srgbClr val="C00000"/>
              </a:solidFill>
            </a:endParaRPr>
          </a:p>
        </p:txBody>
      </p:sp>
      <p:sp>
        <p:nvSpPr>
          <p:cNvPr id="2103" name="Google Shape;2103;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105</a:t>
            </a:fld>
            <a:endParaRPr/>
          </a:p>
        </p:txBody>
      </p:sp>
      <p:pic>
        <p:nvPicPr>
          <p:cNvPr id="2104" name="Google Shape;2104;p105"/>
          <p:cNvPicPr preferRelativeResize="0">
            <a:picLocks noGrp="1"/>
          </p:cNvPicPr>
          <p:nvPr>
            <p:ph type="body" idx="1"/>
          </p:nvPr>
        </p:nvPicPr>
        <p:blipFill rotWithShape="1">
          <a:blip r:embed="rId3">
            <a:alphaModFix/>
          </a:blip>
          <a:srcRect/>
          <a:stretch/>
        </p:blipFill>
        <p:spPr>
          <a:xfrm>
            <a:off x="1154677" y="1295708"/>
            <a:ext cx="9882644" cy="3904940"/>
          </a:xfrm>
          <a:prstGeom prst="rect">
            <a:avLst/>
          </a:prstGeom>
          <a:noFill/>
          <a:ln>
            <a:noFill/>
          </a:ln>
        </p:spPr>
      </p:pic>
      <p:sp>
        <p:nvSpPr>
          <p:cNvPr id="2105" name="Google Shape;2105;p105"/>
          <p:cNvSpPr txBox="1"/>
          <p:nvPr/>
        </p:nvSpPr>
        <p:spPr>
          <a:xfrm>
            <a:off x="482600" y="5529268"/>
            <a:ext cx="10947400" cy="79057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20000"/>
              </a:lnSpc>
              <a:spcBef>
                <a:spcPts val="0"/>
              </a:spcBef>
              <a:spcAft>
                <a:spcPts val="0"/>
              </a:spcAft>
              <a:buClr>
                <a:srgbClr val="2A2F36"/>
              </a:buClr>
              <a:buSzPts val="1800"/>
              <a:buFont typeface="Arial"/>
              <a:buChar char="•"/>
            </a:pPr>
            <a:r>
              <a:rPr lang="en-US" sz="1800" b="0" i="0" u="none" strike="noStrike" cap="none">
                <a:solidFill>
                  <a:srgbClr val="2A2F36"/>
                </a:solidFill>
                <a:latin typeface="Helvetica Neue"/>
                <a:ea typeface="Helvetica Neue"/>
                <a:cs typeface="Helvetica Neue"/>
                <a:sym typeface="Helvetica Neue"/>
              </a:rPr>
              <a:t>OneIE [Lin et al., ACL2020] framework extracts the information graph from a given sentence in four steps: encoding, identification, classification, and decoding</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110"/>
        <p:cNvGrpSpPr/>
        <p:nvPr/>
      </p:nvGrpSpPr>
      <p:grpSpPr>
        <a:xfrm>
          <a:off x="0" y="0"/>
          <a:ext cx="0" cy="0"/>
          <a:chOff x="0" y="0"/>
          <a:chExt cx="0" cy="0"/>
        </a:xfrm>
      </p:grpSpPr>
      <p:sp>
        <p:nvSpPr>
          <p:cNvPr id="2111" name="Google Shape;2111;p106"/>
          <p:cNvSpPr txBox="1">
            <a:spLocks noGrp="1"/>
          </p:cNvSpPr>
          <p:nvPr>
            <p:ph type="title"/>
          </p:nvPr>
        </p:nvSpPr>
        <p:spPr>
          <a:xfrm>
            <a:off x="406400" y="0"/>
            <a:ext cx="11674800" cy="6891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solidFill>
                  <a:srgbClr val="C00000"/>
                </a:solidFill>
              </a:rPr>
              <a:t>Extending to Graph-to-Graph Task</a:t>
            </a:r>
            <a:endParaRPr b="1">
              <a:solidFill>
                <a:srgbClr val="C00000"/>
              </a:solidFill>
            </a:endParaRPr>
          </a:p>
        </p:txBody>
      </p:sp>
      <p:sp>
        <p:nvSpPr>
          <p:cNvPr id="2112" name="Google Shape;2112;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106</a:t>
            </a:fld>
            <a:endParaRPr/>
          </a:p>
        </p:txBody>
      </p:sp>
      <p:sp>
        <p:nvSpPr>
          <p:cNvPr id="2113" name="Google Shape;2113;p106"/>
          <p:cNvSpPr txBox="1"/>
          <p:nvPr/>
        </p:nvSpPr>
        <p:spPr>
          <a:xfrm>
            <a:off x="406400" y="6067425"/>
            <a:ext cx="10947400" cy="790575"/>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20000"/>
              </a:lnSpc>
              <a:spcBef>
                <a:spcPts val="0"/>
              </a:spcBef>
              <a:spcAft>
                <a:spcPts val="0"/>
              </a:spcAft>
              <a:buClr>
                <a:srgbClr val="2A2F36"/>
              </a:buClr>
              <a:buSzPts val="1800"/>
              <a:buFont typeface="Arial"/>
              <a:buChar char="•"/>
            </a:pPr>
            <a:r>
              <a:rPr lang="en-US" sz="1800" b="0" i="0" u="none" strike="noStrike" cap="none">
                <a:solidFill>
                  <a:srgbClr val="2A2F36"/>
                </a:solidFill>
                <a:latin typeface="Helvetica Neue"/>
                <a:ea typeface="Helvetica Neue"/>
                <a:cs typeface="Helvetica Neue"/>
                <a:sym typeface="Helvetica Neue"/>
              </a:rPr>
              <a:t>[Nyuyen et al., NAACL2021]</a:t>
            </a:r>
            <a:endParaRPr/>
          </a:p>
        </p:txBody>
      </p:sp>
      <p:pic>
        <p:nvPicPr>
          <p:cNvPr id="2114" name="Google Shape;2114;p106"/>
          <p:cNvPicPr preferRelativeResize="0"/>
          <p:nvPr/>
        </p:nvPicPr>
        <p:blipFill rotWithShape="1">
          <a:blip r:embed="rId3">
            <a:alphaModFix/>
          </a:blip>
          <a:srcRect/>
          <a:stretch/>
        </p:blipFill>
        <p:spPr>
          <a:xfrm>
            <a:off x="1171977" y="641427"/>
            <a:ext cx="9265935" cy="5425998"/>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118"/>
        <p:cNvGrpSpPr/>
        <p:nvPr/>
      </p:nvGrpSpPr>
      <p:grpSpPr>
        <a:xfrm>
          <a:off x="0" y="0"/>
          <a:ext cx="0" cy="0"/>
          <a:chOff x="0" y="0"/>
          <a:chExt cx="0" cy="0"/>
        </a:xfrm>
      </p:grpSpPr>
      <p:sp>
        <p:nvSpPr>
          <p:cNvPr id="2119" name="Google Shape;2119;p107"/>
          <p:cNvSpPr txBox="1">
            <a:spLocks noGrp="1"/>
          </p:cNvSpPr>
          <p:nvPr>
            <p:ph type="title"/>
          </p:nvPr>
        </p:nvSpPr>
        <p:spPr>
          <a:xfrm>
            <a:off x="227850" y="-938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C00000"/>
                </a:solidFill>
              </a:rPr>
              <a:t>Moving from Seq-to-Graph to Graph-to-Graph</a:t>
            </a:r>
            <a:endParaRPr sz="4000" b="1">
              <a:solidFill>
                <a:srgbClr val="C00000"/>
              </a:solidFill>
            </a:endParaRPr>
          </a:p>
        </p:txBody>
      </p:sp>
      <p:sp>
        <p:nvSpPr>
          <p:cNvPr id="2120" name="Google Shape;2120;p107"/>
          <p:cNvSpPr txBox="1">
            <a:spLocks noGrp="1"/>
          </p:cNvSpPr>
          <p:nvPr>
            <p:ph type="body" idx="1"/>
          </p:nvPr>
        </p:nvSpPr>
        <p:spPr>
          <a:xfrm>
            <a:off x="838199" y="1231900"/>
            <a:ext cx="6744629" cy="5124450"/>
          </a:xfrm>
          <a:prstGeom prst="rect">
            <a:avLst/>
          </a:prstGeom>
          <a:noFill/>
          <a:ln>
            <a:noFill/>
          </a:ln>
        </p:spPr>
        <p:txBody>
          <a:bodyPr spcFirstLastPara="1" wrap="square" lIns="91425" tIns="45700" rIns="91425" bIns="45700" anchor="t" anchorCtr="0">
            <a:normAutofit fontScale="92500" lnSpcReduction="20000"/>
          </a:bodyPr>
          <a:lstStyle/>
          <a:p>
            <a:pPr marL="228600" lvl="0" indent="-188595" algn="l" rtl="0">
              <a:lnSpc>
                <a:spcPct val="90000"/>
              </a:lnSpc>
              <a:spcBef>
                <a:spcPts val="0"/>
              </a:spcBef>
              <a:spcAft>
                <a:spcPts val="0"/>
              </a:spcAft>
              <a:buClr>
                <a:schemeClr val="dk1"/>
              </a:buClr>
              <a:buSzPct val="100000"/>
              <a:buChar char="•"/>
            </a:pPr>
            <a:r>
              <a:rPr lang="en-US"/>
              <a:t>[Zhang and Ji, NAACL2021]</a:t>
            </a:r>
            <a:endParaRPr/>
          </a:p>
          <a:p>
            <a:pPr marL="228600" lvl="0" indent="0" algn="l" rtl="0">
              <a:lnSpc>
                <a:spcPct val="90000"/>
              </a:lnSpc>
              <a:spcBef>
                <a:spcPts val="0"/>
              </a:spcBef>
              <a:spcAft>
                <a:spcPts val="0"/>
              </a:spcAft>
              <a:buClr>
                <a:schemeClr val="dk1"/>
              </a:buClr>
              <a:buSzPct val="69498"/>
              <a:buNone/>
            </a:pPr>
            <a:endParaRPr/>
          </a:p>
          <a:p>
            <a:pPr marL="228600" lvl="0" indent="-188595" algn="l" rtl="0">
              <a:lnSpc>
                <a:spcPct val="90000"/>
              </a:lnSpc>
              <a:spcBef>
                <a:spcPts val="0"/>
              </a:spcBef>
              <a:spcAft>
                <a:spcPts val="0"/>
              </a:spcAft>
              <a:buClr>
                <a:schemeClr val="dk1"/>
              </a:buClr>
              <a:buSzPct val="100000"/>
              <a:buChar char="•"/>
            </a:pPr>
            <a:r>
              <a:rPr lang="en-US"/>
              <a:t>Abstract Meaning Representation (AMR):</a:t>
            </a:r>
            <a:endParaRPr/>
          </a:p>
          <a:p>
            <a:pPr marL="685800" lvl="1" indent="-194308" algn="l" rtl="0">
              <a:lnSpc>
                <a:spcPct val="90000"/>
              </a:lnSpc>
              <a:spcBef>
                <a:spcPts val="500"/>
              </a:spcBef>
              <a:spcAft>
                <a:spcPts val="0"/>
              </a:spcAft>
              <a:buClr>
                <a:schemeClr val="dk1"/>
              </a:buClr>
              <a:buSzPct val="100000"/>
              <a:buChar char="•"/>
            </a:pPr>
            <a:r>
              <a:rPr lang="en-US"/>
              <a:t>A kind of </a:t>
            </a:r>
            <a:r>
              <a:rPr lang="en-US">
                <a:solidFill>
                  <a:srgbClr val="C55A11"/>
                </a:solidFill>
              </a:rPr>
              <a:t>rich semantic parsing</a:t>
            </a:r>
            <a:endParaRPr/>
          </a:p>
          <a:p>
            <a:pPr marL="685800" lvl="1" indent="-194308" algn="l" rtl="0">
              <a:lnSpc>
                <a:spcPct val="90000"/>
              </a:lnSpc>
              <a:spcBef>
                <a:spcPts val="500"/>
              </a:spcBef>
              <a:spcAft>
                <a:spcPts val="0"/>
              </a:spcAft>
              <a:buClr>
                <a:schemeClr val="dk1"/>
              </a:buClr>
              <a:buSzPct val="100000"/>
              <a:buChar char="•"/>
            </a:pPr>
            <a:r>
              <a:rPr lang="en-US"/>
              <a:t>Converts input sentence into a </a:t>
            </a:r>
            <a:r>
              <a:rPr lang="en-US">
                <a:solidFill>
                  <a:srgbClr val="C55A11"/>
                </a:solidFill>
              </a:rPr>
              <a:t>directed</a:t>
            </a:r>
            <a:r>
              <a:rPr lang="en-US"/>
              <a:t> and </a:t>
            </a:r>
            <a:r>
              <a:rPr lang="en-US">
                <a:solidFill>
                  <a:srgbClr val="C55A11"/>
                </a:solidFill>
              </a:rPr>
              <a:t>acyclic</a:t>
            </a:r>
            <a:r>
              <a:rPr lang="en-US"/>
              <a:t> graph structure with </a:t>
            </a:r>
            <a:r>
              <a:rPr lang="en-US">
                <a:solidFill>
                  <a:srgbClr val="C55A11"/>
                </a:solidFill>
              </a:rPr>
              <a:t>fine-grained</a:t>
            </a:r>
            <a:r>
              <a:rPr lang="en-US"/>
              <a:t> node and edge type labels</a:t>
            </a:r>
            <a:endParaRPr/>
          </a:p>
          <a:p>
            <a:pPr marL="228600" lvl="0" indent="-188595" algn="l" rtl="0">
              <a:lnSpc>
                <a:spcPct val="90000"/>
              </a:lnSpc>
              <a:spcBef>
                <a:spcPts val="1000"/>
              </a:spcBef>
              <a:spcAft>
                <a:spcPts val="0"/>
              </a:spcAft>
              <a:buClr>
                <a:schemeClr val="dk1"/>
              </a:buClr>
              <a:buSzPct val="100000"/>
              <a:buChar char="•"/>
            </a:pPr>
            <a:r>
              <a:rPr lang="en-US"/>
              <a:t>AMR parsing shares inherent similarities with information network (IE output)</a:t>
            </a:r>
            <a:endParaRPr/>
          </a:p>
          <a:p>
            <a:pPr marL="685800" lvl="1" indent="-188594" algn="l" rtl="0">
              <a:lnSpc>
                <a:spcPct val="90000"/>
              </a:lnSpc>
              <a:spcBef>
                <a:spcPts val="1000"/>
              </a:spcBef>
              <a:spcAft>
                <a:spcPts val="0"/>
              </a:spcAft>
              <a:buClr>
                <a:schemeClr val="dk1"/>
              </a:buClr>
              <a:buSzPct val="240000"/>
              <a:buChar char="•"/>
            </a:pPr>
            <a:r>
              <a:rPr lang="en-US"/>
              <a:t>Similar node and edge semantics</a:t>
            </a:r>
            <a:endParaRPr sz="1000"/>
          </a:p>
          <a:p>
            <a:pPr marL="685800" lvl="1" indent="-188594" algn="l" rtl="0">
              <a:lnSpc>
                <a:spcPct val="90000"/>
              </a:lnSpc>
              <a:spcBef>
                <a:spcPts val="1000"/>
              </a:spcBef>
              <a:spcAft>
                <a:spcPts val="0"/>
              </a:spcAft>
              <a:buClr>
                <a:schemeClr val="dk1"/>
              </a:buClr>
              <a:buSzPct val="240000"/>
              <a:buChar char="•"/>
            </a:pPr>
            <a:r>
              <a:rPr lang="en-US"/>
              <a:t>Similar graph topology</a:t>
            </a:r>
            <a:endParaRPr sz="1000"/>
          </a:p>
          <a:p>
            <a:pPr marL="228600" lvl="0" indent="-188595" algn="l" rtl="0">
              <a:lnSpc>
                <a:spcPct val="90000"/>
              </a:lnSpc>
              <a:spcBef>
                <a:spcPts val="1000"/>
              </a:spcBef>
              <a:spcAft>
                <a:spcPts val="0"/>
              </a:spcAft>
              <a:buClr>
                <a:schemeClr val="dk1"/>
              </a:buClr>
              <a:buSzPct val="100000"/>
              <a:buChar char="•"/>
            </a:pPr>
            <a:r>
              <a:rPr lang="en-US"/>
              <a:t>Semantic graphs can better capture </a:t>
            </a:r>
            <a:r>
              <a:rPr lang="en-US">
                <a:solidFill>
                  <a:srgbClr val="C55A11"/>
                </a:solidFill>
              </a:rPr>
              <a:t>non-local context</a:t>
            </a:r>
            <a:r>
              <a:rPr lang="en-US"/>
              <a:t> in a sentence</a:t>
            </a:r>
            <a:endParaRPr/>
          </a:p>
          <a:p>
            <a:pPr marL="228600" lvl="0" indent="-188595" algn="l" rtl="0">
              <a:lnSpc>
                <a:spcPct val="90000"/>
              </a:lnSpc>
              <a:spcBef>
                <a:spcPts val="1000"/>
              </a:spcBef>
              <a:spcAft>
                <a:spcPts val="0"/>
              </a:spcAft>
              <a:buClr>
                <a:srgbClr val="C00000"/>
              </a:buClr>
              <a:buSzPct val="100000"/>
              <a:buChar char="•"/>
            </a:pPr>
            <a:r>
              <a:rPr lang="en-US">
                <a:solidFill>
                  <a:srgbClr val="C00000"/>
                </a:solidFill>
              </a:rPr>
              <a:t>Exploit the similarity between AMR and IE to help on joint information extraction</a:t>
            </a:r>
            <a:endParaRPr>
              <a:solidFill>
                <a:srgbClr val="C00000"/>
              </a:solidFill>
            </a:endParaRPr>
          </a:p>
          <a:p>
            <a:pPr marL="685800" lvl="1" indent="-76200" algn="l" rtl="0">
              <a:lnSpc>
                <a:spcPct val="90000"/>
              </a:lnSpc>
              <a:spcBef>
                <a:spcPts val="500"/>
              </a:spcBef>
              <a:spcAft>
                <a:spcPts val="0"/>
              </a:spcAft>
              <a:buClr>
                <a:schemeClr val="dk1"/>
              </a:buClr>
              <a:buSzPct val="100000"/>
              <a:buNone/>
            </a:pPr>
            <a:endParaRPr/>
          </a:p>
          <a:p>
            <a:pPr marL="685800" lvl="1" indent="-76200" algn="l" rtl="0">
              <a:lnSpc>
                <a:spcPct val="90000"/>
              </a:lnSpc>
              <a:spcBef>
                <a:spcPts val="500"/>
              </a:spcBef>
              <a:spcAft>
                <a:spcPts val="0"/>
              </a:spcAft>
              <a:buClr>
                <a:schemeClr val="dk1"/>
              </a:buClr>
              <a:buSzPct val="100000"/>
              <a:buNone/>
            </a:pPr>
            <a:endParaRPr/>
          </a:p>
          <a:p>
            <a:pPr marL="685800" lvl="1" indent="-76200" algn="l" rtl="0">
              <a:lnSpc>
                <a:spcPct val="90000"/>
              </a:lnSpc>
              <a:spcBef>
                <a:spcPts val="500"/>
              </a:spcBef>
              <a:spcAft>
                <a:spcPts val="0"/>
              </a:spcAft>
              <a:buClr>
                <a:schemeClr val="dk1"/>
              </a:buClr>
              <a:buSzPct val="100000"/>
              <a:buNone/>
            </a:pPr>
            <a:endParaRPr/>
          </a:p>
        </p:txBody>
      </p:sp>
      <p:sp>
        <p:nvSpPr>
          <p:cNvPr id="2121" name="Google Shape;2121;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107</a:t>
            </a:fld>
            <a:endParaRPr/>
          </a:p>
        </p:txBody>
      </p:sp>
      <p:pic>
        <p:nvPicPr>
          <p:cNvPr id="2122" name="Google Shape;2122;p107"/>
          <p:cNvPicPr preferRelativeResize="0"/>
          <p:nvPr/>
        </p:nvPicPr>
        <p:blipFill rotWithShape="1">
          <a:blip r:embed="rId3">
            <a:alphaModFix/>
          </a:blip>
          <a:srcRect/>
          <a:stretch/>
        </p:blipFill>
        <p:spPr>
          <a:xfrm>
            <a:off x="7667561" y="1231900"/>
            <a:ext cx="4109985" cy="47196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126"/>
        <p:cNvGrpSpPr/>
        <p:nvPr/>
      </p:nvGrpSpPr>
      <p:grpSpPr>
        <a:xfrm>
          <a:off x="0" y="0"/>
          <a:ext cx="0" cy="0"/>
          <a:chOff x="0" y="0"/>
          <a:chExt cx="0" cy="0"/>
        </a:xfrm>
      </p:grpSpPr>
      <p:sp>
        <p:nvSpPr>
          <p:cNvPr id="2127" name="Google Shape;2127;p108"/>
          <p:cNvSpPr txBox="1">
            <a:spLocks noGrp="1"/>
          </p:cNvSpPr>
          <p:nvPr>
            <p:ph type="title"/>
          </p:nvPr>
        </p:nvSpPr>
        <p:spPr>
          <a:xfrm>
            <a:off x="439883" y="267389"/>
            <a:ext cx="9357260" cy="688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800" b="1" dirty="0">
                <a:solidFill>
                  <a:srgbClr val="C00000"/>
                </a:solidFill>
              </a:rPr>
              <a:t>AMR-IE: An AMR-guided encoding and decoding framework for IE</a:t>
            </a:r>
            <a:endParaRPr sz="3800" b="1" dirty="0">
              <a:solidFill>
                <a:srgbClr val="C00000"/>
              </a:solidFill>
            </a:endParaRPr>
          </a:p>
        </p:txBody>
      </p:sp>
      <p:pic>
        <p:nvPicPr>
          <p:cNvPr id="2128" name="Google Shape;2128;p108" descr="Document with solid fill"/>
          <p:cNvPicPr preferRelativeResize="0"/>
          <p:nvPr/>
        </p:nvPicPr>
        <p:blipFill rotWithShape="1">
          <a:blip r:embed="rId3">
            <a:alphaModFix/>
          </a:blip>
          <a:srcRect/>
          <a:stretch/>
        </p:blipFill>
        <p:spPr>
          <a:xfrm>
            <a:off x="254936" y="2971800"/>
            <a:ext cx="914400" cy="914400"/>
          </a:xfrm>
          <a:prstGeom prst="rect">
            <a:avLst/>
          </a:prstGeom>
          <a:noFill/>
          <a:ln>
            <a:noFill/>
          </a:ln>
        </p:spPr>
      </p:pic>
      <p:sp>
        <p:nvSpPr>
          <p:cNvPr id="2129" name="Google Shape;2129;p108"/>
          <p:cNvSpPr txBox="1"/>
          <p:nvPr/>
        </p:nvSpPr>
        <p:spPr>
          <a:xfrm>
            <a:off x="118856" y="3795317"/>
            <a:ext cx="105048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Input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Sentence</a:t>
            </a:r>
            <a:endParaRPr sz="1800" b="0" i="0" u="none" strike="noStrike" cap="none">
              <a:solidFill>
                <a:schemeClr val="dk1"/>
              </a:solidFill>
              <a:latin typeface="Calibri"/>
              <a:ea typeface="Calibri"/>
              <a:cs typeface="Calibri"/>
              <a:sym typeface="Calibri"/>
            </a:endParaRPr>
          </a:p>
        </p:txBody>
      </p:sp>
      <p:cxnSp>
        <p:nvCxnSpPr>
          <p:cNvPr id="2130" name="Google Shape;2130;p108"/>
          <p:cNvCxnSpPr/>
          <p:nvPr/>
        </p:nvCxnSpPr>
        <p:spPr>
          <a:xfrm>
            <a:off x="1150436" y="3489528"/>
            <a:ext cx="754564" cy="0"/>
          </a:xfrm>
          <a:prstGeom prst="straightConnector1">
            <a:avLst/>
          </a:prstGeom>
          <a:noFill/>
          <a:ln w="22225" cap="flat" cmpd="sng">
            <a:solidFill>
              <a:schemeClr val="dk1"/>
            </a:solidFill>
            <a:prstDash val="solid"/>
            <a:miter lim="800000"/>
            <a:headEnd type="none" w="sm" len="sm"/>
            <a:tailEnd type="stealth" w="lg" len="lg"/>
          </a:ln>
        </p:spPr>
      </p:cxnSp>
      <p:sp>
        <p:nvSpPr>
          <p:cNvPr id="2131" name="Google Shape;2131;p108"/>
          <p:cNvSpPr txBox="1"/>
          <p:nvPr/>
        </p:nvSpPr>
        <p:spPr>
          <a:xfrm>
            <a:off x="1067219" y="3078697"/>
            <a:ext cx="92890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Roberta</a:t>
            </a:r>
            <a:endParaRPr sz="1800" b="0" i="0" u="none" strike="noStrike" cap="none">
              <a:solidFill>
                <a:schemeClr val="dk1"/>
              </a:solidFill>
              <a:latin typeface="Calibri"/>
              <a:ea typeface="Calibri"/>
              <a:cs typeface="Calibri"/>
              <a:sym typeface="Calibri"/>
            </a:endParaRPr>
          </a:p>
        </p:txBody>
      </p:sp>
      <p:pic>
        <p:nvPicPr>
          <p:cNvPr id="2132" name="Google Shape;2132;p108"/>
          <p:cNvPicPr preferRelativeResize="0"/>
          <p:nvPr/>
        </p:nvPicPr>
        <p:blipFill rotWithShape="1">
          <a:blip r:embed="rId4">
            <a:alphaModFix/>
          </a:blip>
          <a:srcRect/>
          <a:stretch/>
        </p:blipFill>
        <p:spPr>
          <a:xfrm>
            <a:off x="4260040" y="1140141"/>
            <a:ext cx="2215461" cy="1492620"/>
          </a:xfrm>
          <a:prstGeom prst="rect">
            <a:avLst/>
          </a:prstGeom>
          <a:noFill/>
          <a:ln>
            <a:noFill/>
          </a:ln>
        </p:spPr>
      </p:pic>
      <p:cxnSp>
        <p:nvCxnSpPr>
          <p:cNvPr id="2133" name="Google Shape;2133;p108"/>
          <p:cNvCxnSpPr/>
          <p:nvPr/>
        </p:nvCxnSpPr>
        <p:spPr>
          <a:xfrm rot="10800000" flipH="1">
            <a:off x="2808411" y="2279652"/>
            <a:ext cx="1687389" cy="1022486"/>
          </a:xfrm>
          <a:prstGeom prst="straightConnector1">
            <a:avLst/>
          </a:prstGeom>
          <a:noFill/>
          <a:ln w="22225" cap="flat" cmpd="sng">
            <a:solidFill>
              <a:schemeClr val="dk1"/>
            </a:solidFill>
            <a:prstDash val="solid"/>
            <a:miter lim="800000"/>
            <a:headEnd type="none" w="sm" len="sm"/>
            <a:tailEnd type="stealth" w="lg" len="lg"/>
          </a:ln>
        </p:spPr>
      </p:cxnSp>
      <p:sp>
        <p:nvSpPr>
          <p:cNvPr id="2134" name="Google Shape;2134;p108"/>
          <p:cNvSpPr txBox="1"/>
          <p:nvPr/>
        </p:nvSpPr>
        <p:spPr>
          <a:xfrm>
            <a:off x="2868099" y="4558672"/>
            <a:ext cx="1316194"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CRF-based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Span Tagger</a:t>
            </a:r>
            <a:endParaRPr sz="1800" b="0" i="0" u="none" strike="noStrike" cap="none">
              <a:solidFill>
                <a:schemeClr val="dk1"/>
              </a:solidFill>
              <a:latin typeface="Calibri"/>
              <a:ea typeface="Calibri"/>
              <a:cs typeface="Calibri"/>
              <a:sym typeface="Calibri"/>
            </a:endParaRPr>
          </a:p>
        </p:txBody>
      </p:sp>
      <p:pic>
        <p:nvPicPr>
          <p:cNvPr id="2135" name="Google Shape;2135;p108" descr="Document with solid fill"/>
          <p:cNvPicPr preferRelativeResize="0"/>
          <p:nvPr/>
        </p:nvPicPr>
        <p:blipFill rotWithShape="1">
          <a:blip r:embed="rId5">
            <a:alphaModFix/>
          </a:blip>
          <a:srcRect/>
          <a:stretch/>
        </p:blipFill>
        <p:spPr>
          <a:xfrm>
            <a:off x="1953699" y="2971800"/>
            <a:ext cx="914400" cy="914400"/>
          </a:xfrm>
          <a:prstGeom prst="rect">
            <a:avLst/>
          </a:prstGeom>
          <a:noFill/>
          <a:ln>
            <a:noFill/>
          </a:ln>
        </p:spPr>
      </p:pic>
      <p:sp>
        <p:nvSpPr>
          <p:cNvPr id="2136" name="Google Shape;2136;p108"/>
          <p:cNvSpPr txBox="1"/>
          <p:nvPr/>
        </p:nvSpPr>
        <p:spPr>
          <a:xfrm>
            <a:off x="1962436" y="3846234"/>
            <a:ext cx="105048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Encoded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Sentence</a:t>
            </a:r>
            <a:endParaRPr sz="1800" b="0" i="0" u="none" strike="noStrike" cap="none">
              <a:solidFill>
                <a:schemeClr val="dk1"/>
              </a:solidFill>
              <a:latin typeface="Calibri"/>
              <a:ea typeface="Calibri"/>
              <a:cs typeface="Calibri"/>
              <a:sym typeface="Calibri"/>
            </a:endParaRPr>
          </a:p>
        </p:txBody>
      </p:sp>
      <p:sp>
        <p:nvSpPr>
          <p:cNvPr id="2137" name="Google Shape;2137;p108"/>
          <p:cNvSpPr txBox="1"/>
          <p:nvPr/>
        </p:nvSpPr>
        <p:spPr>
          <a:xfrm>
            <a:off x="2868099" y="1996268"/>
            <a:ext cx="127861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Pretrained </a:t>
            </a:r>
            <a:endParaRPr sz="18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AMR Parser</a:t>
            </a:r>
            <a:endParaRPr sz="1800" b="0" i="0" u="none" strike="noStrike" cap="none">
              <a:solidFill>
                <a:schemeClr val="dk1"/>
              </a:solidFill>
              <a:latin typeface="Calibri"/>
              <a:ea typeface="Calibri"/>
              <a:cs typeface="Calibri"/>
              <a:sym typeface="Calibri"/>
            </a:endParaRPr>
          </a:p>
        </p:txBody>
      </p:sp>
      <p:cxnSp>
        <p:nvCxnSpPr>
          <p:cNvPr id="2138" name="Google Shape;2138;p108"/>
          <p:cNvCxnSpPr/>
          <p:nvPr/>
        </p:nvCxnSpPr>
        <p:spPr>
          <a:xfrm>
            <a:off x="2816752" y="3585522"/>
            <a:ext cx="1636925" cy="1162281"/>
          </a:xfrm>
          <a:prstGeom prst="straightConnector1">
            <a:avLst/>
          </a:prstGeom>
          <a:noFill/>
          <a:ln w="22225" cap="flat" cmpd="sng">
            <a:solidFill>
              <a:schemeClr val="dk1"/>
            </a:solidFill>
            <a:prstDash val="solid"/>
            <a:miter lim="800000"/>
            <a:headEnd type="none" w="sm" len="sm"/>
            <a:tailEnd type="stealth" w="lg" len="lg"/>
          </a:ln>
        </p:spPr>
      </p:cxnSp>
      <p:pic>
        <p:nvPicPr>
          <p:cNvPr id="2139" name="Google Shape;2139;p108"/>
          <p:cNvPicPr preferRelativeResize="0"/>
          <p:nvPr/>
        </p:nvPicPr>
        <p:blipFill rotWithShape="1">
          <a:blip r:embed="rId6">
            <a:alphaModFix/>
          </a:blip>
          <a:srcRect/>
          <a:stretch/>
        </p:blipFill>
        <p:spPr>
          <a:xfrm>
            <a:off x="4495800" y="4441648"/>
            <a:ext cx="1908326" cy="1401427"/>
          </a:xfrm>
          <a:prstGeom prst="rect">
            <a:avLst/>
          </a:prstGeom>
          <a:noFill/>
          <a:ln>
            <a:noFill/>
          </a:ln>
        </p:spPr>
      </p:pic>
      <p:cxnSp>
        <p:nvCxnSpPr>
          <p:cNvPr id="2140" name="Google Shape;2140;p108"/>
          <p:cNvCxnSpPr/>
          <p:nvPr/>
        </p:nvCxnSpPr>
        <p:spPr>
          <a:xfrm>
            <a:off x="6588823" y="2268633"/>
            <a:ext cx="726001" cy="999273"/>
          </a:xfrm>
          <a:prstGeom prst="straightConnector1">
            <a:avLst/>
          </a:prstGeom>
          <a:noFill/>
          <a:ln w="22225" cap="flat" cmpd="sng">
            <a:solidFill>
              <a:schemeClr val="dk1"/>
            </a:solidFill>
            <a:prstDash val="solid"/>
            <a:miter lim="800000"/>
            <a:headEnd type="none" w="sm" len="sm"/>
            <a:tailEnd type="stealth" w="lg" len="lg"/>
          </a:ln>
        </p:spPr>
      </p:cxnSp>
      <p:cxnSp>
        <p:nvCxnSpPr>
          <p:cNvPr id="2141" name="Google Shape;2141;p108"/>
          <p:cNvCxnSpPr>
            <a:stCxn id="2139" idx="3"/>
          </p:cNvCxnSpPr>
          <p:nvPr/>
        </p:nvCxnSpPr>
        <p:spPr>
          <a:xfrm rot="10800000" flipH="1">
            <a:off x="6404126" y="3585662"/>
            <a:ext cx="999900" cy="1556700"/>
          </a:xfrm>
          <a:prstGeom prst="straightConnector1">
            <a:avLst/>
          </a:prstGeom>
          <a:noFill/>
          <a:ln w="22225" cap="flat" cmpd="sng">
            <a:solidFill>
              <a:schemeClr val="dk1"/>
            </a:solidFill>
            <a:prstDash val="solid"/>
            <a:miter lim="800000"/>
            <a:headEnd type="none" w="sm" len="sm"/>
            <a:tailEnd type="stealth" w="lg" len="lg"/>
          </a:ln>
        </p:spPr>
      </p:cxnSp>
      <p:cxnSp>
        <p:nvCxnSpPr>
          <p:cNvPr id="2142" name="Google Shape;2142;p108"/>
          <p:cNvCxnSpPr/>
          <p:nvPr/>
        </p:nvCxnSpPr>
        <p:spPr>
          <a:xfrm>
            <a:off x="7404100" y="3448029"/>
            <a:ext cx="1955800" cy="0"/>
          </a:xfrm>
          <a:prstGeom prst="straightConnector1">
            <a:avLst/>
          </a:prstGeom>
          <a:noFill/>
          <a:ln w="22225" cap="flat" cmpd="sng">
            <a:solidFill>
              <a:schemeClr val="dk1"/>
            </a:solidFill>
            <a:prstDash val="solid"/>
            <a:miter lim="800000"/>
            <a:headEnd type="none" w="sm" len="sm"/>
            <a:tailEnd type="stealth" w="lg" len="lg"/>
          </a:ln>
        </p:spPr>
      </p:cxnSp>
      <p:pic>
        <p:nvPicPr>
          <p:cNvPr id="2143" name="Google Shape;2143;p108"/>
          <p:cNvPicPr preferRelativeResize="0"/>
          <p:nvPr/>
        </p:nvPicPr>
        <p:blipFill rotWithShape="1">
          <a:blip r:embed="rId7">
            <a:alphaModFix/>
          </a:blip>
          <a:srcRect/>
          <a:stretch/>
        </p:blipFill>
        <p:spPr>
          <a:xfrm>
            <a:off x="9632563" y="2574065"/>
            <a:ext cx="2429931" cy="1830925"/>
          </a:xfrm>
          <a:prstGeom prst="rect">
            <a:avLst/>
          </a:prstGeom>
          <a:noFill/>
          <a:ln>
            <a:noFill/>
          </a:ln>
        </p:spPr>
      </p:pic>
      <p:sp>
        <p:nvSpPr>
          <p:cNvPr id="2144" name="Google Shape;2144;p108"/>
          <p:cNvSpPr txBox="1"/>
          <p:nvPr/>
        </p:nvSpPr>
        <p:spPr>
          <a:xfrm>
            <a:off x="10307957" y="4563137"/>
            <a:ext cx="107914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IE Output</a:t>
            </a:r>
            <a:endParaRPr sz="1800" b="0" i="0" u="none" strike="noStrike" cap="none">
              <a:solidFill>
                <a:schemeClr val="dk1"/>
              </a:solidFill>
              <a:latin typeface="Calibri"/>
              <a:ea typeface="Calibri"/>
              <a:cs typeface="Calibri"/>
              <a:sym typeface="Calibri"/>
            </a:endParaRPr>
          </a:p>
        </p:txBody>
      </p:sp>
      <p:sp>
        <p:nvSpPr>
          <p:cNvPr id="2145" name="Google Shape;2145;p108"/>
          <p:cNvSpPr txBox="1"/>
          <p:nvPr/>
        </p:nvSpPr>
        <p:spPr>
          <a:xfrm>
            <a:off x="7249218" y="3590271"/>
            <a:ext cx="238334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FF0000"/>
                </a:solidFill>
                <a:latin typeface="Calibri"/>
                <a:ea typeface="Calibri"/>
                <a:cs typeface="Calibri"/>
                <a:sym typeface="Calibri"/>
              </a:rPr>
              <a:t>AMR-Guided Graph </a:t>
            </a:r>
            <a:endParaRPr sz="1800" b="0" i="0" u="none" strike="noStrike" cap="none">
              <a:solidFill>
                <a:srgbClr val="FF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FF0000"/>
                </a:solidFill>
                <a:latin typeface="Calibri"/>
                <a:ea typeface="Calibri"/>
                <a:cs typeface="Calibri"/>
                <a:sym typeface="Calibri"/>
              </a:rPr>
              <a:t>Encoding</a:t>
            </a:r>
            <a:r>
              <a:rPr lang="en-US" sz="1800" b="0" i="0" u="none" strike="noStrike" cap="none">
                <a:solidFill>
                  <a:srgbClr val="FF0000"/>
                </a:solidFill>
                <a:latin typeface="Calibri"/>
                <a:ea typeface="Calibri"/>
                <a:cs typeface="Calibri"/>
                <a:sym typeface="Calibri"/>
              </a:rPr>
              <a:t> and </a:t>
            </a:r>
            <a:r>
              <a:rPr lang="en-US" sz="1800" b="1" i="0" u="none" strike="noStrike" cap="none">
                <a:solidFill>
                  <a:srgbClr val="FF0000"/>
                </a:solidFill>
                <a:latin typeface="Calibri"/>
                <a:ea typeface="Calibri"/>
                <a:cs typeface="Calibri"/>
                <a:sym typeface="Calibri"/>
              </a:rPr>
              <a:t>Decoding</a:t>
            </a:r>
            <a:endParaRPr sz="1800" b="1" i="0" u="none" strike="noStrike" cap="none">
              <a:solidFill>
                <a:srgbClr val="FF0000"/>
              </a:solidFill>
              <a:latin typeface="Calibri"/>
              <a:ea typeface="Calibri"/>
              <a:cs typeface="Calibri"/>
              <a:sym typeface="Calibri"/>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sp>
        <p:nvSpPr>
          <p:cNvPr id="2150" name="Google Shape;2150;p109"/>
          <p:cNvSpPr txBox="1">
            <a:spLocks noGrp="1"/>
          </p:cNvSpPr>
          <p:nvPr>
            <p:ph type="title"/>
          </p:nvPr>
        </p:nvSpPr>
        <p:spPr>
          <a:xfrm>
            <a:off x="9145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3600" b="1" i="1">
                <a:solidFill>
                  <a:srgbClr val="C00000"/>
                </a:solidFill>
              </a:rPr>
              <a:t>AMR Guided Graph Encoding</a:t>
            </a:r>
            <a:r>
              <a:rPr lang="en-US" sz="3600" b="1">
                <a:solidFill>
                  <a:srgbClr val="C00000"/>
                </a:solidFill>
              </a:rPr>
              <a:t>: Using an </a:t>
            </a:r>
            <a:br>
              <a:rPr lang="en-US" sz="3600" b="1">
                <a:solidFill>
                  <a:srgbClr val="C00000"/>
                </a:solidFill>
              </a:rPr>
            </a:br>
            <a:r>
              <a:rPr lang="en-US" sz="3600" b="1" u="sng">
                <a:solidFill>
                  <a:srgbClr val="C00000"/>
                </a:solidFill>
              </a:rPr>
              <a:t>Edge-Conditioned GAT</a:t>
            </a:r>
            <a:endParaRPr sz="3600" b="1" u="sng">
              <a:solidFill>
                <a:srgbClr val="C00000"/>
              </a:solidFill>
            </a:endParaRPr>
          </a:p>
        </p:txBody>
      </p:sp>
      <p:sp>
        <p:nvSpPr>
          <p:cNvPr id="2151" name="Google Shape;2151;p109"/>
          <p:cNvSpPr txBox="1">
            <a:spLocks noGrp="1"/>
          </p:cNvSpPr>
          <p:nvPr>
            <p:ph type="body" idx="1"/>
          </p:nvPr>
        </p:nvSpPr>
        <p:spPr>
          <a:xfrm>
            <a:off x="736599" y="1164325"/>
            <a:ext cx="10350600" cy="19050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Map each candidate entity and event to AMR nodes.</a:t>
            </a:r>
            <a:endParaRPr/>
          </a:p>
          <a:p>
            <a:pPr marL="228600" lvl="0" indent="-228600" algn="l" rtl="0">
              <a:lnSpc>
                <a:spcPct val="90000"/>
              </a:lnSpc>
              <a:spcBef>
                <a:spcPts val="1000"/>
              </a:spcBef>
              <a:spcAft>
                <a:spcPts val="0"/>
              </a:spcAft>
              <a:buClr>
                <a:schemeClr val="dk1"/>
              </a:buClr>
              <a:buSzPts val="2800"/>
              <a:buChar char="•"/>
            </a:pPr>
            <a:r>
              <a:rPr lang="en-US"/>
              <a:t>Update entity and event representations using an edge-conditioned GAT to incorporate information from AMR neighbors.</a:t>
            </a:r>
            <a:endParaRPr/>
          </a:p>
        </p:txBody>
      </p:sp>
      <p:sp>
        <p:nvSpPr>
          <p:cNvPr id="2152" name="Google Shape;2152;p10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109</a:t>
            </a:fld>
            <a:endParaRPr/>
          </a:p>
        </p:txBody>
      </p:sp>
      <p:pic>
        <p:nvPicPr>
          <p:cNvPr id="2153" name="Google Shape;2153;p109"/>
          <p:cNvPicPr preferRelativeResize="0"/>
          <p:nvPr/>
        </p:nvPicPr>
        <p:blipFill rotWithShape="1">
          <a:blip r:embed="rId3">
            <a:alphaModFix/>
          </a:blip>
          <a:srcRect/>
          <a:stretch/>
        </p:blipFill>
        <p:spPr>
          <a:xfrm>
            <a:off x="840169" y="3222334"/>
            <a:ext cx="6453528" cy="3011646"/>
          </a:xfrm>
          <a:prstGeom prst="rect">
            <a:avLst/>
          </a:prstGeom>
          <a:noFill/>
          <a:ln>
            <a:noFill/>
          </a:ln>
        </p:spPr>
      </p:pic>
      <p:pic>
        <p:nvPicPr>
          <p:cNvPr id="2154" name="Google Shape;2154;p109"/>
          <p:cNvPicPr preferRelativeResize="0"/>
          <p:nvPr/>
        </p:nvPicPr>
        <p:blipFill rotWithShape="1">
          <a:blip r:embed="rId4">
            <a:alphaModFix/>
          </a:blip>
          <a:srcRect/>
          <a:stretch/>
        </p:blipFill>
        <p:spPr>
          <a:xfrm>
            <a:off x="2932743" y="2574738"/>
            <a:ext cx="5573372" cy="946312"/>
          </a:xfrm>
          <a:prstGeom prst="rect">
            <a:avLst/>
          </a:prstGeom>
          <a:noFill/>
          <a:ln>
            <a:noFill/>
          </a:ln>
        </p:spPr>
      </p:pic>
      <p:pic>
        <p:nvPicPr>
          <p:cNvPr id="2155" name="Google Shape;2155;p109"/>
          <p:cNvPicPr preferRelativeResize="0"/>
          <p:nvPr/>
        </p:nvPicPr>
        <p:blipFill rotWithShape="1">
          <a:blip r:embed="rId5">
            <a:alphaModFix/>
          </a:blip>
          <a:srcRect/>
          <a:stretch/>
        </p:blipFill>
        <p:spPr>
          <a:xfrm>
            <a:off x="8400565" y="4065296"/>
            <a:ext cx="1979956" cy="772107"/>
          </a:xfrm>
          <a:prstGeom prst="rect">
            <a:avLst/>
          </a:prstGeom>
          <a:noFill/>
          <a:ln>
            <a:noFill/>
          </a:ln>
        </p:spPr>
      </p:pic>
      <p:pic>
        <p:nvPicPr>
          <p:cNvPr id="2156" name="Google Shape;2156;p109"/>
          <p:cNvPicPr preferRelativeResize="0"/>
          <p:nvPr/>
        </p:nvPicPr>
        <p:blipFill rotWithShape="1">
          <a:blip r:embed="rId6">
            <a:alphaModFix/>
          </a:blip>
          <a:srcRect/>
          <a:stretch/>
        </p:blipFill>
        <p:spPr>
          <a:xfrm>
            <a:off x="7866543" y="4770066"/>
            <a:ext cx="3048000" cy="596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2E84B-242C-F444-BD62-12AD7104F7AB}"/>
              </a:ext>
            </a:extLst>
          </p:cNvPr>
          <p:cNvSpPr>
            <a:spLocks noGrp="1"/>
          </p:cNvSpPr>
          <p:nvPr>
            <p:ph type="title"/>
          </p:nvPr>
        </p:nvSpPr>
        <p:spPr/>
        <p:txBody>
          <a:bodyPr/>
          <a:lstStyle/>
          <a:p>
            <a:r>
              <a:rPr lang="en-US" b="1" spc="-113" dirty="0">
                <a:solidFill>
                  <a:srgbClr val="C00000"/>
                </a:solidFill>
              </a:rPr>
              <a:t>Machine </a:t>
            </a:r>
            <a:r>
              <a:rPr lang="en-US" b="1" spc="-120" dirty="0">
                <a:solidFill>
                  <a:srgbClr val="C00000"/>
                </a:solidFill>
              </a:rPr>
              <a:t>Learning</a:t>
            </a:r>
            <a:r>
              <a:rPr lang="en-US" b="1" spc="67" dirty="0">
                <a:solidFill>
                  <a:srgbClr val="C00000"/>
                </a:solidFill>
              </a:rPr>
              <a:t> </a:t>
            </a:r>
            <a:r>
              <a:rPr lang="en-US" b="1" spc="-120" dirty="0">
                <a:solidFill>
                  <a:srgbClr val="C00000"/>
                </a:solidFill>
              </a:rPr>
              <a:t>Lifecycle</a:t>
            </a:r>
            <a:endParaRPr lang="en-US" b="1" dirty="0">
              <a:solidFill>
                <a:srgbClr val="C00000"/>
              </a:solidFill>
            </a:endParaRPr>
          </a:p>
        </p:txBody>
      </p:sp>
      <p:sp>
        <p:nvSpPr>
          <p:cNvPr id="3" name="Content Placeholder 2">
            <a:extLst>
              <a:ext uri="{FF2B5EF4-FFF2-40B4-BE49-F238E27FC236}">
                <a16:creationId xmlns:a16="http://schemas.microsoft.com/office/drawing/2014/main" id="{8E0B0552-734E-6642-A867-458C6D05116E}"/>
              </a:ext>
            </a:extLst>
          </p:cNvPr>
          <p:cNvSpPr>
            <a:spLocks noGrp="1"/>
          </p:cNvSpPr>
          <p:nvPr>
            <p:ph idx="1"/>
          </p:nvPr>
        </p:nvSpPr>
        <p:spPr>
          <a:xfrm>
            <a:off x="838200" y="1825625"/>
            <a:ext cx="10515600" cy="815975"/>
          </a:xfrm>
        </p:spPr>
        <p:txBody>
          <a:bodyPr>
            <a:normAutofit fontScale="92500"/>
          </a:bodyPr>
          <a:lstStyle/>
          <a:p>
            <a:r>
              <a:rPr lang="en-US" sz="3200" spc="-127" dirty="0">
                <a:cs typeface="Arial"/>
              </a:rPr>
              <a:t>(Supervised) </a:t>
            </a:r>
            <a:r>
              <a:rPr lang="en-US" sz="3200" spc="-87" dirty="0">
                <a:cs typeface="Arial"/>
              </a:rPr>
              <a:t>Machine Learning </a:t>
            </a:r>
            <a:r>
              <a:rPr lang="en-US" sz="3200" spc="-80" dirty="0">
                <a:cs typeface="Arial"/>
              </a:rPr>
              <a:t>Lifecycle: </a:t>
            </a:r>
            <a:r>
              <a:rPr lang="en-US" sz="3200" spc="-127" dirty="0">
                <a:solidFill>
                  <a:srgbClr val="FF0000"/>
                </a:solidFill>
                <a:cs typeface="Arial"/>
              </a:rPr>
              <a:t>feature learning is the key</a:t>
            </a:r>
            <a:endParaRPr lang="en-US" sz="3200" dirty="0">
              <a:solidFill>
                <a:srgbClr val="FF0000"/>
              </a:solidFill>
              <a:cs typeface="Arial"/>
            </a:endParaRPr>
          </a:p>
          <a:p>
            <a:endParaRPr lang="en-US" dirty="0"/>
          </a:p>
        </p:txBody>
      </p:sp>
      <p:sp>
        <p:nvSpPr>
          <p:cNvPr id="4" name="Slide Number Placeholder 3">
            <a:extLst>
              <a:ext uri="{FF2B5EF4-FFF2-40B4-BE49-F238E27FC236}">
                <a16:creationId xmlns:a16="http://schemas.microsoft.com/office/drawing/2014/main" id="{91088C38-E7F6-534C-9350-42260BFE5200}"/>
              </a:ext>
            </a:extLst>
          </p:cNvPr>
          <p:cNvSpPr>
            <a:spLocks noGrp="1"/>
          </p:cNvSpPr>
          <p:nvPr>
            <p:ph type="sldNum" sz="quarter" idx="12"/>
          </p:nvPr>
        </p:nvSpPr>
        <p:spPr/>
        <p:txBody>
          <a:bodyPr/>
          <a:lstStyle/>
          <a:p>
            <a:fld id="{4C15419E-54D6-8648-ABFB-BEF58E3E877E}" type="slidenum">
              <a:rPr lang="en-US" smtClean="0"/>
              <a:t>11</a:t>
            </a:fld>
            <a:endParaRPr lang="en-US"/>
          </a:p>
        </p:txBody>
      </p:sp>
      <p:sp>
        <p:nvSpPr>
          <p:cNvPr id="5" name="object 3">
            <a:extLst>
              <a:ext uri="{FF2B5EF4-FFF2-40B4-BE49-F238E27FC236}">
                <a16:creationId xmlns:a16="http://schemas.microsoft.com/office/drawing/2014/main" id="{E3533F9B-74CD-3844-BEAE-F9E1727B8D5B}"/>
              </a:ext>
            </a:extLst>
          </p:cNvPr>
          <p:cNvSpPr/>
          <p:nvPr/>
        </p:nvSpPr>
        <p:spPr>
          <a:xfrm>
            <a:off x="2908301" y="3333427"/>
            <a:ext cx="933873" cy="190500"/>
          </a:xfrm>
          <a:custGeom>
            <a:avLst/>
            <a:gdLst/>
            <a:ahLst/>
            <a:cxnLst/>
            <a:rect l="l" t="t" r="r" b="b"/>
            <a:pathLst>
              <a:path w="700405" h="142875">
                <a:moveTo>
                  <a:pt x="614121" y="71437"/>
                </a:moveTo>
                <a:lnTo>
                  <a:pt x="556971" y="142874"/>
                </a:lnTo>
                <a:lnTo>
                  <a:pt x="671271" y="85724"/>
                </a:lnTo>
                <a:lnTo>
                  <a:pt x="614121" y="85724"/>
                </a:lnTo>
                <a:lnTo>
                  <a:pt x="614121" y="71437"/>
                </a:lnTo>
                <a:close/>
              </a:path>
              <a:path w="700405" h="142875">
                <a:moveTo>
                  <a:pt x="602691" y="57149"/>
                </a:moveTo>
                <a:lnTo>
                  <a:pt x="0" y="57149"/>
                </a:lnTo>
                <a:lnTo>
                  <a:pt x="0" y="85724"/>
                </a:lnTo>
                <a:lnTo>
                  <a:pt x="602691" y="85724"/>
                </a:lnTo>
                <a:lnTo>
                  <a:pt x="614121" y="71437"/>
                </a:lnTo>
                <a:lnTo>
                  <a:pt x="602691" y="57149"/>
                </a:lnTo>
                <a:close/>
              </a:path>
              <a:path w="700405" h="142875">
                <a:moveTo>
                  <a:pt x="671271" y="57149"/>
                </a:moveTo>
                <a:lnTo>
                  <a:pt x="614121" y="57149"/>
                </a:lnTo>
                <a:lnTo>
                  <a:pt x="614121" y="85724"/>
                </a:lnTo>
                <a:lnTo>
                  <a:pt x="671271" y="85724"/>
                </a:lnTo>
                <a:lnTo>
                  <a:pt x="699846" y="71437"/>
                </a:lnTo>
                <a:lnTo>
                  <a:pt x="671271" y="57149"/>
                </a:lnTo>
                <a:close/>
              </a:path>
              <a:path w="700405" h="142875">
                <a:moveTo>
                  <a:pt x="556971" y="0"/>
                </a:moveTo>
                <a:lnTo>
                  <a:pt x="614121" y="71437"/>
                </a:lnTo>
                <a:lnTo>
                  <a:pt x="614121" y="57149"/>
                </a:lnTo>
                <a:lnTo>
                  <a:pt x="671271" y="57149"/>
                </a:lnTo>
                <a:lnTo>
                  <a:pt x="556971" y="0"/>
                </a:lnTo>
                <a:close/>
              </a:path>
            </a:pathLst>
          </a:custGeom>
          <a:solidFill>
            <a:srgbClr val="000000"/>
          </a:solidFill>
        </p:spPr>
        <p:txBody>
          <a:bodyPr wrap="square" lIns="0" tIns="0" rIns="0" bIns="0" rtlCol="0"/>
          <a:lstStyle/>
          <a:p>
            <a:endParaRPr sz="2400"/>
          </a:p>
        </p:txBody>
      </p:sp>
      <p:sp>
        <p:nvSpPr>
          <p:cNvPr id="6" name="object 4">
            <a:extLst>
              <a:ext uri="{FF2B5EF4-FFF2-40B4-BE49-F238E27FC236}">
                <a16:creationId xmlns:a16="http://schemas.microsoft.com/office/drawing/2014/main" id="{2226D9E6-37AC-324F-BC88-4B0C5BAD9A77}"/>
              </a:ext>
            </a:extLst>
          </p:cNvPr>
          <p:cNvSpPr/>
          <p:nvPr/>
        </p:nvSpPr>
        <p:spPr>
          <a:xfrm>
            <a:off x="5785426" y="3333427"/>
            <a:ext cx="800100" cy="190500"/>
          </a:xfrm>
          <a:custGeom>
            <a:avLst/>
            <a:gdLst/>
            <a:ahLst/>
            <a:cxnLst/>
            <a:rect l="l" t="t" r="r" b="b"/>
            <a:pathLst>
              <a:path w="600075" h="142875">
                <a:moveTo>
                  <a:pt x="513905" y="71437"/>
                </a:moveTo>
                <a:lnTo>
                  <a:pt x="456755" y="142874"/>
                </a:lnTo>
                <a:lnTo>
                  <a:pt x="571055" y="85724"/>
                </a:lnTo>
                <a:lnTo>
                  <a:pt x="513905" y="85724"/>
                </a:lnTo>
                <a:lnTo>
                  <a:pt x="513905" y="71437"/>
                </a:lnTo>
                <a:close/>
              </a:path>
              <a:path w="600075" h="142875">
                <a:moveTo>
                  <a:pt x="502475" y="57149"/>
                </a:moveTo>
                <a:lnTo>
                  <a:pt x="0" y="57149"/>
                </a:lnTo>
                <a:lnTo>
                  <a:pt x="0" y="85724"/>
                </a:lnTo>
                <a:lnTo>
                  <a:pt x="502475" y="85724"/>
                </a:lnTo>
                <a:lnTo>
                  <a:pt x="513905" y="71437"/>
                </a:lnTo>
                <a:lnTo>
                  <a:pt x="502475" y="57149"/>
                </a:lnTo>
                <a:close/>
              </a:path>
              <a:path w="600075" h="142875">
                <a:moveTo>
                  <a:pt x="571055" y="57149"/>
                </a:moveTo>
                <a:lnTo>
                  <a:pt x="513905" y="57149"/>
                </a:lnTo>
                <a:lnTo>
                  <a:pt x="513905" y="85724"/>
                </a:lnTo>
                <a:lnTo>
                  <a:pt x="571055" y="85724"/>
                </a:lnTo>
                <a:lnTo>
                  <a:pt x="599630" y="71437"/>
                </a:lnTo>
                <a:lnTo>
                  <a:pt x="571055" y="57149"/>
                </a:lnTo>
                <a:close/>
              </a:path>
              <a:path w="600075" h="142875">
                <a:moveTo>
                  <a:pt x="456755" y="0"/>
                </a:moveTo>
                <a:lnTo>
                  <a:pt x="513905" y="71437"/>
                </a:lnTo>
                <a:lnTo>
                  <a:pt x="513905" y="57149"/>
                </a:lnTo>
                <a:lnTo>
                  <a:pt x="571055" y="57149"/>
                </a:lnTo>
                <a:lnTo>
                  <a:pt x="456755" y="0"/>
                </a:lnTo>
                <a:close/>
              </a:path>
            </a:pathLst>
          </a:custGeom>
          <a:solidFill>
            <a:srgbClr val="000000"/>
          </a:solidFill>
        </p:spPr>
        <p:txBody>
          <a:bodyPr wrap="square" lIns="0" tIns="0" rIns="0" bIns="0" rtlCol="0"/>
          <a:lstStyle/>
          <a:p>
            <a:endParaRPr sz="2400"/>
          </a:p>
        </p:txBody>
      </p:sp>
      <p:sp>
        <p:nvSpPr>
          <p:cNvPr id="7" name="object 5">
            <a:extLst>
              <a:ext uri="{FF2B5EF4-FFF2-40B4-BE49-F238E27FC236}">
                <a16:creationId xmlns:a16="http://schemas.microsoft.com/office/drawing/2014/main" id="{3A5BCF19-11CC-EA43-A7FB-217677167347}"/>
              </a:ext>
            </a:extLst>
          </p:cNvPr>
          <p:cNvSpPr/>
          <p:nvPr/>
        </p:nvSpPr>
        <p:spPr>
          <a:xfrm>
            <a:off x="8394700" y="3333427"/>
            <a:ext cx="711200" cy="190500"/>
          </a:xfrm>
          <a:custGeom>
            <a:avLst/>
            <a:gdLst/>
            <a:ahLst/>
            <a:cxnLst/>
            <a:rect l="l" t="t" r="r" b="b"/>
            <a:pathLst>
              <a:path w="533400" h="142875">
                <a:moveTo>
                  <a:pt x="447675" y="71437"/>
                </a:moveTo>
                <a:lnTo>
                  <a:pt x="390525" y="142874"/>
                </a:lnTo>
                <a:lnTo>
                  <a:pt x="504825" y="85724"/>
                </a:lnTo>
                <a:lnTo>
                  <a:pt x="447675" y="85724"/>
                </a:lnTo>
                <a:lnTo>
                  <a:pt x="447675" y="71437"/>
                </a:lnTo>
                <a:close/>
              </a:path>
              <a:path w="533400" h="142875">
                <a:moveTo>
                  <a:pt x="436245" y="57149"/>
                </a:moveTo>
                <a:lnTo>
                  <a:pt x="0" y="57149"/>
                </a:lnTo>
                <a:lnTo>
                  <a:pt x="0" y="85724"/>
                </a:lnTo>
                <a:lnTo>
                  <a:pt x="436245" y="85724"/>
                </a:lnTo>
                <a:lnTo>
                  <a:pt x="447675" y="71437"/>
                </a:lnTo>
                <a:lnTo>
                  <a:pt x="436245" y="57149"/>
                </a:lnTo>
                <a:close/>
              </a:path>
              <a:path w="533400" h="142875">
                <a:moveTo>
                  <a:pt x="504825" y="57149"/>
                </a:moveTo>
                <a:lnTo>
                  <a:pt x="447675" y="57149"/>
                </a:lnTo>
                <a:lnTo>
                  <a:pt x="447675" y="85724"/>
                </a:lnTo>
                <a:lnTo>
                  <a:pt x="504825" y="85724"/>
                </a:lnTo>
                <a:lnTo>
                  <a:pt x="533400" y="71437"/>
                </a:lnTo>
                <a:lnTo>
                  <a:pt x="504825" y="57149"/>
                </a:lnTo>
                <a:close/>
              </a:path>
              <a:path w="533400" h="142875">
                <a:moveTo>
                  <a:pt x="390525" y="0"/>
                </a:moveTo>
                <a:lnTo>
                  <a:pt x="447675" y="71437"/>
                </a:lnTo>
                <a:lnTo>
                  <a:pt x="447675" y="57149"/>
                </a:lnTo>
                <a:lnTo>
                  <a:pt x="504825" y="57149"/>
                </a:lnTo>
                <a:lnTo>
                  <a:pt x="390525" y="0"/>
                </a:lnTo>
                <a:close/>
              </a:path>
            </a:pathLst>
          </a:custGeom>
          <a:solidFill>
            <a:srgbClr val="000000"/>
          </a:solidFill>
        </p:spPr>
        <p:txBody>
          <a:bodyPr wrap="square" lIns="0" tIns="0" rIns="0" bIns="0" rtlCol="0"/>
          <a:lstStyle/>
          <a:p>
            <a:endParaRPr sz="2400"/>
          </a:p>
        </p:txBody>
      </p:sp>
      <p:sp>
        <p:nvSpPr>
          <p:cNvPr id="8" name="object 6">
            <a:extLst>
              <a:ext uri="{FF2B5EF4-FFF2-40B4-BE49-F238E27FC236}">
                <a16:creationId xmlns:a16="http://schemas.microsoft.com/office/drawing/2014/main" id="{C0E54E44-33B7-E34D-8DBD-2A34A2804265}"/>
              </a:ext>
            </a:extLst>
          </p:cNvPr>
          <p:cNvSpPr/>
          <p:nvPr/>
        </p:nvSpPr>
        <p:spPr>
          <a:xfrm>
            <a:off x="2730151" y="3500525"/>
            <a:ext cx="636693" cy="920327"/>
          </a:xfrm>
          <a:custGeom>
            <a:avLst/>
            <a:gdLst/>
            <a:ahLst/>
            <a:cxnLst/>
            <a:rect l="l" t="t" r="r" b="b"/>
            <a:pathLst>
              <a:path w="477519" h="690245">
                <a:moveTo>
                  <a:pt x="0" y="540560"/>
                </a:moveTo>
                <a:lnTo>
                  <a:pt x="57414" y="689625"/>
                </a:lnTo>
                <a:lnTo>
                  <a:pt x="109337" y="606739"/>
                </a:lnTo>
                <a:lnTo>
                  <a:pt x="79706" y="606739"/>
                </a:lnTo>
                <a:lnTo>
                  <a:pt x="51553" y="601849"/>
                </a:lnTo>
                <a:lnTo>
                  <a:pt x="53244" y="592266"/>
                </a:lnTo>
                <a:lnTo>
                  <a:pt x="0" y="540560"/>
                </a:lnTo>
                <a:close/>
              </a:path>
              <a:path w="477519" h="690245">
                <a:moveTo>
                  <a:pt x="82234" y="593444"/>
                </a:moveTo>
                <a:lnTo>
                  <a:pt x="65629" y="604293"/>
                </a:lnTo>
                <a:lnTo>
                  <a:pt x="79706" y="606739"/>
                </a:lnTo>
                <a:lnTo>
                  <a:pt x="81334" y="597198"/>
                </a:lnTo>
                <a:lnTo>
                  <a:pt x="82234" y="593444"/>
                </a:lnTo>
                <a:close/>
              </a:path>
              <a:path w="477519" h="690245">
                <a:moveTo>
                  <a:pt x="142217" y="554254"/>
                </a:moveTo>
                <a:lnTo>
                  <a:pt x="82234" y="593444"/>
                </a:lnTo>
                <a:lnTo>
                  <a:pt x="81334" y="597198"/>
                </a:lnTo>
                <a:lnTo>
                  <a:pt x="79706" y="606739"/>
                </a:lnTo>
                <a:lnTo>
                  <a:pt x="109337" y="606739"/>
                </a:lnTo>
                <a:lnTo>
                  <a:pt x="142217" y="554254"/>
                </a:lnTo>
                <a:close/>
              </a:path>
              <a:path w="477519" h="690245">
                <a:moveTo>
                  <a:pt x="53244" y="592266"/>
                </a:moveTo>
                <a:lnTo>
                  <a:pt x="51553" y="601849"/>
                </a:lnTo>
                <a:lnTo>
                  <a:pt x="65626" y="604293"/>
                </a:lnTo>
                <a:lnTo>
                  <a:pt x="53244" y="592266"/>
                </a:lnTo>
                <a:close/>
              </a:path>
              <a:path w="477519" h="690245">
                <a:moveTo>
                  <a:pt x="276442" y="329023"/>
                </a:moveTo>
                <a:lnTo>
                  <a:pt x="238013" y="333108"/>
                </a:lnTo>
                <a:lnTo>
                  <a:pt x="196904" y="349630"/>
                </a:lnTo>
                <a:lnTo>
                  <a:pt x="158791" y="379615"/>
                </a:lnTo>
                <a:lnTo>
                  <a:pt x="124275" y="420924"/>
                </a:lnTo>
                <a:lnTo>
                  <a:pt x="94608" y="471130"/>
                </a:lnTo>
                <a:lnTo>
                  <a:pt x="70683" y="528294"/>
                </a:lnTo>
                <a:lnTo>
                  <a:pt x="53554" y="590508"/>
                </a:lnTo>
                <a:lnTo>
                  <a:pt x="53244" y="592266"/>
                </a:lnTo>
                <a:lnTo>
                  <a:pt x="65629" y="604293"/>
                </a:lnTo>
                <a:lnTo>
                  <a:pt x="82234" y="593444"/>
                </a:lnTo>
                <a:lnTo>
                  <a:pt x="88499" y="567325"/>
                </a:lnTo>
                <a:lnTo>
                  <a:pt x="97393" y="538446"/>
                </a:lnTo>
                <a:lnTo>
                  <a:pt x="119734" y="484739"/>
                </a:lnTo>
                <a:lnTo>
                  <a:pt x="147031" y="438207"/>
                </a:lnTo>
                <a:lnTo>
                  <a:pt x="177802" y="400949"/>
                </a:lnTo>
                <a:lnTo>
                  <a:pt x="210563" y="374878"/>
                </a:lnTo>
                <a:lnTo>
                  <a:pt x="210313" y="374878"/>
                </a:lnTo>
                <a:lnTo>
                  <a:pt x="212063" y="373837"/>
                </a:lnTo>
                <a:lnTo>
                  <a:pt x="212391" y="373837"/>
                </a:lnTo>
                <a:lnTo>
                  <a:pt x="227090" y="366471"/>
                </a:lnTo>
                <a:lnTo>
                  <a:pt x="226640" y="366471"/>
                </a:lnTo>
                <a:lnTo>
                  <a:pt x="228864" y="365582"/>
                </a:lnTo>
                <a:lnTo>
                  <a:pt x="229546" y="365582"/>
                </a:lnTo>
                <a:lnTo>
                  <a:pt x="243703" y="361251"/>
                </a:lnTo>
                <a:lnTo>
                  <a:pt x="242789" y="361251"/>
                </a:lnTo>
                <a:lnTo>
                  <a:pt x="245488" y="360705"/>
                </a:lnTo>
                <a:lnTo>
                  <a:pt x="248034" y="360705"/>
                </a:lnTo>
                <a:lnTo>
                  <a:pt x="281698" y="357200"/>
                </a:lnTo>
                <a:lnTo>
                  <a:pt x="323711" y="340499"/>
                </a:lnTo>
                <a:lnTo>
                  <a:pt x="339606" y="329425"/>
                </a:lnTo>
                <a:lnTo>
                  <a:pt x="275127" y="329425"/>
                </a:lnTo>
                <a:lnTo>
                  <a:pt x="276442" y="329023"/>
                </a:lnTo>
                <a:close/>
              </a:path>
              <a:path w="477519" h="690245">
                <a:moveTo>
                  <a:pt x="212063" y="373837"/>
                </a:moveTo>
                <a:lnTo>
                  <a:pt x="210313" y="374878"/>
                </a:lnTo>
                <a:lnTo>
                  <a:pt x="211212" y="374427"/>
                </a:lnTo>
                <a:lnTo>
                  <a:pt x="212063" y="373837"/>
                </a:lnTo>
                <a:close/>
              </a:path>
              <a:path w="477519" h="690245">
                <a:moveTo>
                  <a:pt x="211212" y="374427"/>
                </a:moveTo>
                <a:lnTo>
                  <a:pt x="210313" y="374878"/>
                </a:lnTo>
                <a:lnTo>
                  <a:pt x="210563" y="374878"/>
                </a:lnTo>
                <a:lnTo>
                  <a:pt x="211212" y="374427"/>
                </a:lnTo>
                <a:close/>
              </a:path>
              <a:path w="477519" h="690245">
                <a:moveTo>
                  <a:pt x="212391" y="373837"/>
                </a:moveTo>
                <a:lnTo>
                  <a:pt x="212063" y="373837"/>
                </a:lnTo>
                <a:lnTo>
                  <a:pt x="211212" y="374427"/>
                </a:lnTo>
                <a:lnTo>
                  <a:pt x="212391" y="373837"/>
                </a:lnTo>
                <a:close/>
              </a:path>
              <a:path w="477519" h="690245">
                <a:moveTo>
                  <a:pt x="228864" y="365582"/>
                </a:moveTo>
                <a:lnTo>
                  <a:pt x="226640" y="366471"/>
                </a:lnTo>
                <a:lnTo>
                  <a:pt x="227794" y="366118"/>
                </a:lnTo>
                <a:lnTo>
                  <a:pt x="228864" y="365582"/>
                </a:lnTo>
                <a:close/>
              </a:path>
              <a:path w="477519" h="690245">
                <a:moveTo>
                  <a:pt x="227794" y="366118"/>
                </a:moveTo>
                <a:lnTo>
                  <a:pt x="226640" y="366471"/>
                </a:lnTo>
                <a:lnTo>
                  <a:pt x="227090" y="366471"/>
                </a:lnTo>
                <a:lnTo>
                  <a:pt x="227794" y="366118"/>
                </a:lnTo>
                <a:close/>
              </a:path>
              <a:path w="477519" h="690245">
                <a:moveTo>
                  <a:pt x="229546" y="365582"/>
                </a:moveTo>
                <a:lnTo>
                  <a:pt x="228864" y="365582"/>
                </a:lnTo>
                <a:lnTo>
                  <a:pt x="227794" y="366118"/>
                </a:lnTo>
                <a:lnTo>
                  <a:pt x="229546" y="365582"/>
                </a:lnTo>
                <a:close/>
              </a:path>
              <a:path w="477519" h="690245">
                <a:moveTo>
                  <a:pt x="245488" y="360705"/>
                </a:moveTo>
                <a:lnTo>
                  <a:pt x="242789" y="361251"/>
                </a:lnTo>
                <a:lnTo>
                  <a:pt x="244174" y="361107"/>
                </a:lnTo>
                <a:lnTo>
                  <a:pt x="245488" y="360705"/>
                </a:lnTo>
                <a:close/>
              </a:path>
              <a:path w="477519" h="690245">
                <a:moveTo>
                  <a:pt x="244174" y="361107"/>
                </a:moveTo>
                <a:lnTo>
                  <a:pt x="242789" y="361251"/>
                </a:lnTo>
                <a:lnTo>
                  <a:pt x="243703" y="361251"/>
                </a:lnTo>
                <a:lnTo>
                  <a:pt x="244174" y="361107"/>
                </a:lnTo>
                <a:close/>
              </a:path>
              <a:path w="477519" h="690245">
                <a:moveTo>
                  <a:pt x="248034" y="360705"/>
                </a:moveTo>
                <a:lnTo>
                  <a:pt x="245488" y="360705"/>
                </a:lnTo>
                <a:lnTo>
                  <a:pt x="244174" y="361107"/>
                </a:lnTo>
                <a:lnTo>
                  <a:pt x="248034" y="360705"/>
                </a:lnTo>
                <a:close/>
              </a:path>
              <a:path w="477519" h="690245">
                <a:moveTo>
                  <a:pt x="277825" y="328879"/>
                </a:moveTo>
                <a:lnTo>
                  <a:pt x="276442" y="329023"/>
                </a:lnTo>
                <a:lnTo>
                  <a:pt x="275127" y="329425"/>
                </a:lnTo>
                <a:lnTo>
                  <a:pt x="277825" y="328879"/>
                </a:lnTo>
                <a:close/>
              </a:path>
              <a:path w="477519" h="690245">
                <a:moveTo>
                  <a:pt x="340385" y="328879"/>
                </a:moveTo>
                <a:lnTo>
                  <a:pt x="277825" y="328879"/>
                </a:lnTo>
                <a:lnTo>
                  <a:pt x="275127" y="329425"/>
                </a:lnTo>
                <a:lnTo>
                  <a:pt x="339606" y="329425"/>
                </a:lnTo>
                <a:lnTo>
                  <a:pt x="340385" y="328879"/>
                </a:lnTo>
                <a:close/>
              </a:path>
              <a:path w="477519" h="690245">
                <a:moveTo>
                  <a:pt x="292824" y="324011"/>
                </a:moveTo>
                <a:lnTo>
                  <a:pt x="276442" y="329023"/>
                </a:lnTo>
                <a:lnTo>
                  <a:pt x="277825" y="328879"/>
                </a:lnTo>
                <a:lnTo>
                  <a:pt x="340385" y="328879"/>
                </a:lnTo>
                <a:lnTo>
                  <a:pt x="344317" y="326123"/>
                </a:lnTo>
                <a:lnTo>
                  <a:pt x="346073" y="324548"/>
                </a:lnTo>
                <a:lnTo>
                  <a:pt x="291752" y="324548"/>
                </a:lnTo>
                <a:lnTo>
                  <a:pt x="292824" y="324011"/>
                </a:lnTo>
                <a:close/>
              </a:path>
              <a:path w="477519" h="690245">
                <a:moveTo>
                  <a:pt x="293975" y="323659"/>
                </a:moveTo>
                <a:lnTo>
                  <a:pt x="292824" y="324011"/>
                </a:lnTo>
                <a:lnTo>
                  <a:pt x="291752" y="324548"/>
                </a:lnTo>
                <a:lnTo>
                  <a:pt x="293975" y="323659"/>
                </a:lnTo>
                <a:close/>
              </a:path>
              <a:path w="477519" h="690245">
                <a:moveTo>
                  <a:pt x="347065" y="323659"/>
                </a:moveTo>
                <a:lnTo>
                  <a:pt x="293975" y="323659"/>
                </a:lnTo>
                <a:lnTo>
                  <a:pt x="291752" y="324548"/>
                </a:lnTo>
                <a:lnTo>
                  <a:pt x="346073" y="324548"/>
                </a:lnTo>
                <a:lnTo>
                  <a:pt x="347065" y="323659"/>
                </a:lnTo>
                <a:close/>
              </a:path>
              <a:path w="477519" h="690245">
                <a:moveTo>
                  <a:pt x="309372" y="315730"/>
                </a:moveTo>
                <a:lnTo>
                  <a:pt x="292824" y="324011"/>
                </a:lnTo>
                <a:lnTo>
                  <a:pt x="293975" y="323659"/>
                </a:lnTo>
                <a:lnTo>
                  <a:pt x="347065" y="323659"/>
                </a:lnTo>
                <a:lnTo>
                  <a:pt x="355280" y="316293"/>
                </a:lnTo>
                <a:lnTo>
                  <a:pt x="308552" y="316293"/>
                </a:lnTo>
                <a:lnTo>
                  <a:pt x="309372" y="315730"/>
                </a:lnTo>
                <a:close/>
              </a:path>
              <a:path w="477519" h="690245">
                <a:moveTo>
                  <a:pt x="310302" y="315264"/>
                </a:moveTo>
                <a:lnTo>
                  <a:pt x="309372" y="315730"/>
                </a:lnTo>
                <a:lnTo>
                  <a:pt x="308552" y="316293"/>
                </a:lnTo>
                <a:lnTo>
                  <a:pt x="310302" y="315264"/>
                </a:lnTo>
                <a:close/>
              </a:path>
              <a:path w="477519" h="690245">
                <a:moveTo>
                  <a:pt x="356427" y="315264"/>
                </a:moveTo>
                <a:lnTo>
                  <a:pt x="310302" y="315264"/>
                </a:lnTo>
                <a:lnTo>
                  <a:pt x="308552" y="316293"/>
                </a:lnTo>
                <a:lnTo>
                  <a:pt x="355280" y="316293"/>
                </a:lnTo>
                <a:lnTo>
                  <a:pt x="356427" y="315264"/>
                </a:lnTo>
                <a:close/>
              </a:path>
              <a:path w="477519" h="690245">
                <a:moveTo>
                  <a:pt x="448927" y="0"/>
                </a:moveTo>
                <a:lnTo>
                  <a:pt x="444444" y="63271"/>
                </a:lnTo>
                <a:lnTo>
                  <a:pt x="431871" y="123685"/>
                </a:lnTo>
                <a:lnTo>
                  <a:pt x="412402" y="180162"/>
                </a:lnTo>
                <a:lnTo>
                  <a:pt x="387230" y="230581"/>
                </a:lnTo>
                <a:lnTo>
                  <a:pt x="357703" y="272834"/>
                </a:lnTo>
                <a:lnTo>
                  <a:pt x="325302" y="304787"/>
                </a:lnTo>
                <a:lnTo>
                  <a:pt x="309372" y="315730"/>
                </a:lnTo>
                <a:lnTo>
                  <a:pt x="310302" y="315264"/>
                </a:lnTo>
                <a:lnTo>
                  <a:pt x="356427" y="315264"/>
                </a:lnTo>
                <a:lnTo>
                  <a:pt x="362872" y="309486"/>
                </a:lnTo>
                <a:lnTo>
                  <a:pt x="396996" y="268274"/>
                </a:lnTo>
                <a:lnTo>
                  <a:pt x="426448" y="218135"/>
                </a:lnTo>
                <a:lnTo>
                  <a:pt x="450235" y="160985"/>
                </a:lnTo>
                <a:lnTo>
                  <a:pt x="467253" y="98729"/>
                </a:lnTo>
                <a:lnTo>
                  <a:pt x="476321" y="33286"/>
                </a:lnTo>
                <a:lnTo>
                  <a:pt x="477476" y="1028"/>
                </a:lnTo>
                <a:lnTo>
                  <a:pt x="448927" y="0"/>
                </a:lnTo>
                <a:close/>
              </a:path>
            </a:pathLst>
          </a:custGeom>
          <a:solidFill>
            <a:srgbClr val="FF9900"/>
          </a:solidFill>
        </p:spPr>
        <p:txBody>
          <a:bodyPr wrap="square" lIns="0" tIns="0" rIns="0" bIns="0" rtlCol="0"/>
          <a:lstStyle/>
          <a:p>
            <a:endParaRPr sz="2400"/>
          </a:p>
        </p:txBody>
      </p:sp>
      <p:sp>
        <p:nvSpPr>
          <p:cNvPr id="9" name="object 7">
            <a:extLst>
              <a:ext uri="{FF2B5EF4-FFF2-40B4-BE49-F238E27FC236}">
                <a16:creationId xmlns:a16="http://schemas.microsoft.com/office/drawing/2014/main" id="{ABE5EAAE-A5C6-D042-98F4-50AA9DDB24FA}"/>
              </a:ext>
            </a:extLst>
          </p:cNvPr>
          <p:cNvSpPr/>
          <p:nvPr/>
        </p:nvSpPr>
        <p:spPr>
          <a:xfrm>
            <a:off x="2216513" y="4416962"/>
            <a:ext cx="1198033" cy="800947"/>
          </a:xfrm>
          <a:custGeom>
            <a:avLst/>
            <a:gdLst/>
            <a:ahLst/>
            <a:cxnLst/>
            <a:rect l="l" t="t" r="r" b="b"/>
            <a:pathLst>
              <a:path w="898525" h="600710">
                <a:moveTo>
                  <a:pt x="33632" y="0"/>
                </a:moveTo>
                <a:lnTo>
                  <a:pt x="0" y="53138"/>
                </a:lnTo>
                <a:lnTo>
                  <a:pt x="390258" y="300131"/>
                </a:lnTo>
                <a:lnTo>
                  <a:pt x="0" y="547122"/>
                </a:lnTo>
                <a:lnTo>
                  <a:pt x="33632" y="600260"/>
                </a:lnTo>
                <a:lnTo>
                  <a:pt x="449054" y="337343"/>
                </a:lnTo>
                <a:lnTo>
                  <a:pt x="566648" y="337343"/>
                </a:lnTo>
                <a:lnTo>
                  <a:pt x="507850" y="300131"/>
                </a:lnTo>
                <a:lnTo>
                  <a:pt x="566649" y="262917"/>
                </a:lnTo>
                <a:lnTo>
                  <a:pt x="449054" y="262917"/>
                </a:lnTo>
                <a:lnTo>
                  <a:pt x="33632" y="0"/>
                </a:lnTo>
                <a:close/>
              </a:path>
              <a:path w="898525" h="600710">
                <a:moveTo>
                  <a:pt x="566648" y="337343"/>
                </a:moveTo>
                <a:lnTo>
                  <a:pt x="449054" y="337343"/>
                </a:lnTo>
                <a:lnTo>
                  <a:pt x="864471" y="600260"/>
                </a:lnTo>
                <a:lnTo>
                  <a:pt x="898113" y="547122"/>
                </a:lnTo>
                <a:lnTo>
                  <a:pt x="566648" y="337343"/>
                </a:lnTo>
                <a:close/>
              </a:path>
              <a:path w="898525" h="600710">
                <a:moveTo>
                  <a:pt x="864471" y="0"/>
                </a:moveTo>
                <a:lnTo>
                  <a:pt x="449054" y="262917"/>
                </a:lnTo>
                <a:lnTo>
                  <a:pt x="566649" y="262917"/>
                </a:lnTo>
                <a:lnTo>
                  <a:pt x="898113" y="53138"/>
                </a:lnTo>
                <a:lnTo>
                  <a:pt x="864471" y="0"/>
                </a:lnTo>
                <a:close/>
              </a:path>
            </a:pathLst>
          </a:custGeom>
          <a:solidFill>
            <a:srgbClr val="FF0000"/>
          </a:solidFill>
        </p:spPr>
        <p:txBody>
          <a:bodyPr wrap="square" lIns="0" tIns="0" rIns="0" bIns="0" rtlCol="0"/>
          <a:lstStyle/>
          <a:p>
            <a:endParaRPr sz="2400"/>
          </a:p>
        </p:txBody>
      </p:sp>
      <p:sp>
        <p:nvSpPr>
          <p:cNvPr id="10" name="object 8">
            <a:extLst>
              <a:ext uri="{FF2B5EF4-FFF2-40B4-BE49-F238E27FC236}">
                <a16:creationId xmlns:a16="http://schemas.microsoft.com/office/drawing/2014/main" id="{C6F92B1C-7ABE-9348-B784-1D97FF8AC1E4}"/>
              </a:ext>
            </a:extLst>
          </p:cNvPr>
          <p:cNvSpPr/>
          <p:nvPr/>
        </p:nvSpPr>
        <p:spPr>
          <a:xfrm>
            <a:off x="2216512" y="4416962"/>
            <a:ext cx="1198033" cy="800947"/>
          </a:xfrm>
          <a:custGeom>
            <a:avLst/>
            <a:gdLst/>
            <a:ahLst/>
            <a:cxnLst/>
            <a:rect l="l" t="t" r="r" b="b"/>
            <a:pathLst>
              <a:path w="898525" h="600710">
                <a:moveTo>
                  <a:pt x="0" y="53138"/>
                </a:moveTo>
                <a:lnTo>
                  <a:pt x="33632" y="0"/>
                </a:lnTo>
                <a:lnTo>
                  <a:pt x="449055" y="262917"/>
                </a:lnTo>
                <a:lnTo>
                  <a:pt x="864477" y="0"/>
                </a:lnTo>
                <a:lnTo>
                  <a:pt x="898107" y="53138"/>
                </a:lnTo>
                <a:lnTo>
                  <a:pt x="507851" y="300131"/>
                </a:lnTo>
                <a:lnTo>
                  <a:pt x="898107" y="547123"/>
                </a:lnTo>
                <a:lnTo>
                  <a:pt x="864477" y="600261"/>
                </a:lnTo>
                <a:lnTo>
                  <a:pt x="449055" y="337344"/>
                </a:lnTo>
                <a:lnTo>
                  <a:pt x="33632" y="600261"/>
                </a:lnTo>
                <a:lnTo>
                  <a:pt x="0" y="547123"/>
                </a:lnTo>
                <a:lnTo>
                  <a:pt x="390258" y="300131"/>
                </a:lnTo>
                <a:lnTo>
                  <a:pt x="0" y="53138"/>
                </a:lnTo>
                <a:close/>
              </a:path>
            </a:pathLst>
          </a:custGeom>
          <a:ln w="9525">
            <a:solidFill>
              <a:srgbClr val="1F497D"/>
            </a:solidFill>
          </a:ln>
        </p:spPr>
        <p:txBody>
          <a:bodyPr wrap="square" lIns="0" tIns="0" rIns="0" bIns="0" rtlCol="0"/>
          <a:lstStyle/>
          <a:p>
            <a:endParaRPr sz="2400"/>
          </a:p>
        </p:txBody>
      </p:sp>
      <p:sp>
        <p:nvSpPr>
          <p:cNvPr id="11" name="object 9">
            <a:extLst>
              <a:ext uri="{FF2B5EF4-FFF2-40B4-BE49-F238E27FC236}">
                <a16:creationId xmlns:a16="http://schemas.microsoft.com/office/drawing/2014/main" id="{B8A203A4-F61C-5A41-A580-102BA9DAE3A7}"/>
              </a:ext>
            </a:extLst>
          </p:cNvPr>
          <p:cNvSpPr/>
          <p:nvPr/>
        </p:nvSpPr>
        <p:spPr>
          <a:xfrm>
            <a:off x="1649201" y="2896023"/>
            <a:ext cx="1259840" cy="1065953"/>
          </a:xfrm>
          <a:custGeom>
            <a:avLst/>
            <a:gdLst/>
            <a:ahLst/>
            <a:cxnLst/>
            <a:rect l="l" t="t" r="r" b="b"/>
            <a:pathLst>
              <a:path w="944880" h="799464">
                <a:moveTo>
                  <a:pt x="0" y="133165"/>
                </a:moveTo>
                <a:lnTo>
                  <a:pt x="6788" y="91074"/>
                </a:lnTo>
                <a:lnTo>
                  <a:pt x="25693" y="54519"/>
                </a:lnTo>
                <a:lnTo>
                  <a:pt x="54519" y="25693"/>
                </a:lnTo>
                <a:lnTo>
                  <a:pt x="91074" y="6788"/>
                </a:lnTo>
                <a:lnTo>
                  <a:pt x="133165" y="0"/>
                </a:lnTo>
                <a:lnTo>
                  <a:pt x="811160" y="0"/>
                </a:lnTo>
                <a:lnTo>
                  <a:pt x="853250" y="6788"/>
                </a:lnTo>
                <a:lnTo>
                  <a:pt x="889806" y="25693"/>
                </a:lnTo>
                <a:lnTo>
                  <a:pt x="918632" y="54519"/>
                </a:lnTo>
                <a:lnTo>
                  <a:pt x="937536" y="91074"/>
                </a:lnTo>
                <a:lnTo>
                  <a:pt x="944325" y="133165"/>
                </a:lnTo>
                <a:lnTo>
                  <a:pt x="944325" y="665810"/>
                </a:lnTo>
                <a:lnTo>
                  <a:pt x="937536" y="707900"/>
                </a:lnTo>
                <a:lnTo>
                  <a:pt x="918632" y="744455"/>
                </a:lnTo>
                <a:lnTo>
                  <a:pt x="889806" y="773282"/>
                </a:lnTo>
                <a:lnTo>
                  <a:pt x="853250" y="792186"/>
                </a:lnTo>
                <a:lnTo>
                  <a:pt x="811160" y="798975"/>
                </a:lnTo>
                <a:lnTo>
                  <a:pt x="133165" y="798975"/>
                </a:lnTo>
                <a:lnTo>
                  <a:pt x="91074" y="792186"/>
                </a:lnTo>
                <a:lnTo>
                  <a:pt x="54519" y="773282"/>
                </a:lnTo>
                <a:lnTo>
                  <a:pt x="25693" y="744455"/>
                </a:lnTo>
                <a:lnTo>
                  <a:pt x="6788" y="707900"/>
                </a:lnTo>
                <a:lnTo>
                  <a:pt x="0" y="665810"/>
                </a:lnTo>
                <a:lnTo>
                  <a:pt x="0" y="133165"/>
                </a:lnTo>
                <a:close/>
              </a:path>
            </a:pathLst>
          </a:custGeom>
          <a:ln w="28575">
            <a:solidFill>
              <a:srgbClr val="8064A2"/>
            </a:solidFill>
          </a:ln>
        </p:spPr>
        <p:txBody>
          <a:bodyPr wrap="square" lIns="0" tIns="0" rIns="0" bIns="0" rtlCol="0"/>
          <a:lstStyle/>
          <a:p>
            <a:endParaRPr sz="2400"/>
          </a:p>
        </p:txBody>
      </p:sp>
      <p:sp>
        <p:nvSpPr>
          <p:cNvPr id="12" name="object 10">
            <a:extLst>
              <a:ext uri="{FF2B5EF4-FFF2-40B4-BE49-F238E27FC236}">
                <a16:creationId xmlns:a16="http://schemas.microsoft.com/office/drawing/2014/main" id="{B33D401D-9957-4A4E-B48C-739E7277A2E6}"/>
              </a:ext>
            </a:extLst>
          </p:cNvPr>
          <p:cNvSpPr txBox="1"/>
          <p:nvPr/>
        </p:nvSpPr>
        <p:spPr>
          <a:xfrm>
            <a:off x="1952784" y="3034536"/>
            <a:ext cx="652779" cy="737852"/>
          </a:xfrm>
          <a:prstGeom prst="rect">
            <a:avLst/>
          </a:prstGeom>
        </p:spPr>
        <p:txBody>
          <a:bodyPr vert="horz" wrap="square" lIns="0" tIns="8467" rIns="0" bIns="0" rtlCol="0">
            <a:spAutoFit/>
          </a:bodyPr>
          <a:lstStyle/>
          <a:p>
            <a:pPr marL="16933" marR="6773" indent="14393">
              <a:lnSpc>
                <a:spcPct val="102200"/>
              </a:lnSpc>
              <a:spcBef>
                <a:spcPts val="67"/>
              </a:spcBef>
            </a:pPr>
            <a:r>
              <a:rPr sz="2400" spc="-133" dirty="0">
                <a:latin typeface="Arial"/>
                <a:cs typeface="Arial"/>
              </a:rPr>
              <a:t>R</a:t>
            </a:r>
            <a:r>
              <a:rPr sz="2400" spc="-100" dirty="0">
                <a:latin typeface="Arial"/>
                <a:cs typeface="Arial"/>
              </a:rPr>
              <a:t>a</a:t>
            </a:r>
            <a:r>
              <a:rPr sz="2400" spc="27" dirty="0">
                <a:latin typeface="Arial"/>
                <a:cs typeface="Arial"/>
              </a:rPr>
              <a:t>w  </a:t>
            </a:r>
            <a:r>
              <a:rPr sz="2400" spc="-93" dirty="0">
                <a:latin typeface="Arial"/>
                <a:cs typeface="Arial"/>
              </a:rPr>
              <a:t>Da</a:t>
            </a:r>
            <a:r>
              <a:rPr sz="2400" spc="-27" dirty="0">
                <a:latin typeface="Arial"/>
                <a:cs typeface="Arial"/>
              </a:rPr>
              <a:t>ta</a:t>
            </a:r>
            <a:endParaRPr sz="2400">
              <a:latin typeface="Arial"/>
              <a:cs typeface="Arial"/>
            </a:endParaRPr>
          </a:p>
        </p:txBody>
      </p:sp>
      <p:sp>
        <p:nvSpPr>
          <p:cNvPr id="13" name="object 11">
            <a:extLst>
              <a:ext uri="{FF2B5EF4-FFF2-40B4-BE49-F238E27FC236}">
                <a16:creationId xmlns:a16="http://schemas.microsoft.com/office/drawing/2014/main" id="{6E21AF65-8508-A349-8D61-C30EBAD340ED}"/>
              </a:ext>
            </a:extLst>
          </p:cNvPr>
          <p:cNvSpPr/>
          <p:nvPr/>
        </p:nvSpPr>
        <p:spPr>
          <a:xfrm>
            <a:off x="3841429" y="2896023"/>
            <a:ext cx="1944793" cy="1065953"/>
          </a:xfrm>
          <a:custGeom>
            <a:avLst/>
            <a:gdLst/>
            <a:ahLst/>
            <a:cxnLst/>
            <a:rect l="l" t="t" r="r" b="b"/>
            <a:pathLst>
              <a:path w="1458595" h="799464">
                <a:moveTo>
                  <a:pt x="0" y="133165"/>
                </a:moveTo>
                <a:lnTo>
                  <a:pt x="6788" y="91074"/>
                </a:lnTo>
                <a:lnTo>
                  <a:pt x="25693" y="54519"/>
                </a:lnTo>
                <a:lnTo>
                  <a:pt x="54519" y="25693"/>
                </a:lnTo>
                <a:lnTo>
                  <a:pt x="91074" y="6788"/>
                </a:lnTo>
                <a:lnTo>
                  <a:pt x="133165" y="0"/>
                </a:lnTo>
                <a:lnTo>
                  <a:pt x="1324840" y="0"/>
                </a:lnTo>
                <a:lnTo>
                  <a:pt x="1366928" y="6788"/>
                </a:lnTo>
                <a:lnTo>
                  <a:pt x="1403482" y="25693"/>
                </a:lnTo>
                <a:lnTo>
                  <a:pt x="1432308" y="54519"/>
                </a:lnTo>
                <a:lnTo>
                  <a:pt x="1451212" y="91074"/>
                </a:lnTo>
                <a:lnTo>
                  <a:pt x="1458000" y="133165"/>
                </a:lnTo>
                <a:lnTo>
                  <a:pt x="1458000" y="665810"/>
                </a:lnTo>
                <a:lnTo>
                  <a:pt x="1451212" y="707900"/>
                </a:lnTo>
                <a:lnTo>
                  <a:pt x="1432308" y="744455"/>
                </a:lnTo>
                <a:lnTo>
                  <a:pt x="1403482" y="773282"/>
                </a:lnTo>
                <a:lnTo>
                  <a:pt x="1366928" y="792186"/>
                </a:lnTo>
                <a:lnTo>
                  <a:pt x="1324840" y="798975"/>
                </a:lnTo>
                <a:lnTo>
                  <a:pt x="133165" y="798975"/>
                </a:lnTo>
                <a:lnTo>
                  <a:pt x="91074" y="792186"/>
                </a:lnTo>
                <a:lnTo>
                  <a:pt x="54519" y="773282"/>
                </a:lnTo>
                <a:lnTo>
                  <a:pt x="25693" y="744455"/>
                </a:lnTo>
                <a:lnTo>
                  <a:pt x="6788" y="707900"/>
                </a:lnTo>
                <a:lnTo>
                  <a:pt x="0" y="665810"/>
                </a:lnTo>
                <a:lnTo>
                  <a:pt x="0" y="133165"/>
                </a:lnTo>
                <a:close/>
              </a:path>
            </a:pathLst>
          </a:custGeom>
          <a:ln w="28575">
            <a:solidFill>
              <a:srgbClr val="8064A2"/>
            </a:solidFill>
          </a:ln>
        </p:spPr>
        <p:txBody>
          <a:bodyPr wrap="square" lIns="0" tIns="0" rIns="0" bIns="0" rtlCol="0"/>
          <a:lstStyle/>
          <a:p>
            <a:endParaRPr sz="2400"/>
          </a:p>
        </p:txBody>
      </p:sp>
      <p:sp>
        <p:nvSpPr>
          <p:cNvPr id="14" name="object 12">
            <a:extLst>
              <a:ext uri="{FF2B5EF4-FFF2-40B4-BE49-F238E27FC236}">
                <a16:creationId xmlns:a16="http://schemas.microsoft.com/office/drawing/2014/main" id="{B67C7B20-BE1E-9340-8EE8-CADE681CF77F}"/>
              </a:ext>
            </a:extLst>
          </p:cNvPr>
          <p:cNvSpPr txBox="1"/>
          <p:nvPr/>
        </p:nvSpPr>
        <p:spPr>
          <a:xfrm>
            <a:off x="4107095" y="3046727"/>
            <a:ext cx="1413087" cy="756617"/>
          </a:xfrm>
          <a:prstGeom prst="rect">
            <a:avLst/>
          </a:prstGeom>
        </p:spPr>
        <p:txBody>
          <a:bodyPr vert="horz" wrap="square" lIns="0" tIns="38100" rIns="0" bIns="0" rtlCol="0">
            <a:spAutoFit/>
          </a:bodyPr>
          <a:lstStyle/>
          <a:p>
            <a:pPr marL="397077" marR="6773" indent="-380990">
              <a:lnSpc>
                <a:spcPts val="2787"/>
              </a:lnSpc>
              <a:spcBef>
                <a:spcPts val="300"/>
              </a:spcBef>
            </a:pPr>
            <a:r>
              <a:rPr sz="2400" spc="-33" dirty="0">
                <a:latin typeface="Arial"/>
                <a:cs typeface="Arial"/>
              </a:rPr>
              <a:t>S</a:t>
            </a:r>
            <a:r>
              <a:rPr sz="2400" spc="-7" dirty="0">
                <a:latin typeface="Arial"/>
                <a:cs typeface="Arial"/>
              </a:rPr>
              <a:t>t</a:t>
            </a:r>
            <a:r>
              <a:rPr sz="2400" spc="-53" dirty="0">
                <a:latin typeface="Arial"/>
                <a:cs typeface="Arial"/>
              </a:rPr>
              <a:t>ru</a:t>
            </a:r>
            <a:r>
              <a:rPr sz="2400" spc="53" dirty="0">
                <a:latin typeface="Arial"/>
                <a:cs typeface="Arial"/>
              </a:rPr>
              <a:t>c</a:t>
            </a:r>
            <a:r>
              <a:rPr sz="2400" spc="33" dirty="0">
                <a:latin typeface="Arial"/>
                <a:cs typeface="Arial"/>
              </a:rPr>
              <a:t>t</a:t>
            </a:r>
            <a:r>
              <a:rPr sz="2400" spc="-53" dirty="0">
                <a:latin typeface="Arial"/>
                <a:cs typeface="Arial"/>
              </a:rPr>
              <a:t>u</a:t>
            </a:r>
            <a:r>
              <a:rPr sz="2400" spc="-100" dirty="0">
                <a:latin typeface="Arial"/>
                <a:cs typeface="Arial"/>
              </a:rPr>
              <a:t>r</a:t>
            </a:r>
            <a:r>
              <a:rPr sz="2400" spc="-20" dirty="0">
                <a:latin typeface="Arial"/>
                <a:cs typeface="Arial"/>
              </a:rPr>
              <a:t>ed  </a:t>
            </a:r>
            <a:r>
              <a:rPr sz="2400" spc="-60" dirty="0">
                <a:latin typeface="Arial"/>
                <a:cs typeface="Arial"/>
              </a:rPr>
              <a:t>Data</a:t>
            </a:r>
            <a:endParaRPr sz="2400">
              <a:latin typeface="Arial"/>
              <a:cs typeface="Arial"/>
            </a:endParaRPr>
          </a:p>
        </p:txBody>
      </p:sp>
      <p:sp>
        <p:nvSpPr>
          <p:cNvPr id="15" name="object 13">
            <a:extLst>
              <a:ext uri="{FF2B5EF4-FFF2-40B4-BE49-F238E27FC236}">
                <a16:creationId xmlns:a16="http://schemas.microsoft.com/office/drawing/2014/main" id="{3C59FFA5-8B68-E24D-A7CD-8A9868415ED7}"/>
              </a:ext>
            </a:extLst>
          </p:cNvPr>
          <p:cNvSpPr/>
          <p:nvPr/>
        </p:nvSpPr>
        <p:spPr>
          <a:xfrm>
            <a:off x="6584932" y="2896023"/>
            <a:ext cx="1810173" cy="1065953"/>
          </a:xfrm>
          <a:custGeom>
            <a:avLst/>
            <a:gdLst/>
            <a:ahLst/>
            <a:cxnLst/>
            <a:rect l="l" t="t" r="r" b="b"/>
            <a:pathLst>
              <a:path w="1357629" h="799464">
                <a:moveTo>
                  <a:pt x="0" y="133165"/>
                </a:moveTo>
                <a:lnTo>
                  <a:pt x="6788" y="91074"/>
                </a:lnTo>
                <a:lnTo>
                  <a:pt x="25693" y="54519"/>
                </a:lnTo>
                <a:lnTo>
                  <a:pt x="54519" y="25693"/>
                </a:lnTo>
                <a:lnTo>
                  <a:pt x="91074" y="6788"/>
                </a:lnTo>
                <a:lnTo>
                  <a:pt x="133165" y="0"/>
                </a:lnTo>
                <a:lnTo>
                  <a:pt x="1224170" y="0"/>
                </a:lnTo>
                <a:lnTo>
                  <a:pt x="1266258" y="6788"/>
                </a:lnTo>
                <a:lnTo>
                  <a:pt x="1302812" y="25693"/>
                </a:lnTo>
                <a:lnTo>
                  <a:pt x="1331637" y="54519"/>
                </a:lnTo>
                <a:lnTo>
                  <a:pt x="1350541" y="91074"/>
                </a:lnTo>
                <a:lnTo>
                  <a:pt x="1357330" y="133165"/>
                </a:lnTo>
                <a:lnTo>
                  <a:pt x="1357330" y="665810"/>
                </a:lnTo>
                <a:lnTo>
                  <a:pt x="1350541" y="707900"/>
                </a:lnTo>
                <a:lnTo>
                  <a:pt x="1331637" y="744455"/>
                </a:lnTo>
                <a:lnTo>
                  <a:pt x="1302812" y="773282"/>
                </a:lnTo>
                <a:lnTo>
                  <a:pt x="1266258" y="792186"/>
                </a:lnTo>
                <a:lnTo>
                  <a:pt x="1224170" y="798975"/>
                </a:lnTo>
                <a:lnTo>
                  <a:pt x="133165" y="798975"/>
                </a:lnTo>
                <a:lnTo>
                  <a:pt x="91074" y="792186"/>
                </a:lnTo>
                <a:lnTo>
                  <a:pt x="54519" y="773282"/>
                </a:lnTo>
                <a:lnTo>
                  <a:pt x="25693" y="744455"/>
                </a:lnTo>
                <a:lnTo>
                  <a:pt x="6788" y="707900"/>
                </a:lnTo>
                <a:lnTo>
                  <a:pt x="0" y="665810"/>
                </a:lnTo>
                <a:lnTo>
                  <a:pt x="0" y="133165"/>
                </a:lnTo>
                <a:close/>
              </a:path>
            </a:pathLst>
          </a:custGeom>
          <a:ln w="28575">
            <a:solidFill>
              <a:srgbClr val="8064A2"/>
            </a:solidFill>
          </a:ln>
        </p:spPr>
        <p:txBody>
          <a:bodyPr wrap="square" lIns="0" tIns="0" rIns="0" bIns="0" rtlCol="0"/>
          <a:lstStyle/>
          <a:p>
            <a:endParaRPr sz="2400"/>
          </a:p>
        </p:txBody>
      </p:sp>
      <p:sp>
        <p:nvSpPr>
          <p:cNvPr id="16" name="object 14">
            <a:extLst>
              <a:ext uri="{FF2B5EF4-FFF2-40B4-BE49-F238E27FC236}">
                <a16:creationId xmlns:a16="http://schemas.microsoft.com/office/drawing/2014/main" id="{C8FCD0FF-68A3-8245-B1DF-59C6FD21CEFD}"/>
              </a:ext>
            </a:extLst>
          </p:cNvPr>
          <p:cNvSpPr txBox="1"/>
          <p:nvPr/>
        </p:nvSpPr>
        <p:spPr>
          <a:xfrm>
            <a:off x="6848467" y="3042665"/>
            <a:ext cx="1283547" cy="737852"/>
          </a:xfrm>
          <a:prstGeom prst="rect">
            <a:avLst/>
          </a:prstGeom>
        </p:spPr>
        <p:txBody>
          <a:bodyPr vert="horz" wrap="square" lIns="0" tIns="8467" rIns="0" bIns="0" rtlCol="0">
            <a:spAutoFit/>
          </a:bodyPr>
          <a:lstStyle/>
          <a:p>
            <a:pPr marL="16933" marR="6773" indent="57572">
              <a:lnSpc>
                <a:spcPct val="102200"/>
              </a:lnSpc>
              <a:spcBef>
                <a:spcPts val="67"/>
              </a:spcBef>
            </a:pPr>
            <a:r>
              <a:rPr sz="2400" spc="-60" dirty="0">
                <a:latin typeface="Arial"/>
                <a:cs typeface="Arial"/>
              </a:rPr>
              <a:t>Learning  </a:t>
            </a:r>
            <a:r>
              <a:rPr sz="2400" spc="-140" dirty="0">
                <a:latin typeface="Arial"/>
                <a:cs typeface="Arial"/>
              </a:rPr>
              <a:t>A</a:t>
            </a:r>
            <a:r>
              <a:rPr sz="2400" spc="-40" dirty="0">
                <a:latin typeface="Arial"/>
                <a:cs typeface="Arial"/>
              </a:rPr>
              <a:t>l</a:t>
            </a:r>
            <a:r>
              <a:rPr sz="2400" spc="-13" dirty="0">
                <a:latin typeface="Arial"/>
                <a:cs typeface="Arial"/>
              </a:rPr>
              <a:t>go</a:t>
            </a:r>
            <a:r>
              <a:rPr sz="2400" spc="-53" dirty="0">
                <a:latin typeface="Arial"/>
                <a:cs typeface="Arial"/>
              </a:rPr>
              <a:t>r</a:t>
            </a:r>
            <a:r>
              <a:rPr sz="2400" spc="-87" dirty="0">
                <a:latin typeface="Arial"/>
                <a:cs typeface="Arial"/>
              </a:rPr>
              <a:t>i</a:t>
            </a:r>
            <a:r>
              <a:rPr sz="2400" spc="47" dirty="0">
                <a:latin typeface="Arial"/>
                <a:cs typeface="Arial"/>
              </a:rPr>
              <a:t>t</a:t>
            </a:r>
            <a:r>
              <a:rPr sz="2400" spc="-53" dirty="0">
                <a:latin typeface="Arial"/>
                <a:cs typeface="Arial"/>
              </a:rPr>
              <a:t>h</a:t>
            </a:r>
            <a:r>
              <a:rPr sz="2400" dirty="0">
                <a:latin typeface="Arial"/>
                <a:cs typeface="Arial"/>
              </a:rPr>
              <a:t>m</a:t>
            </a:r>
            <a:endParaRPr sz="2400">
              <a:latin typeface="Arial"/>
              <a:cs typeface="Arial"/>
            </a:endParaRPr>
          </a:p>
        </p:txBody>
      </p:sp>
      <p:sp>
        <p:nvSpPr>
          <p:cNvPr id="17" name="object 15">
            <a:extLst>
              <a:ext uri="{FF2B5EF4-FFF2-40B4-BE49-F238E27FC236}">
                <a16:creationId xmlns:a16="http://schemas.microsoft.com/office/drawing/2014/main" id="{F2643B45-B4E1-8E44-A9AA-183F4E826EF4}"/>
              </a:ext>
            </a:extLst>
          </p:cNvPr>
          <p:cNvSpPr/>
          <p:nvPr/>
        </p:nvSpPr>
        <p:spPr>
          <a:xfrm>
            <a:off x="9105901" y="2896023"/>
            <a:ext cx="1321647" cy="1065953"/>
          </a:xfrm>
          <a:custGeom>
            <a:avLst/>
            <a:gdLst/>
            <a:ahLst/>
            <a:cxnLst/>
            <a:rect l="l" t="t" r="r" b="b"/>
            <a:pathLst>
              <a:path w="991234" h="799464">
                <a:moveTo>
                  <a:pt x="0" y="133166"/>
                </a:moveTo>
                <a:lnTo>
                  <a:pt x="6788" y="91075"/>
                </a:lnTo>
                <a:lnTo>
                  <a:pt x="25693" y="54519"/>
                </a:lnTo>
                <a:lnTo>
                  <a:pt x="54519" y="25693"/>
                </a:lnTo>
                <a:lnTo>
                  <a:pt x="91075" y="6788"/>
                </a:lnTo>
                <a:lnTo>
                  <a:pt x="133166" y="0"/>
                </a:lnTo>
                <a:lnTo>
                  <a:pt x="857547" y="0"/>
                </a:lnTo>
                <a:lnTo>
                  <a:pt x="899638" y="6788"/>
                </a:lnTo>
                <a:lnTo>
                  <a:pt x="936193" y="25693"/>
                </a:lnTo>
                <a:lnTo>
                  <a:pt x="965020" y="54519"/>
                </a:lnTo>
                <a:lnTo>
                  <a:pt x="983924" y="91075"/>
                </a:lnTo>
                <a:lnTo>
                  <a:pt x="990713" y="133166"/>
                </a:lnTo>
                <a:lnTo>
                  <a:pt x="990713" y="665810"/>
                </a:lnTo>
                <a:lnTo>
                  <a:pt x="983924" y="707900"/>
                </a:lnTo>
                <a:lnTo>
                  <a:pt x="965020" y="744455"/>
                </a:lnTo>
                <a:lnTo>
                  <a:pt x="936193" y="773282"/>
                </a:lnTo>
                <a:lnTo>
                  <a:pt x="899638" y="792186"/>
                </a:lnTo>
                <a:lnTo>
                  <a:pt x="857547" y="798975"/>
                </a:lnTo>
                <a:lnTo>
                  <a:pt x="133166" y="798975"/>
                </a:lnTo>
                <a:lnTo>
                  <a:pt x="91075" y="792186"/>
                </a:lnTo>
                <a:lnTo>
                  <a:pt x="54519" y="773282"/>
                </a:lnTo>
                <a:lnTo>
                  <a:pt x="25693" y="744455"/>
                </a:lnTo>
                <a:lnTo>
                  <a:pt x="6788" y="707900"/>
                </a:lnTo>
                <a:lnTo>
                  <a:pt x="0" y="665810"/>
                </a:lnTo>
                <a:lnTo>
                  <a:pt x="0" y="133166"/>
                </a:lnTo>
                <a:close/>
              </a:path>
            </a:pathLst>
          </a:custGeom>
          <a:ln w="28575">
            <a:solidFill>
              <a:srgbClr val="8064A2"/>
            </a:solidFill>
          </a:ln>
        </p:spPr>
        <p:txBody>
          <a:bodyPr wrap="square" lIns="0" tIns="0" rIns="0" bIns="0" rtlCol="0"/>
          <a:lstStyle/>
          <a:p>
            <a:endParaRPr sz="2400"/>
          </a:p>
        </p:txBody>
      </p:sp>
      <p:sp>
        <p:nvSpPr>
          <p:cNvPr id="18" name="object 16">
            <a:extLst>
              <a:ext uri="{FF2B5EF4-FFF2-40B4-BE49-F238E27FC236}">
                <a16:creationId xmlns:a16="http://schemas.microsoft.com/office/drawing/2014/main" id="{16DF6E08-8709-CD4B-8FBD-A7886CC54C96}"/>
              </a:ext>
            </a:extLst>
          </p:cNvPr>
          <p:cNvSpPr txBox="1"/>
          <p:nvPr/>
        </p:nvSpPr>
        <p:spPr>
          <a:xfrm>
            <a:off x="9344101" y="3217415"/>
            <a:ext cx="844127" cy="386430"/>
          </a:xfrm>
          <a:prstGeom prst="rect">
            <a:avLst/>
          </a:prstGeom>
        </p:spPr>
        <p:txBody>
          <a:bodyPr vert="horz" wrap="square" lIns="0" tIns="16933" rIns="0" bIns="0" rtlCol="0">
            <a:spAutoFit/>
          </a:bodyPr>
          <a:lstStyle/>
          <a:p>
            <a:pPr marL="16933">
              <a:spcBef>
                <a:spcPts val="133"/>
              </a:spcBef>
            </a:pPr>
            <a:r>
              <a:rPr sz="2400" spc="-27" dirty="0">
                <a:latin typeface="Arial"/>
                <a:cs typeface="Arial"/>
              </a:rPr>
              <a:t>Mo</a:t>
            </a:r>
            <a:r>
              <a:rPr sz="2400" spc="40" dirty="0">
                <a:latin typeface="Arial"/>
                <a:cs typeface="Arial"/>
              </a:rPr>
              <a:t>d</a:t>
            </a:r>
            <a:r>
              <a:rPr sz="2400" spc="-93" dirty="0">
                <a:latin typeface="Arial"/>
                <a:cs typeface="Arial"/>
              </a:rPr>
              <a:t>el</a:t>
            </a:r>
            <a:endParaRPr sz="2400">
              <a:latin typeface="Arial"/>
              <a:cs typeface="Arial"/>
            </a:endParaRPr>
          </a:p>
        </p:txBody>
      </p:sp>
      <p:sp>
        <p:nvSpPr>
          <p:cNvPr id="19" name="object 17">
            <a:extLst>
              <a:ext uri="{FF2B5EF4-FFF2-40B4-BE49-F238E27FC236}">
                <a16:creationId xmlns:a16="http://schemas.microsoft.com/office/drawing/2014/main" id="{3C9F68B0-9865-0941-A7E6-CE5667293D10}"/>
              </a:ext>
            </a:extLst>
          </p:cNvPr>
          <p:cNvSpPr/>
          <p:nvPr/>
        </p:nvSpPr>
        <p:spPr>
          <a:xfrm>
            <a:off x="7073901" y="4205848"/>
            <a:ext cx="2950633" cy="207433"/>
          </a:xfrm>
          <a:custGeom>
            <a:avLst/>
            <a:gdLst/>
            <a:ahLst/>
            <a:cxnLst/>
            <a:rect l="l" t="t" r="r" b="b"/>
            <a:pathLst>
              <a:path w="2212975" h="155575">
                <a:moveTo>
                  <a:pt x="142417" y="12098"/>
                </a:moveTo>
                <a:lnTo>
                  <a:pt x="0" y="84430"/>
                </a:lnTo>
                <a:lnTo>
                  <a:pt x="143319" y="154969"/>
                </a:lnTo>
                <a:lnTo>
                  <a:pt x="97302" y="98179"/>
                </a:lnTo>
                <a:lnTo>
                  <a:pt x="85813" y="98179"/>
                </a:lnTo>
                <a:lnTo>
                  <a:pt x="85636" y="69604"/>
                </a:lnTo>
                <a:lnTo>
                  <a:pt x="97063" y="69533"/>
                </a:lnTo>
                <a:lnTo>
                  <a:pt x="142417" y="12098"/>
                </a:lnTo>
                <a:close/>
              </a:path>
              <a:path w="2212975" h="155575">
                <a:moveTo>
                  <a:pt x="2184430" y="56789"/>
                </a:moveTo>
                <a:lnTo>
                  <a:pt x="2126564" y="56789"/>
                </a:lnTo>
                <a:lnTo>
                  <a:pt x="2126741" y="85364"/>
                </a:lnTo>
                <a:lnTo>
                  <a:pt x="2115301" y="85436"/>
                </a:lnTo>
                <a:lnTo>
                  <a:pt x="2069947" y="142872"/>
                </a:lnTo>
                <a:lnTo>
                  <a:pt x="2212365" y="70538"/>
                </a:lnTo>
                <a:lnTo>
                  <a:pt x="2184430" y="56789"/>
                </a:lnTo>
                <a:close/>
              </a:path>
              <a:path w="2212975" h="155575">
                <a:moveTo>
                  <a:pt x="85725" y="83892"/>
                </a:moveTo>
                <a:lnTo>
                  <a:pt x="85813" y="98179"/>
                </a:lnTo>
                <a:lnTo>
                  <a:pt x="97244" y="98108"/>
                </a:lnTo>
                <a:lnTo>
                  <a:pt x="85725" y="83892"/>
                </a:lnTo>
                <a:close/>
              </a:path>
              <a:path w="2212975" h="155575">
                <a:moveTo>
                  <a:pt x="97244" y="98108"/>
                </a:moveTo>
                <a:lnTo>
                  <a:pt x="85813" y="98179"/>
                </a:lnTo>
                <a:lnTo>
                  <a:pt x="97302" y="98179"/>
                </a:lnTo>
                <a:close/>
              </a:path>
              <a:path w="2212975" h="155575">
                <a:moveTo>
                  <a:pt x="2126564" y="56789"/>
                </a:moveTo>
                <a:lnTo>
                  <a:pt x="97063" y="69533"/>
                </a:lnTo>
                <a:lnTo>
                  <a:pt x="85725" y="83892"/>
                </a:lnTo>
                <a:lnTo>
                  <a:pt x="97244" y="98108"/>
                </a:lnTo>
                <a:lnTo>
                  <a:pt x="2115301" y="85436"/>
                </a:lnTo>
                <a:lnTo>
                  <a:pt x="2126640" y="71076"/>
                </a:lnTo>
                <a:lnTo>
                  <a:pt x="2115121" y="56861"/>
                </a:lnTo>
                <a:lnTo>
                  <a:pt x="2126564" y="56861"/>
                </a:lnTo>
                <a:close/>
              </a:path>
              <a:path w="2212975" h="155575">
                <a:moveTo>
                  <a:pt x="2126564" y="56861"/>
                </a:moveTo>
                <a:lnTo>
                  <a:pt x="2115121" y="56861"/>
                </a:lnTo>
                <a:lnTo>
                  <a:pt x="2126640" y="71076"/>
                </a:lnTo>
                <a:lnTo>
                  <a:pt x="2115301" y="85436"/>
                </a:lnTo>
                <a:lnTo>
                  <a:pt x="2126741" y="85364"/>
                </a:lnTo>
                <a:lnTo>
                  <a:pt x="2126564" y="56861"/>
                </a:lnTo>
                <a:close/>
              </a:path>
              <a:path w="2212975" h="155575">
                <a:moveTo>
                  <a:pt x="97063" y="69533"/>
                </a:moveTo>
                <a:lnTo>
                  <a:pt x="85636" y="69604"/>
                </a:lnTo>
                <a:lnTo>
                  <a:pt x="85725" y="83892"/>
                </a:lnTo>
                <a:lnTo>
                  <a:pt x="97063" y="69533"/>
                </a:lnTo>
                <a:close/>
              </a:path>
              <a:path w="2212975" h="155575">
                <a:moveTo>
                  <a:pt x="2069045" y="0"/>
                </a:moveTo>
                <a:lnTo>
                  <a:pt x="2115121" y="56861"/>
                </a:lnTo>
                <a:lnTo>
                  <a:pt x="2184430" y="56789"/>
                </a:lnTo>
                <a:lnTo>
                  <a:pt x="2069045" y="0"/>
                </a:lnTo>
                <a:close/>
              </a:path>
            </a:pathLst>
          </a:custGeom>
          <a:solidFill>
            <a:srgbClr val="4F81BD"/>
          </a:solidFill>
        </p:spPr>
        <p:txBody>
          <a:bodyPr wrap="square" lIns="0" tIns="0" rIns="0" bIns="0" rtlCol="0"/>
          <a:lstStyle/>
          <a:p>
            <a:endParaRPr sz="2400"/>
          </a:p>
        </p:txBody>
      </p:sp>
      <p:sp>
        <p:nvSpPr>
          <p:cNvPr id="20" name="object 18">
            <a:extLst>
              <a:ext uri="{FF2B5EF4-FFF2-40B4-BE49-F238E27FC236}">
                <a16:creationId xmlns:a16="http://schemas.microsoft.com/office/drawing/2014/main" id="{0F090D06-7B8E-2D4C-A0DD-D4979383136A}"/>
              </a:ext>
            </a:extLst>
          </p:cNvPr>
          <p:cNvSpPr txBox="1"/>
          <p:nvPr/>
        </p:nvSpPr>
        <p:spPr>
          <a:xfrm>
            <a:off x="7616054" y="4391912"/>
            <a:ext cx="1962573" cy="754053"/>
          </a:xfrm>
          <a:prstGeom prst="rect">
            <a:avLst/>
          </a:prstGeom>
        </p:spPr>
        <p:txBody>
          <a:bodyPr vert="horz" wrap="square" lIns="0" tIns="35560" rIns="0" bIns="0" rtlCol="0">
            <a:spAutoFit/>
          </a:bodyPr>
          <a:lstStyle/>
          <a:p>
            <a:pPr marL="16933" marR="6773" indent="131230">
              <a:lnSpc>
                <a:spcPts val="2813"/>
              </a:lnSpc>
              <a:spcBef>
                <a:spcPts val="280"/>
              </a:spcBef>
            </a:pPr>
            <a:r>
              <a:rPr sz="2400" spc="-40" dirty="0">
                <a:solidFill>
                  <a:srgbClr val="1F497D"/>
                </a:solidFill>
                <a:latin typeface="Arial"/>
                <a:cs typeface="Arial"/>
              </a:rPr>
              <a:t>Downstream  </a:t>
            </a:r>
            <a:r>
              <a:rPr sz="2400" spc="-27" dirty="0">
                <a:solidFill>
                  <a:srgbClr val="1F497D"/>
                </a:solidFill>
                <a:latin typeface="Arial"/>
                <a:cs typeface="Arial"/>
              </a:rPr>
              <a:t>prediction</a:t>
            </a:r>
            <a:r>
              <a:rPr sz="2400" spc="-107" dirty="0">
                <a:solidFill>
                  <a:srgbClr val="1F497D"/>
                </a:solidFill>
                <a:latin typeface="Arial"/>
                <a:cs typeface="Arial"/>
              </a:rPr>
              <a:t> </a:t>
            </a:r>
            <a:r>
              <a:rPr sz="2400" spc="-27" dirty="0">
                <a:solidFill>
                  <a:srgbClr val="1F497D"/>
                </a:solidFill>
                <a:latin typeface="Arial"/>
                <a:cs typeface="Arial"/>
              </a:rPr>
              <a:t>task</a:t>
            </a:r>
            <a:endParaRPr sz="2400">
              <a:latin typeface="Arial"/>
              <a:cs typeface="Arial"/>
            </a:endParaRPr>
          </a:p>
        </p:txBody>
      </p:sp>
      <p:sp>
        <p:nvSpPr>
          <p:cNvPr id="22" name="object 19">
            <a:extLst>
              <a:ext uri="{FF2B5EF4-FFF2-40B4-BE49-F238E27FC236}">
                <a16:creationId xmlns:a16="http://schemas.microsoft.com/office/drawing/2014/main" id="{B6A5EF93-E7AE-1E49-B03B-447663333FA6}"/>
              </a:ext>
            </a:extLst>
          </p:cNvPr>
          <p:cNvSpPr txBox="1"/>
          <p:nvPr/>
        </p:nvSpPr>
        <p:spPr>
          <a:xfrm>
            <a:off x="2026836" y="4391912"/>
            <a:ext cx="1568027" cy="754053"/>
          </a:xfrm>
          <a:prstGeom prst="rect">
            <a:avLst/>
          </a:prstGeom>
        </p:spPr>
        <p:txBody>
          <a:bodyPr vert="horz" wrap="square" lIns="0" tIns="35560" rIns="0" bIns="0" rtlCol="0">
            <a:spAutoFit/>
          </a:bodyPr>
          <a:lstStyle/>
          <a:p>
            <a:pPr marL="16933" marR="6773" indent="275160">
              <a:lnSpc>
                <a:spcPts val="2813"/>
              </a:lnSpc>
              <a:spcBef>
                <a:spcPts val="280"/>
              </a:spcBef>
            </a:pPr>
            <a:r>
              <a:rPr sz="2400" spc="-80" dirty="0">
                <a:solidFill>
                  <a:srgbClr val="1F497D"/>
                </a:solidFill>
                <a:latin typeface="Arial"/>
                <a:cs typeface="Arial"/>
              </a:rPr>
              <a:t>Feature  </a:t>
            </a:r>
            <a:r>
              <a:rPr sz="2400" spc="-87" dirty="0">
                <a:solidFill>
                  <a:srgbClr val="1F497D"/>
                </a:solidFill>
                <a:latin typeface="Arial"/>
                <a:cs typeface="Arial"/>
              </a:rPr>
              <a:t>Eng</a:t>
            </a:r>
            <a:r>
              <a:rPr sz="2400" spc="-93" dirty="0">
                <a:solidFill>
                  <a:srgbClr val="1F497D"/>
                </a:solidFill>
                <a:latin typeface="Arial"/>
                <a:cs typeface="Arial"/>
              </a:rPr>
              <a:t>i</a:t>
            </a:r>
            <a:r>
              <a:rPr sz="2400" spc="-80" dirty="0">
                <a:solidFill>
                  <a:srgbClr val="1F497D"/>
                </a:solidFill>
                <a:latin typeface="Arial"/>
                <a:cs typeface="Arial"/>
              </a:rPr>
              <a:t>n</a:t>
            </a:r>
            <a:r>
              <a:rPr sz="2400" spc="-73" dirty="0">
                <a:solidFill>
                  <a:srgbClr val="1F497D"/>
                </a:solidFill>
                <a:latin typeface="Arial"/>
                <a:cs typeface="Arial"/>
              </a:rPr>
              <a:t>e</a:t>
            </a:r>
            <a:r>
              <a:rPr sz="2400" spc="-93" dirty="0">
                <a:solidFill>
                  <a:srgbClr val="1F497D"/>
                </a:solidFill>
                <a:latin typeface="Arial"/>
                <a:cs typeface="Arial"/>
              </a:rPr>
              <a:t>e</a:t>
            </a:r>
            <a:r>
              <a:rPr sz="2400" spc="-87" dirty="0">
                <a:solidFill>
                  <a:srgbClr val="1F497D"/>
                </a:solidFill>
                <a:latin typeface="Arial"/>
                <a:cs typeface="Arial"/>
              </a:rPr>
              <a:t>r</a:t>
            </a:r>
            <a:r>
              <a:rPr sz="2400" spc="-53" dirty="0">
                <a:solidFill>
                  <a:srgbClr val="1F497D"/>
                </a:solidFill>
                <a:latin typeface="Arial"/>
                <a:cs typeface="Arial"/>
              </a:rPr>
              <a:t>i</a:t>
            </a:r>
            <a:r>
              <a:rPr sz="2400" spc="-33" dirty="0">
                <a:solidFill>
                  <a:srgbClr val="1F497D"/>
                </a:solidFill>
                <a:latin typeface="Arial"/>
                <a:cs typeface="Arial"/>
              </a:rPr>
              <a:t>ng</a:t>
            </a:r>
            <a:endParaRPr sz="2400">
              <a:latin typeface="Arial"/>
              <a:cs typeface="Arial"/>
            </a:endParaRPr>
          </a:p>
        </p:txBody>
      </p:sp>
      <p:sp>
        <p:nvSpPr>
          <p:cNvPr id="23" name="object 20">
            <a:extLst>
              <a:ext uri="{FF2B5EF4-FFF2-40B4-BE49-F238E27FC236}">
                <a16:creationId xmlns:a16="http://schemas.microsoft.com/office/drawing/2014/main" id="{2D3173CD-4724-BD4A-B8DF-E3C9A6E6BAD5}"/>
              </a:ext>
            </a:extLst>
          </p:cNvPr>
          <p:cNvSpPr txBox="1"/>
          <p:nvPr/>
        </p:nvSpPr>
        <p:spPr>
          <a:xfrm>
            <a:off x="3815436" y="4341791"/>
            <a:ext cx="2543385" cy="837964"/>
          </a:xfrm>
          <a:prstGeom prst="rect">
            <a:avLst/>
          </a:prstGeom>
        </p:spPr>
        <p:txBody>
          <a:bodyPr vert="horz" wrap="square" lIns="0" tIns="16933" rIns="0" bIns="0" rtlCol="0">
            <a:spAutoFit/>
          </a:bodyPr>
          <a:lstStyle/>
          <a:p>
            <a:pPr marL="16933" marR="6773" indent="285320">
              <a:spcBef>
                <a:spcPts val="133"/>
              </a:spcBef>
            </a:pPr>
            <a:r>
              <a:rPr sz="2667" spc="-53" dirty="0">
                <a:solidFill>
                  <a:srgbClr val="C00000"/>
                </a:solidFill>
                <a:latin typeface="Arial"/>
                <a:cs typeface="Arial"/>
              </a:rPr>
              <a:t>Automatically  </a:t>
            </a:r>
            <a:r>
              <a:rPr sz="2667" spc="-73" dirty="0">
                <a:solidFill>
                  <a:srgbClr val="C00000"/>
                </a:solidFill>
                <a:latin typeface="Arial"/>
                <a:cs typeface="Arial"/>
              </a:rPr>
              <a:t>learn </a:t>
            </a:r>
            <a:r>
              <a:rPr sz="2667" spc="-40" dirty="0">
                <a:solidFill>
                  <a:srgbClr val="C00000"/>
                </a:solidFill>
                <a:latin typeface="Arial"/>
                <a:cs typeface="Arial"/>
              </a:rPr>
              <a:t>the</a:t>
            </a:r>
            <a:r>
              <a:rPr sz="2667" spc="-27" dirty="0">
                <a:solidFill>
                  <a:srgbClr val="C00000"/>
                </a:solidFill>
                <a:latin typeface="Arial"/>
                <a:cs typeface="Arial"/>
              </a:rPr>
              <a:t> </a:t>
            </a:r>
            <a:r>
              <a:rPr sz="2667" spc="-73" dirty="0">
                <a:solidFill>
                  <a:srgbClr val="C00000"/>
                </a:solidFill>
                <a:latin typeface="Arial"/>
                <a:cs typeface="Arial"/>
              </a:rPr>
              <a:t>features</a:t>
            </a:r>
            <a:endParaRPr sz="2667">
              <a:latin typeface="Arial"/>
              <a:cs typeface="Arial"/>
            </a:endParaRPr>
          </a:p>
        </p:txBody>
      </p:sp>
    </p:spTree>
    <p:extLst>
      <p:ext uri="{BB962C8B-B14F-4D97-AF65-F5344CB8AC3E}">
        <p14:creationId xmlns:p14="http://schemas.microsoft.com/office/powerpoint/2010/main" val="34589394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160"/>
        <p:cNvGrpSpPr/>
        <p:nvPr/>
      </p:nvGrpSpPr>
      <p:grpSpPr>
        <a:xfrm>
          <a:off x="0" y="0"/>
          <a:ext cx="0" cy="0"/>
          <a:chOff x="0" y="0"/>
          <a:chExt cx="0" cy="0"/>
        </a:xfrm>
      </p:grpSpPr>
      <p:sp>
        <p:nvSpPr>
          <p:cNvPr id="2161" name="Google Shape;2161;p110"/>
          <p:cNvSpPr txBox="1">
            <a:spLocks noGrp="1"/>
          </p:cNvSpPr>
          <p:nvPr>
            <p:ph type="title"/>
          </p:nvPr>
        </p:nvSpPr>
        <p:spPr>
          <a:xfrm>
            <a:off x="838200" y="365125"/>
            <a:ext cx="10871200" cy="688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3600" b="1" i="1">
                <a:solidFill>
                  <a:srgbClr val="C00000"/>
                </a:solidFill>
              </a:rPr>
              <a:t>AMR Guided Graph Decoding</a:t>
            </a:r>
            <a:r>
              <a:rPr lang="en-US" sz="3600" b="1">
                <a:solidFill>
                  <a:srgbClr val="C00000"/>
                </a:solidFill>
              </a:rPr>
              <a:t>: </a:t>
            </a:r>
            <a:r>
              <a:rPr lang="en-US" sz="3600" b="1" u="sng">
                <a:solidFill>
                  <a:srgbClr val="C00000"/>
                </a:solidFill>
              </a:rPr>
              <a:t>Ordered decoding</a:t>
            </a:r>
            <a:br>
              <a:rPr lang="en-US" sz="3600" b="1" u="sng">
                <a:solidFill>
                  <a:srgbClr val="C00000"/>
                </a:solidFill>
              </a:rPr>
            </a:br>
            <a:r>
              <a:rPr lang="en-US" sz="3600" b="1">
                <a:solidFill>
                  <a:srgbClr val="C00000"/>
                </a:solidFill>
              </a:rPr>
              <a:t>guided by AMR</a:t>
            </a:r>
            <a:endParaRPr sz="3600" b="1">
              <a:solidFill>
                <a:srgbClr val="C00000"/>
              </a:solidFill>
            </a:endParaRPr>
          </a:p>
        </p:txBody>
      </p:sp>
      <p:sp>
        <p:nvSpPr>
          <p:cNvPr id="2162" name="Google Shape;2162;p110"/>
          <p:cNvSpPr txBox="1">
            <a:spLocks noGrp="1"/>
          </p:cNvSpPr>
          <p:nvPr>
            <p:ph type="body" idx="1"/>
          </p:nvPr>
        </p:nvSpPr>
        <p:spPr>
          <a:xfrm>
            <a:off x="736598" y="1303475"/>
            <a:ext cx="10617300" cy="1905000"/>
          </a:xfrm>
          <a:prstGeom prst="rect">
            <a:avLst/>
          </a:prstGeom>
          <a:noFill/>
          <a:ln>
            <a:noFill/>
          </a:ln>
        </p:spPr>
        <p:txBody>
          <a:bodyPr spcFirstLastPara="1" wrap="square" lIns="91425" tIns="45700" rIns="91425" bIns="45700" anchor="t" anchorCtr="0">
            <a:normAutofit/>
          </a:bodyPr>
          <a:lstStyle/>
          <a:p>
            <a:pPr marL="228600" lvl="0" indent="-215265" algn="l" rtl="0">
              <a:lnSpc>
                <a:spcPct val="90000"/>
              </a:lnSpc>
              <a:spcBef>
                <a:spcPts val="0"/>
              </a:spcBef>
              <a:spcAft>
                <a:spcPts val="0"/>
              </a:spcAft>
              <a:buClr>
                <a:schemeClr val="dk1"/>
              </a:buClr>
              <a:buSzPts val="2800"/>
              <a:buChar char="•"/>
            </a:pPr>
            <a:r>
              <a:rPr lang="en-US"/>
              <a:t>Beam search based decoding as in </a:t>
            </a:r>
            <a:r>
              <a:rPr lang="en-US" i="1"/>
              <a:t>OneIE</a:t>
            </a:r>
            <a:r>
              <a:rPr lang="en-US"/>
              <a:t> (Lin et al. 2020).</a:t>
            </a:r>
            <a:endParaRPr/>
          </a:p>
          <a:p>
            <a:pPr marL="228600" lvl="0" indent="-215265" algn="l" rtl="0">
              <a:lnSpc>
                <a:spcPct val="90000"/>
              </a:lnSpc>
              <a:spcBef>
                <a:spcPts val="1000"/>
              </a:spcBef>
              <a:spcAft>
                <a:spcPts val="0"/>
              </a:spcAft>
              <a:buClr>
                <a:schemeClr val="dk1"/>
              </a:buClr>
              <a:buSzPts val="2800"/>
              <a:buChar char="•"/>
            </a:pPr>
            <a:r>
              <a:rPr lang="en-US"/>
              <a:t>The decoding order of candidate nodes are determined by the hierarchy in AMR in a </a:t>
            </a:r>
            <a:r>
              <a:rPr lang="en-US" b="1"/>
              <a:t>top-to-down manner</a:t>
            </a:r>
            <a:r>
              <a:rPr lang="en-US"/>
              <a:t>.</a:t>
            </a:r>
            <a:endParaRPr/>
          </a:p>
          <a:p>
            <a:pPr marL="228600" lvl="0" indent="-215265" algn="l" rtl="0">
              <a:lnSpc>
                <a:spcPct val="90000"/>
              </a:lnSpc>
              <a:spcBef>
                <a:spcPts val="1000"/>
              </a:spcBef>
              <a:spcAft>
                <a:spcPts val="0"/>
              </a:spcAft>
              <a:buClr>
                <a:schemeClr val="dk1"/>
              </a:buClr>
              <a:buSzPts val="2800"/>
              <a:buChar char="•"/>
            </a:pPr>
            <a:r>
              <a:rPr lang="en-US"/>
              <a:t>For example, the correct ordered decoding in the following graph is:</a:t>
            </a:r>
            <a:endParaRPr/>
          </a:p>
          <a:p>
            <a:pPr marL="228600" lvl="0" indent="-50800" algn="l" rtl="0">
              <a:lnSpc>
                <a:spcPct val="90000"/>
              </a:lnSpc>
              <a:spcBef>
                <a:spcPts val="1000"/>
              </a:spcBef>
              <a:spcAft>
                <a:spcPts val="0"/>
              </a:spcAft>
              <a:buClr>
                <a:schemeClr val="dk1"/>
              </a:buClr>
              <a:buSzPts val="2800"/>
              <a:buNone/>
            </a:pPr>
            <a:endParaRPr/>
          </a:p>
        </p:txBody>
      </p:sp>
      <p:sp>
        <p:nvSpPr>
          <p:cNvPr id="2163" name="Google Shape;2163;p1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110</a:t>
            </a:fld>
            <a:endParaRPr/>
          </a:p>
        </p:txBody>
      </p:sp>
      <p:pic>
        <p:nvPicPr>
          <p:cNvPr id="2164" name="Google Shape;2164;p110"/>
          <p:cNvPicPr preferRelativeResize="0"/>
          <p:nvPr/>
        </p:nvPicPr>
        <p:blipFill rotWithShape="1">
          <a:blip r:embed="rId3">
            <a:alphaModFix/>
          </a:blip>
          <a:srcRect/>
          <a:stretch/>
        </p:blipFill>
        <p:spPr>
          <a:xfrm>
            <a:off x="1828800" y="3457839"/>
            <a:ext cx="7950200" cy="2898511"/>
          </a:xfrm>
          <a:prstGeom prst="rect">
            <a:avLst/>
          </a:prstGeom>
          <a:noFill/>
          <a:ln>
            <a:noFill/>
          </a:ln>
        </p:spPr>
      </p:pic>
      <p:pic>
        <p:nvPicPr>
          <p:cNvPr id="2165" name="Google Shape;2165;p110"/>
          <p:cNvPicPr preferRelativeResize="0"/>
          <p:nvPr/>
        </p:nvPicPr>
        <p:blipFill rotWithShape="1">
          <a:blip r:embed="rId4">
            <a:alphaModFix/>
          </a:blip>
          <a:srcRect/>
          <a:stretch/>
        </p:blipFill>
        <p:spPr>
          <a:xfrm>
            <a:off x="3602675" y="3109939"/>
            <a:ext cx="4572000" cy="4572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p111"/>
          <p:cNvSpPr txBox="1">
            <a:spLocks noGrp="1"/>
          </p:cNvSpPr>
          <p:nvPr>
            <p:ph type="title"/>
          </p:nvPr>
        </p:nvSpPr>
        <p:spPr>
          <a:xfrm>
            <a:off x="501650" y="172457"/>
            <a:ext cx="10515600" cy="6889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solidFill>
                  <a:srgbClr val="C00000"/>
                </a:solidFill>
              </a:rPr>
              <a:t>Examples on how AMR graphs help</a:t>
            </a:r>
            <a:endParaRPr b="1">
              <a:solidFill>
                <a:srgbClr val="C00000"/>
              </a:solidFill>
            </a:endParaRPr>
          </a:p>
        </p:txBody>
      </p:sp>
      <p:sp>
        <p:nvSpPr>
          <p:cNvPr id="2171" name="Google Shape;2171;p1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111</a:t>
            </a:fld>
            <a:endParaRPr/>
          </a:p>
        </p:txBody>
      </p:sp>
      <p:pic>
        <p:nvPicPr>
          <p:cNvPr id="2172" name="Google Shape;2172;p111"/>
          <p:cNvPicPr preferRelativeResize="0"/>
          <p:nvPr/>
        </p:nvPicPr>
        <p:blipFill rotWithShape="1">
          <a:blip r:embed="rId3">
            <a:alphaModFix/>
          </a:blip>
          <a:srcRect/>
          <a:stretch/>
        </p:blipFill>
        <p:spPr>
          <a:xfrm>
            <a:off x="965200" y="861432"/>
            <a:ext cx="9588500" cy="5631047"/>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178" name="Google Shape;2178;p112"/>
          <p:cNvSpPr txBox="1">
            <a:spLocks noGrp="1"/>
          </p:cNvSpPr>
          <p:nvPr>
            <p:ph type="title"/>
          </p:nvPr>
        </p:nvSpPr>
        <p:spPr>
          <a:xfrm>
            <a:off x="687050" y="55567"/>
            <a:ext cx="9980951"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b="1">
                <a:solidFill>
                  <a:srgbClr val="C00000"/>
                </a:solidFill>
              </a:rPr>
              <a:t>Outline</a:t>
            </a:r>
            <a:endParaRPr b="1">
              <a:solidFill>
                <a:srgbClr val="C00000"/>
              </a:solidFill>
            </a:endParaRPr>
          </a:p>
        </p:txBody>
      </p:sp>
      <p:sp>
        <p:nvSpPr>
          <p:cNvPr id="2179" name="Google Shape;2179;p112"/>
          <p:cNvSpPr txBox="1">
            <a:spLocks noGrp="1"/>
          </p:cNvSpPr>
          <p:nvPr>
            <p:ph type="body" idx="1"/>
          </p:nvPr>
        </p:nvSpPr>
        <p:spPr>
          <a:xfrm>
            <a:off x="1056904" y="1338942"/>
            <a:ext cx="9980951" cy="466534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70981"/>
              </a:buClr>
              <a:buSzPts val="1776"/>
              <a:buChar char="•"/>
            </a:pPr>
            <a:r>
              <a:rPr lang="en-US" sz="2400"/>
              <a:t>Semantic Graph Parsing for Event Extraction</a:t>
            </a:r>
            <a:endParaRPr/>
          </a:p>
          <a:p>
            <a:pPr marL="285750" lvl="0" indent="-172974" algn="l" rtl="0">
              <a:lnSpc>
                <a:spcPct val="90000"/>
              </a:lnSpc>
              <a:spcBef>
                <a:spcPts val="0"/>
              </a:spcBef>
              <a:spcAft>
                <a:spcPts val="0"/>
              </a:spcAft>
              <a:buClr>
                <a:srgbClr val="170981"/>
              </a:buClr>
              <a:buSzPts val="1776"/>
              <a:buNone/>
            </a:pPr>
            <a:endParaRPr sz="2400"/>
          </a:p>
          <a:p>
            <a:pPr marL="228600" lvl="0" indent="-228600" algn="l" rtl="0">
              <a:lnSpc>
                <a:spcPct val="90000"/>
              </a:lnSpc>
              <a:spcBef>
                <a:spcPts val="0"/>
              </a:spcBef>
              <a:spcAft>
                <a:spcPts val="0"/>
              </a:spcAft>
              <a:buClr>
                <a:srgbClr val="170981"/>
              </a:buClr>
              <a:buSzPts val="1776"/>
              <a:buFont typeface="Noto Sans Symbols"/>
              <a:buChar char="⮚"/>
            </a:pPr>
            <a:r>
              <a:rPr lang="en-US" sz="2400"/>
              <a:t>Cross-lingual structure transfer for Relation Extraction and Event Extraction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Cross-media Structured Common Space for Multimedia Event Extraction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Graph Schema-guided Event Extraction and Prediction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Cross-media Knowledge Graph based Misinformation Detection</a:t>
            </a:r>
            <a:endParaRPr sz="2400"/>
          </a:p>
        </p:txBody>
      </p:sp>
      <p:sp>
        <p:nvSpPr>
          <p:cNvPr id="2180" name="Google Shape;2180;p112"/>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112</a:t>
            </a:fld>
            <a:endParaRPr sz="1400" b="1" i="0" u="none" strike="noStrike" cap="none">
              <a:solidFill>
                <a:srgbClr val="000000"/>
              </a:solidFill>
              <a:latin typeface="Calibri"/>
              <a:ea typeface="Calibri"/>
              <a:cs typeface="Calibri"/>
              <a:sym typeface="Calibri"/>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185"/>
        <p:cNvGrpSpPr/>
        <p:nvPr/>
      </p:nvGrpSpPr>
      <p:grpSpPr>
        <a:xfrm>
          <a:off x="0" y="0"/>
          <a:ext cx="0" cy="0"/>
          <a:chOff x="0" y="0"/>
          <a:chExt cx="0" cy="0"/>
        </a:xfrm>
      </p:grpSpPr>
      <p:sp>
        <p:nvSpPr>
          <p:cNvPr id="2186" name="Google Shape;2186;p113"/>
          <p:cNvSpPr txBox="1">
            <a:spLocks noGrp="1"/>
          </p:cNvSpPr>
          <p:nvPr>
            <p:ph type="title"/>
          </p:nvPr>
        </p:nvSpPr>
        <p:spPr>
          <a:xfrm>
            <a:off x="920800" y="93050"/>
            <a:ext cx="89691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solidFill>
                  <a:srgbClr val="C00000"/>
                </a:solidFill>
              </a:rPr>
              <a:t>Cross-lingual Structure Transfer</a:t>
            </a:r>
            <a:endParaRPr b="1">
              <a:solidFill>
                <a:srgbClr val="C00000"/>
              </a:solidFill>
            </a:endParaRPr>
          </a:p>
        </p:txBody>
      </p:sp>
      <p:sp>
        <p:nvSpPr>
          <p:cNvPr id="2187" name="Google Shape;2187;p1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113</a:t>
            </a:fld>
            <a:endParaRPr/>
          </a:p>
        </p:txBody>
      </p:sp>
      <p:pic>
        <p:nvPicPr>
          <p:cNvPr id="2188" name="Google Shape;2188;p113"/>
          <p:cNvPicPr preferRelativeResize="0"/>
          <p:nvPr/>
        </p:nvPicPr>
        <p:blipFill rotWithShape="1">
          <a:blip r:embed="rId3">
            <a:alphaModFix/>
          </a:blip>
          <a:srcRect/>
          <a:stretch/>
        </p:blipFill>
        <p:spPr>
          <a:xfrm>
            <a:off x="1524000" y="1044170"/>
            <a:ext cx="8969115" cy="508465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pic>
        <p:nvPicPr>
          <p:cNvPr id="2194" name="Google Shape;2194;p114"/>
          <p:cNvPicPr preferRelativeResize="0"/>
          <p:nvPr/>
        </p:nvPicPr>
        <p:blipFill rotWithShape="1">
          <a:blip r:embed="rId3">
            <a:alphaModFix/>
          </a:blip>
          <a:srcRect/>
          <a:stretch/>
        </p:blipFill>
        <p:spPr>
          <a:xfrm>
            <a:off x="3572790" y="5242401"/>
            <a:ext cx="5543640" cy="1566681"/>
          </a:xfrm>
          <a:prstGeom prst="rect">
            <a:avLst/>
          </a:prstGeom>
          <a:noFill/>
          <a:ln>
            <a:noFill/>
          </a:ln>
        </p:spPr>
      </p:pic>
      <p:sp>
        <p:nvSpPr>
          <p:cNvPr id="2195" name="Google Shape;2195;p114"/>
          <p:cNvSpPr txBox="1">
            <a:spLocks noGrp="1"/>
          </p:cNvSpPr>
          <p:nvPr>
            <p:ph type="title"/>
          </p:nvPr>
        </p:nvSpPr>
        <p:spPr>
          <a:xfrm>
            <a:off x="398425" y="228600"/>
            <a:ext cx="10489200" cy="762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solidFill>
                  <a:srgbClr val="C00000"/>
                </a:solidFill>
              </a:rPr>
              <a:t>Graph Convolutional Networks (GCN)  Encoder</a:t>
            </a:r>
            <a:endParaRPr b="1">
              <a:solidFill>
                <a:srgbClr val="C00000"/>
              </a:solidFill>
            </a:endParaRPr>
          </a:p>
        </p:txBody>
      </p:sp>
      <p:sp>
        <p:nvSpPr>
          <p:cNvPr id="2196" name="Google Shape;2196;p114"/>
          <p:cNvSpPr txBox="1">
            <a:spLocks noGrp="1"/>
          </p:cNvSpPr>
          <p:nvPr>
            <p:ph type="body" idx="1"/>
          </p:nvPr>
        </p:nvSpPr>
        <p:spPr>
          <a:xfrm>
            <a:off x="209863" y="990601"/>
            <a:ext cx="11587396" cy="43434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n-US"/>
              <a:t>Extend the monolingual design (Zhang et al., 2018) to cross-lingual</a:t>
            </a:r>
            <a:endParaRPr/>
          </a:p>
          <a:p>
            <a:pPr marL="342900" lvl="1" indent="-342900" algn="l" rtl="0">
              <a:lnSpc>
                <a:spcPct val="90000"/>
              </a:lnSpc>
              <a:spcBef>
                <a:spcPts val="500"/>
              </a:spcBef>
              <a:spcAft>
                <a:spcPts val="0"/>
              </a:spcAft>
              <a:buClr>
                <a:schemeClr val="dk1"/>
              </a:buClr>
              <a:buSzPts val="2400"/>
              <a:buChar char="•"/>
            </a:pPr>
            <a:r>
              <a:rPr lang="en-US" sz="2400"/>
              <a:t>Convert a sentence with N tokens into N*N adjacency matrix </a:t>
            </a:r>
            <a:r>
              <a:rPr lang="en-US" sz="2400" i="1"/>
              <a:t>A</a:t>
            </a:r>
            <a:endParaRPr/>
          </a:p>
          <a:p>
            <a:pPr marL="342900" lvl="1" indent="-342900" algn="l" rtl="0">
              <a:lnSpc>
                <a:spcPct val="90000"/>
              </a:lnSpc>
              <a:spcBef>
                <a:spcPts val="500"/>
              </a:spcBef>
              <a:spcAft>
                <a:spcPts val="0"/>
              </a:spcAft>
              <a:buClr>
                <a:schemeClr val="dk1"/>
              </a:buClr>
              <a:buSzPts val="2400"/>
              <a:buChar char="•"/>
            </a:pPr>
            <a:r>
              <a:rPr lang="en-US" sz="2400"/>
              <a:t>Node: token, each edge is a directed dependency edge</a:t>
            </a:r>
            <a:endParaRPr/>
          </a:p>
          <a:p>
            <a:pPr marL="228600" lvl="0" indent="-228600" algn="l" rtl="0">
              <a:lnSpc>
                <a:spcPct val="90000"/>
              </a:lnSpc>
              <a:spcBef>
                <a:spcPts val="1000"/>
              </a:spcBef>
              <a:spcAft>
                <a:spcPts val="0"/>
              </a:spcAft>
              <a:buClr>
                <a:schemeClr val="dk1"/>
              </a:buClr>
              <a:buSzPts val="2800"/>
              <a:buChar char="•"/>
            </a:pPr>
            <a:r>
              <a:rPr lang="en-US"/>
              <a:t>Initialization of each node’s representation</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152400" algn="l" rtl="0">
              <a:lnSpc>
                <a:spcPct val="90000"/>
              </a:lnSpc>
              <a:spcBef>
                <a:spcPts val="1000"/>
              </a:spcBef>
              <a:spcAft>
                <a:spcPts val="0"/>
              </a:spcAft>
              <a:buClr>
                <a:schemeClr val="dk1"/>
              </a:buClr>
              <a:buSzPts val="1200"/>
              <a:buNone/>
            </a:pPr>
            <a:endParaRPr sz="1200"/>
          </a:p>
          <a:p>
            <a:pPr marL="228600" lvl="0" indent="-228600" algn="l" rtl="0">
              <a:lnSpc>
                <a:spcPct val="90000"/>
              </a:lnSpc>
              <a:spcBef>
                <a:spcPts val="1000"/>
              </a:spcBef>
              <a:spcAft>
                <a:spcPts val="0"/>
              </a:spcAft>
              <a:buClr>
                <a:schemeClr val="dk1"/>
              </a:buClr>
              <a:buSzPts val="2800"/>
              <a:buChar char="•"/>
            </a:pPr>
            <a:r>
              <a:rPr lang="en-US"/>
              <a:t>At the k</a:t>
            </a:r>
            <a:r>
              <a:rPr lang="en-US" baseline="30000"/>
              <a:t>th </a:t>
            </a:r>
            <a:r>
              <a:rPr lang="en-US"/>
              <a:t>layer, derive the hidden representation of each node from the representations of its neighbors at previous layer</a:t>
            </a:r>
            <a:endParaRPr/>
          </a:p>
          <a:p>
            <a:pPr marL="228600" lvl="0" indent="-50800" algn="l" rtl="0">
              <a:lnSpc>
                <a:spcPct val="90000"/>
              </a:lnSpc>
              <a:spcBef>
                <a:spcPts val="1000"/>
              </a:spcBef>
              <a:spcAft>
                <a:spcPts val="0"/>
              </a:spcAft>
              <a:buClr>
                <a:schemeClr val="dk1"/>
              </a:buClr>
              <a:buSzPts val="2800"/>
              <a:buNone/>
            </a:pPr>
            <a:endParaRPr baseline="30000"/>
          </a:p>
        </p:txBody>
      </p:sp>
      <p:sp>
        <p:nvSpPr>
          <p:cNvPr id="2197" name="Google Shape;2197;p1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114</a:t>
            </a:fld>
            <a:endParaRPr/>
          </a:p>
        </p:txBody>
      </p:sp>
      <p:pic>
        <p:nvPicPr>
          <p:cNvPr id="2198" name="Google Shape;2198;p114"/>
          <p:cNvPicPr preferRelativeResize="0"/>
          <p:nvPr/>
        </p:nvPicPr>
        <p:blipFill rotWithShape="1">
          <a:blip r:embed="rId4">
            <a:alphaModFix/>
          </a:blip>
          <a:srcRect/>
          <a:stretch/>
        </p:blipFill>
        <p:spPr>
          <a:xfrm>
            <a:off x="3572790" y="2749846"/>
            <a:ext cx="4736358" cy="797209"/>
          </a:xfrm>
          <a:prstGeom prst="rect">
            <a:avLst/>
          </a:prstGeom>
          <a:noFill/>
          <a:ln>
            <a:noFill/>
          </a:ln>
        </p:spPr>
      </p:pic>
      <p:sp>
        <p:nvSpPr>
          <p:cNvPr id="2199" name="Google Shape;2199;p114"/>
          <p:cNvSpPr txBox="1"/>
          <p:nvPr/>
        </p:nvSpPr>
        <p:spPr>
          <a:xfrm>
            <a:off x="2057400" y="4144373"/>
            <a:ext cx="2574406" cy="8474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Word embedding</a:t>
            </a:r>
            <a:endParaRPr sz="1400" b="0" i="0" u="none" strike="noStrike" cap="none">
              <a:solidFill>
                <a:srgbClr val="000000"/>
              </a:solidFill>
              <a:latin typeface="Arial"/>
              <a:ea typeface="Arial"/>
              <a:cs typeface="Arial"/>
              <a:sym typeface="Arial"/>
            </a:endParaRPr>
          </a:p>
        </p:txBody>
      </p:sp>
      <p:cxnSp>
        <p:nvCxnSpPr>
          <p:cNvPr id="2200" name="Google Shape;2200;p114"/>
          <p:cNvCxnSpPr/>
          <p:nvPr/>
        </p:nvCxnSpPr>
        <p:spPr>
          <a:xfrm flipH="1">
            <a:off x="3572790" y="3381488"/>
            <a:ext cx="1447800" cy="768451"/>
          </a:xfrm>
          <a:prstGeom prst="straightConnector1">
            <a:avLst/>
          </a:prstGeom>
          <a:noFill/>
          <a:ln w="9525" cap="flat" cmpd="sng">
            <a:solidFill>
              <a:schemeClr val="accent1"/>
            </a:solidFill>
            <a:prstDash val="solid"/>
            <a:miter lim="800000"/>
            <a:headEnd type="none" w="sm" len="sm"/>
            <a:tailEnd type="triangle" w="med" len="med"/>
          </a:ln>
        </p:spPr>
      </p:cxnSp>
      <p:sp>
        <p:nvSpPr>
          <p:cNvPr id="2201" name="Google Shape;2201;p114"/>
          <p:cNvSpPr txBox="1"/>
          <p:nvPr/>
        </p:nvSpPr>
        <p:spPr>
          <a:xfrm>
            <a:off x="4472817" y="4167289"/>
            <a:ext cx="1324149" cy="5269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POS tag</a:t>
            </a:r>
            <a:endParaRPr sz="1400" b="0" i="0" u="none" strike="noStrike" cap="none">
              <a:solidFill>
                <a:srgbClr val="000000"/>
              </a:solidFill>
              <a:latin typeface="Arial"/>
              <a:ea typeface="Arial"/>
              <a:cs typeface="Arial"/>
              <a:sym typeface="Arial"/>
            </a:endParaRPr>
          </a:p>
        </p:txBody>
      </p:sp>
      <p:sp>
        <p:nvSpPr>
          <p:cNvPr id="2202" name="Google Shape;2202;p114"/>
          <p:cNvSpPr txBox="1"/>
          <p:nvPr/>
        </p:nvSpPr>
        <p:spPr>
          <a:xfrm>
            <a:off x="5526979" y="4167289"/>
            <a:ext cx="3166803" cy="8474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Dependency relation</a:t>
            </a:r>
            <a:endParaRPr sz="1400" b="0" i="0" u="none" strike="noStrike" cap="none">
              <a:solidFill>
                <a:srgbClr val="000000"/>
              </a:solidFill>
              <a:latin typeface="Arial"/>
              <a:ea typeface="Arial"/>
              <a:cs typeface="Arial"/>
              <a:sym typeface="Arial"/>
            </a:endParaRPr>
          </a:p>
        </p:txBody>
      </p:sp>
      <p:sp>
        <p:nvSpPr>
          <p:cNvPr id="2203" name="Google Shape;2203;p114"/>
          <p:cNvSpPr txBox="1"/>
          <p:nvPr/>
        </p:nvSpPr>
        <p:spPr>
          <a:xfrm>
            <a:off x="8402028" y="4190205"/>
            <a:ext cx="2015606" cy="84745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2400"/>
              <a:buFont typeface="Arial"/>
              <a:buNone/>
            </a:pPr>
            <a:r>
              <a:rPr lang="en-US" sz="2400" b="0" i="0" u="none" strike="noStrike" cap="none">
                <a:solidFill>
                  <a:schemeClr val="dk1"/>
                </a:solidFill>
                <a:latin typeface="Calibri"/>
                <a:ea typeface="Calibri"/>
                <a:cs typeface="Calibri"/>
                <a:sym typeface="Calibri"/>
              </a:rPr>
              <a:t>Entity type</a:t>
            </a:r>
            <a:endParaRPr sz="1400" b="0" i="0" u="none" strike="noStrike" cap="none">
              <a:solidFill>
                <a:srgbClr val="000000"/>
              </a:solidFill>
              <a:latin typeface="Arial"/>
              <a:ea typeface="Arial"/>
              <a:cs typeface="Arial"/>
              <a:sym typeface="Arial"/>
            </a:endParaRPr>
          </a:p>
        </p:txBody>
      </p:sp>
      <p:cxnSp>
        <p:nvCxnSpPr>
          <p:cNvPr id="2204" name="Google Shape;2204;p114"/>
          <p:cNvCxnSpPr/>
          <p:nvPr/>
        </p:nvCxnSpPr>
        <p:spPr>
          <a:xfrm flipH="1">
            <a:off x="5298027" y="3391759"/>
            <a:ext cx="804198" cy="717960"/>
          </a:xfrm>
          <a:prstGeom prst="straightConnector1">
            <a:avLst/>
          </a:prstGeom>
          <a:noFill/>
          <a:ln w="9525" cap="flat" cmpd="sng">
            <a:solidFill>
              <a:schemeClr val="accent1"/>
            </a:solidFill>
            <a:prstDash val="solid"/>
            <a:miter lim="800000"/>
            <a:headEnd type="none" w="sm" len="sm"/>
            <a:tailEnd type="triangle" w="med" len="med"/>
          </a:ln>
        </p:spPr>
      </p:cxnSp>
      <p:cxnSp>
        <p:nvCxnSpPr>
          <p:cNvPr id="2205" name="Google Shape;2205;p114"/>
          <p:cNvCxnSpPr/>
          <p:nvPr/>
        </p:nvCxnSpPr>
        <p:spPr>
          <a:xfrm flipH="1">
            <a:off x="7020096" y="3376290"/>
            <a:ext cx="22905" cy="743206"/>
          </a:xfrm>
          <a:prstGeom prst="straightConnector1">
            <a:avLst/>
          </a:prstGeom>
          <a:noFill/>
          <a:ln w="9525" cap="flat" cmpd="sng">
            <a:solidFill>
              <a:schemeClr val="accent1"/>
            </a:solidFill>
            <a:prstDash val="solid"/>
            <a:miter lim="800000"/>
            <a:headEnd type="none" w="sm" len="sm"/>
            <a:tailEnd type="triangle" w="med" len="med"/>
          </a:ln>
        </p:spPr>
      </p:cxnSp>
      <p:cxnSp>
        <p:nvCxnSpPr>
          <p:cNvPr id="2206" name="Google Shape;2206;p114"/>
          <p:cNvCxnSpPr/>
          <p:nvPr/>
        </p:nvCxnSpPr>
        <p:spPr>
          <a:xfrm>
            <a:off x="7940719" y="3368130"/>
            <a:ext cx="966150" cy="776243"/>
          </a:xfrm>
          <a:prstGeom prst="straightConnector1">
            <a:avLst/>
          </a:prstGeom>
          <a:noFill/>
          <a:ln w="9525" cap="flat" cmpd="sng">
            <a:solidFill>
              <a:schemeClr val="accent1"/>
            </a:solidFill>
            <a:prstDash val="solid"/>
            <a:miter lim="800000"/>
            <a:headEnd type="none" w="sm" len="sm"/>
            <a:tailEnd type="triangle" w="med" len="med"/>
          </a:ln>
        </p:spPr>
      </p:cxn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sp>
        <p:nvSpPr>
          <p:cNvPr id="2212" name="Google Shape;2212;p115"/>
          <p:cNvSpPr txBox="1">
            <a:spLocks noGrp="1"/>
          </p:cNvSpPr>
          <p:nvPr>
            <p:ph type="title"/>
          </p:nvPr>
        </p:nvSpPr>
        <p:spPr>
          <a:xfrm>
            <a:off x="303289" y="186225"/>
            <a:ext cx="104064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solidFill>
                  <a:srgbClr val="C00000"/>
                </a:solidFill>
              </a:rPr>
              <a:t>Application on Event Argument Extraction</a:t>
            </a:r>
            <a:endParaRPr b="1">
              <a:solidFill>
                <a:srgbClr val="C00000"/>
              </a:solidFill>
            </a:endParaRPr>
          </a:p>
        </p:txBody>
      </p:sp>
      <p:sp>
        <p:nvSpPr>
          <p:cNvPr id="2213" name="Google Shape;2213;p115"/>
          <p:cNvSpPr txBox="1">
            <a:spLocks noGrp="1"/>
          </p:cNvSpPr>
          <p:nvPr>
            <p:ph type="body" idx="1"/>
          </p:nvPr>
        </p:nvSpPr>
        <p:spPr>
          <a:xfrm>
            <a:off x="464695" y="1176887"/>
            <a:ext cx="11107712" cy="5699125"/>
          </a:xfrm>
          <a:prstGeom prst="rect">
            <a:avLst/>
          </a:prstGeom>
          <a:noFill/>
          <a:ln>
            <a:noFill/>
          </a:ln>
        </p:spPr>
        <p:txBody>
          <a:bodyPr spcFirstLastPara="1" wrap="square" lIns="91425" tIns="45700" rIns="91425" bIns="45700" anchor="t" anchorCtr="0">
            <a:noAutofit/>
          </a:bodyPr>
          <a:lstStyle/>
          <a:p>
            <a:pPr marL="342900" lvl="1" indent="-342900" algn="l" rtl="0">
              <a:lnSpc>
                <a:spcPct val="120000"/>
              </a:lnSpc>
              <a:spcBef>
                <a:spcPts val="0"/>
              </a:spcBef>
              <a:spcAft>
                <a:spcPts val="0"/>
              </a:spcAft>
              <a:buClr>
                <a:schemeClr val="dk1"/>
              </a:buClr>
              <a:buSzPts val="2400"/>
              <a:buChar char="•"/>
            </a:pPr>
            <a:r>
              <a:rPr lang="en-US" sz="2400"/>
              <a:t>Task: Classify each pair of event trigger and entity mentions into one of pre-defined event argument roles or NONE</a:t>
            </a:r>
            <a:endParaRPr/>
          </a:p>
          <a:p>
            <a:pPr marL="342900" lvl="1" indent="-342900" algn="l" rtl="0">
              <a:lnSpc>
                <a:spcPct val="120000"/>
              </a:lnSpc>
              <a:spcBef>
                <a:spcPts val="500"/>
              </a:spcBef>
              <a:spcAft>
                <a:spcPts val="0"/>
              </a:spcAft>
              <a:buClr>
                <a:schemeClr val="dk1"/>
              </a:buClr>
              <a:buSzPts val="2400"/>
              <a:buChar char="•"/>
            </a:pPr>
            <a:r>
              <a:rPr lang="en-US" sz="2400"/>
              <a:t>Max-pooling over the final node representations to obtain representations for sentence, trigger and argument candidate, and concatenate them</a:t>
            </a:r>
            <a:endParaRPr/>
          </a:p>
          <a:p>
            <a:pPr marL="342900" lvl="1" indent="-342900" algn="l" rtl="0">
              <a:lnSpc>
                <a:spcPct val="120000"/>
              </a:lnSpc>
              <a:spcBef>
                <a:spcPts val="500"/>
              </a:spcBef>
              <a:spcAft>
                <a:spcPts val="0"/>
              </a:spcAft>
              <a:buClr>
                <a:schemeClr val="dk1"/>
              </a:buClr>
              <a:buSzPts val="2400"/>
              <a:buChar char="•"/>
            </a:pPr>
            <a:r>
              <a:rPr lang="en-US" sz="2400"/>
              <a:t>A softmax output layer for argument role labeling</a:t>
            </a:r>
            <a:endParaRPr/>
          </a:p>
          <a:p>
            <a:pPr marL="342900" lvl="1" indent="-190500" algn="l" rtl="0">
              <a:lnSpc>
                <a:spcPct val="120000"/>
              </a:lnSpc>
              <a:spcBef>
                <a:spcPts val="500"/>
              </a:spcBef>
              <a:spcAft>
                <a:spcPts val="0"/>
              </a:spcAft>
              <a:buClr>
                <a:schemeClr val="dk1"/>
              </a:buClr>
              <a:buSzPts val="2400"/>
              <a:buNone/>
            </a:pPr>
            <a:endParaRPr/>
          </a:p>
          <a:p>
            <a:pPr marL="342900" lvl="1" indent="-228600" algn="l" rtl="0">
              <a:lnSpc>
                <a:spcPct val="120000"/>
              </a:lnSpc>
              <a:spcBef>
                <a:spcPts val="500"/>
              </a:spcBef>
              <a:spcAft>
                <a:spcPts val="0"/>
              </a:spcAft>
              <a:buClr>
                <a:schemeClr val="dk1"/>
              </a:buClr>
              <a:buSzPts val="1800"/>
              <a:buNone/>
            </a:pPr>
            <a:endParaRPr sz="1800"/>
          </a:p>
        </p:txBody>
      </p:sp>
      <p:sp>
        <p:nvSpPr>
          <p:cNvPr id="2214" name="Google Shape;2214;p1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115</a:t>
            </a:fld>
            <a:endParaRPr/>
          </a:p>
        </p:txBody>
      </p:sp>
      <p:pic>
        <p:nvPicPr>
          <p:cNvPr id="2215" name="Google Shape;2215;p115"/>
          <p:cNvPicPr preferRelativeResize="0"/>
          <p:nvPr/>
        </p:nvPicPr>
        <p:blipFill rotWithShape="1">
          <a:blip r:embed="rId3">
            <a:alphaModFix/>
          </a:blip>
          <a:srcRect/>
          <a:stretch/>
        </p:blipFill>
        <p:spPr>
          <a:xfrm>
            <a:off x="2143298" y="3962401"/>
            <a:ext cx="6726382" cy="1626641"/>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220"/>
        <p:cNvGrpSpPr/>
        <p:nvPr/>
      </p:nvGrpSpPr>
      <p:grpSpPr>
        <a:xfrm>
          <a:off x="0" y="0"/>
          <a:ext cx="0" cy="0"/>
          <a:chOff x="0" y="0"/>
          <a:chExt cx="0" cy="0"/>
        </a:xfrm>
      </p:grpSpPr>
      <p:sp>
        <p:nvSpPr>
          <p:cNvPr id="2221" name="Google Shape;2221;p1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116</a:t>
            </a:fld>
            <a:endParaRPr/>
          </a:p>
        </p:txBody>
      </p:sp>
      <p:pic>
        <p:nvPicPr>
          <p:cNvPr id="2222" name="Google Shape;2222;p116"/>
          <p:cNvPicPr preferRelativeResize="0"/>
          <p:nvPr/>
        </p:nvPicPr>
        <p:blipFill rotWithShape="1">
          <a:blip r:embed="rId3">
            <a:alphaModFix/>
          </a:blip>
          <a:srcRect/>
          <a:stretch/>
        </p:blipFill>
        <p:spPr>
          <a:xfrm>
            <a:off x="2590800" y="0"/>
            <a:ext cx="7291248" cy="68580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227"/>
        <p:cNvGrpSpPr/>
        <p:nvPr/>
      </p:nvGrpSpPr>
      <p:grpSpPr>
        <a:xfrm>
          <a:off x="0" y="0"/>
          <a:ext cx="0" cy="0"/>
          <a:chOff x="0" y="0"/>
          <a:chExt cx="0" cy="0"/>
        </a:xfrm>
      </p:grpSpPr>
      <p:sp>
        <p:nvSpPr>
          <p:cNvPr id="2228" name="Google Shape;2228;p117"/>
          <p:cNvSpPr txBox="1">
            <a:spLocks noGrp="1"/>
          </p:cNvSpPr>
          <p:nvPr>
            <p:ph type="body" idx="1"/>
          </p:nvPr>
        </p:nvSpPr>
        <p:spPr>
          <a:xfrm>
            <a:off x="1752600" y="1025237"/>
            <a:ext cx="8915400" cy="5699125"/>
          </a:xfrm>
          <a:prstGeom prst="rect">
            <a:avLst/>
          </a:prstGeom>
          <a:noFill/>
          <a:ln>
            <a:noFill/>
          </a:ln>
        </p:spPr>
        <p:txBody>
          <a:bodyPr spcFirstLastPara="1" wrap="square" lIns="91425" tIns="45700" rIns="91425" bIns="45700" anchor="t" anchorCtr="0">
            <a:noAutofit/>
          </a:bodyPr>
          <a:lstStyle/>
          <a:p>
            <a:pPr marL="342900" lvl="1" indent="-342900" algn="l" rtl="0">
              <a:lnSpc>
                <a:spcPct val="120000"/>
              </a:lnSpc>
              <a:spcBef>
                <a:spcPts val="0"/>
              </a:spcBef>
              <a:spcAft>
                <a:spcPts val="0"/>
              </a:spcAft>
              <a:buClr>
                <a:schemeClr val="dk1"/>
              </a:buClr>
              <a:buSzPts val="2400"/>
              <a:buChar char="•"/>
            </a:pPr>
            <a:r>
              <a:rPr lang="en-US" sz="2400"/>
              <a:t>Chinese Event Argument Extraction</a:t>
            </a:r>
            <a:endParaRPr/>
          </a:p>
          <a:p>
            <a:pPr marL="342900" lvl="1" indent="-228600" algn="l" rtl="0">
              <a:lnSpc>
                <a:spcPct val="120000"/>
              </a:lnSpc>
              <a:spcBef>
                <a:spcPts val="500"/>
              </a:spcBef>
              <a:spcAft>
                <a:spcPts val="0"/>
              </a:spcAft>
              <a:buClr>
                <a:schemeClr val="dk1"/>
              </a:buClr>
              <a:buSzPts val="1800"/>
              <a:buNone/>
            </a:pPr>
            <a:endParaRPr sz="1800"/>
          </a:p>
        </p:txBody>
      </p:sp>
      <p:sp>
        <p:nvSpPr>
          <p:cNvPr id="2229" name="Google Shape;2229;p1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117</a:t>
            </a:fld>
            <a:endParaRPr/>
          </a:p>
        </p:txBody>
      </p:sp>
      <p:pic>
        <p:nvPicPr>
          <p:cNvPr id="2230" name="Google Shape;2230;p117"/>
          <p:cNvPicPr preferRelativeResize="0"/>
          <p:nvPr/>
        </p:nvPicPr>
        <p:blipFill rotWithShape="1">
          <a:blip r:embed="rId3">
            <a:alphaModFix/>
          </a:blip>
          <a:srcRect/>
          <a:stretch/>
        </p:blipFill>
        <p:spPr>
          <a:xfrm>
            <a:off x="2463800" y="1566631"/>
            <a:ext cx="7493000" cy="4953000"/>
          </a:xfrm>
          <a:prstGeom prst="rect">
            <a:avLst/>
          </a:prstGeom>
          <a:noFill/>
          <a:ln>
            <a:noFill/>
          </a:ln>
        </p:spPr>
      </p:pic>
      <p:sp>
        <p:nvSpPr>
          <p:cNvPr id="2231" name="Google Shape;2231;p117"/>
          <p:cNvSpPr txBox="1">
            <a:spLocks noGrp="1"/>
          </p:cNvSpPr>
          <p:nvPr>
            <p:ph type="title"/>
          </p:nvPr>
        </p:nvSpPr>
        <p:spPr>
          <a:xfrm>
            <a:off x="686652" y="68275"/>
            <a:ext cx="103278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a:solidFill>
                  <a:srgbClr val="C00000"/>
                </a:solidFill>
              </a:rPr>
              <a:t>Cross-lingual Edge Transfer Performance</a:t>
            </a:r>
            <a:endParaRPr b="1">
              <a:solidFill>
                <a:srgbClr val="C00000"/>
              </a:solidFill>
            </a:endParaRPr>
          </a:p>
        </p:txBody>
      </p:sp>
      <p:sp>
        <p:nvSpPr>
          <p:cNvPr id="2232" name="Google Shape;2232;p117"/>
          <p:cNvSpPr txBox="1"/>
          <p:nvPr/>
        </p:nvSpPr>
        <p:spPr>
          <a:xfrm>
            <a:off x="5361709" y="2542309"/>
            <a:ext cx="8382000" cy="45027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200"/>
              <a:buFont typeface="Arial"/>
              <a:buNone/>
            </a:pPr>
            <a:r>
              <a:rPr lang="en-US" sz="2200" b="0" i="0" u="none" strike="noStrike" cap="none">
                <a:solidFill>
                  <a:schemeClr val="dk1"/>
                </a:solidFill>
                <a:latin typeface="Calibri"/>
                <a:ea typeface="Calibri"/>
                <a:cs typeface="Calibri"/>
                <a:sym typeface="Calibri"/>
              </a:rPr>
              <a:t>Trained from Chinese</a:t>
            </a:r>
            <a:endParaRPr sz="2200" b="0" i="0" u="none" strike="noStrike" cap="none">
              <a:solidFill>
                <a:schemeClr val="dk1"/>
              </a:solidFill>
              <a:latin typeface="Calibri"/>
              <a:ea typeface="Calibri"/>
              <a:cs typeface="Calibri"/>
              <a:sym typeface="Calibri"/>
            </a:endParaRPr>
          </a:p>
        </p:txBody>
      </p:sp>
      <p:sp>
        <p:nvSpPr>
          <p:cNvPr id="2233" name="Google Shape;2233;p117"/>
          <p:cNvSpPr txBox="1"/>
          <p:nvPr/>
        </p:nvSpPr>
        <p:spPr>
          <a:xfrm>
            <a:off x="3338945" y="3122813"/>
            <a:ext cx="8382000" cy="45027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200"/>
              <a:buFont typeface="Arial"/>
              <a:buNone/>
            </a:pPr>
            <a:r>
              <a:rPr lang="en-US" sz="2200" b="0" i="0" u="none" strike="noStrike" cap="none">
                <a:solidFill>
                  <a:schemeClr val="dk1"/>
                </a:solidFill>
                <a:latin typeface="Calibri"/>
                <a:ea typeface="Calibri"/>
                <a:cs typeface="Calibri"/>
                <a:sym typeface="Calibri"/>
              </a:rPr>
              <a:t>Trained from Arabic</a:t>
            </a:r>
            <a:endParaRPr sz="1400" b="0" i="0" u="none" strike="noStrike" cap="none">
              <a:solidFill>
                <a:srgbClr val="000000"/>
              </a:solidFill>
              <a:latin typeface="Arial"/>
              <a:ea typeface="Arial"/>
              <a:cs typeface="Arial"/>
              <a:sym typeface="Arial"/>
            </a:endParaRPr>
          </a:p>
        </p:txBody>
      </p:sp>
      <p:sp>
        <p:nvSpPr>
          <p:cNvPr id="2234" name="Google Shape;2234;p117"/>
          <p:cNvSpPr txBox="1"/>
          <p:nvPr/>
        </p:nvSpPr>
        <p:spPr>
          <a:xfrm>
            <a:off x="3671455" y="1838686"/>
            <a:ext cx="8382000" cy="45027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200"/>
              <a:buFont typeface="Arial"/>
              <a:buNone/>
            </a:pPr>
            <a:r>
              <a:rPr lang="en-US" sz="2200" b="0" i="0" u="none" strike="noStrike" cap="none">
                <a:solidFill>
                  <a:schemeClr val="dk1"/>
                </a:solidFill>
                <a:latin typeface="Calibri"/>
                <a:ea typeface="Calibri"/>
                <a:cs typeface="Calibri"/>
                <a:sym typeface="Calibri"/>
              </a:rPr>
              <a:t>Trained from English</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239"/>
        <p:cNvGrpSpPr/>
        <p:nvPr/>
      </p:nvGrpSpPr>
      <p:grpSpPr>
        <a:xfrm>
          <a:off x="0" y="0"/>
          <a:ext cx="0" cy="0"/>
          <a:chOff x="0" y="0"/>
          <a:chExt cx="0" cy="0"/>
        </a:xfrm>
      </p:grpSpPr>
      <p:sp>
        <p:nvSpPr>
          <p:cNvPr id="2240" name="Google Shape;2240;p118"/>
          <p:cNvSpPr txBox="1">
            <a:spLocks noGrp="1"/>
          </p:cNvSpPr>
          <p:nvPr>
            <p:ph type="title"/>
          </p:nvPr>
        </p:nvSpPr>
        <p:spPr>
          <a:xfrm>
            <a:off x="687050" y="55567"/>
            <a:ext cx="9980951"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b="1">
                <a:solidFill>
                  <a:srgbClr val="C00000"/>
                </a:solidFill>
              </a:rPr>
              <a:t>Outline</a:t>
            </a:r>
            <a:endParaRPr b="1">
              <a:solidFill>
                <a:srgbClr val="C00000"/>
              </a:solidFill>
            </a:endParaRPr>
          </a:p>
        </p:txBody>
      </p:sp>
      <p:sp>
        <p:nvSpPr>
          <p:cNvPr id="2241" name="Google Shape;2241;p118"/>
          <p:cNvSpPr txBox="1">
            <a:spLocks noGrp="1"/>
          </p:cNvSpPr>
          <p:nvPr>
            <p:ph type="body" idx="1"/>
          </p:nvPr>
        </p:nvSpPr>
        <p:spPr>
          <a:xfrm>
            <a:off x="1056904" y="1338942"/>
            <a:ext cx="9980951" cy="466534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70981"/>
              </a:buClr>
              <a:buSzPts val="1776"/>
              <a:buChar char="•"/>
            </a:pPr>
            <a:r>
              <a:rPr lang="en-US" sz="2400"/>
              <a:t>Semantic Graph Parsing for Event Extraction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Cross-lingual structure transfer for Relation Extraction and Event Extraction</a:t>
            </a:r>
            <a:endParaRPr/>
          </a:p>
          <a:p>
            <a:pPr marL="285750" lvl="0" indent="-172974" algn="l" rtl="0">
              <a:lnSpc>
                <a:spcPct val="90000"/>
              </a:lnSpc>
              <a:spcBef>
                <a:spcPts val="0"/>
              </a:spcBef>
              <a:spcAft>
                <a:spcPts val="0"/>
              </a:spcAft>
              <a:buClr>
                <a:srgbClr val="170981"/>
              </a:buClr>
              <a:buSzPts val="1776"/>
              <a:buNone/>
            </a:pPr>
            <a:endParaRPr sz="2400"/>
          </a:p>
          <a:p>
            <a:pPr marL="228600" lvl="0" indent="-228600" algn="l" rtl="0">
              <a:lnSpc>
                <a:spcPct val="90000"/>
              </a:lnSpc>
              <a:spcBef>
                <a:spcPts val="0"/>
              </a:spcBef>
              <a:spcAft>
                <a:spcPts val="0"/>
              </a:spcAft>
              <a:buClr>
                <a:srgbClr val="170981"/>
              </a:buClr>
              <a:buSzPts val="1776"/>
              <a:buFont typeface="Noto Sans Symbols"/>
              <a:buChar char="⮚"/>
            </a:pPr>
            <a:r>
              <a:rPr lang="en-US" sz="2400"/>
              <a:t>Cross-media Structured Common Space for Multimedia Event Extraction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Graph Schema-guided Event Extraction and Prediction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Cross-media Knowledge Graph based Misinformation Detection</a:t>
            </a:r>
            <a:endParaRPr sz="2400"/>
          </a:p>
        </p:txBody>
      </p:sp>
      <p:sp>
        <p:nvSpPr>
          <p:cNvPr id="2242" name="Google Shape;2242;p118"/>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118</a:t>
            </a:fld>
            <a:endParaRPr sz="1400" b="1" i="0" u="none" strike="noStrike" cap="none">
              <a:solidFill>
                <a:srgbClr val="000000"/>
              </a:solidFill>
              <a:latin typeface="Calibri"/>
              <a:ea typeface="Calibri"/>
              <a:cs typeface="Calibri"/>
              <a:sym typeface="Calibri"/>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246"/>
        <p:cNvGrpSpPr/>
        <p:nvPr/>
      </p:nvGrpSpPr>
      <p:grpSpPr>
        <a:xfrm>
          <a:off x="0" y="0"/>
          <a:ext cx="0" cy="0"/>
          <a:chOff x="0" y="0"/>
          <a:chExt cx="0" cy="0"/>
        </a:xfrm>
      </p:grpSpPr>
      <p:sp>
        <p:nvSpPr>
          <p:cNvPr id="2247" name="Google Shape;2247;p119"/>
          <p:cNvSpPr/>
          <p:nvPr/>
        </p:nvSpPr>
        <p:spPr>
          <a:xfrm>
            <a:off x="904048" y="1400584"/>
            <a:ext cx="5311867" cy="2547417"/>
          </a:xfrm>
          <a:prstGeom prst="roundRect">
            <a:avLst>
              <a:gd name="adj" fmla="val 3711"/>
            </a:avLst>
          </a:prstGeom>
          <a:solidFill>
            <a:srgbClr val="F2F2F2"/>
          </a:solidFill>
          <a:ln w="12700" cap="flat" cmpd="sng">
            <a:solidFill>
              <a:srgbClr val="7F7F7F"/>
            </a:solidFill>
            <a:prstDash val="dash"/>
            <a:miter lim="800000"/>
            <a:headEnd type="none" w="sm" len="sm"/>
            <a:tailEnd type="none" w="sm" len="sm"/>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48" name="Google Shape;2248;p119"/>
          <p:cNvSpPr txBox="1">
            <a:spLocks noGrp="1"/>
          </p:cNvSpPr>
          <p:nvPr>
            <p:ph type="title"/>
          </p:nvPr>
        </p:nvSpPr>
        <p:spPr>
          <a:xfrm>
            <a:off x="838200" y="-19985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solidFill>
                  <a:srgbClr val="C00000"/>
                </a:solidFill>
              </a:rPr>
              <a:t>Multimedia Event Extraction (M</a:t>
            </a:r>
            <a:r>
              <a:rPr lang="en-US" b="1" baseline="30000">
                <a:solidFill>
                  <a:srgbClr val="C00000"/>
                </a:solidFill>
              </a:rPr>
              <a:t>2</a:t>
            </a:r>
            <a:r>
              <a:rPr lang="en-US" b="1">
                <a:solidFill>
                  <a:srgbClr val="C00000"/>
                </a:solidFill>
              </a:rPr>
              <a:t>E</a:t>
            </a:r>
            <a:r>
              <a:rPr lang="en-US" b="1" baseline="30000">
                <a:solidFill>
                  <a:srgbClr val="C00000"/>
                </a:solidFill>
              </a:rPr>
              <a:t>2</a:t>
            </a:r>
            <a:r>
              <a:rPr lang="en-US" b="1">
                <a:solidFill>
                  <a:srgbClr val="C00000"/>
                </a:solidFill>
              </a:rPr>
              <a:t>)</a:t>
            </a:r>
            <a:endParaRPr b="1">
              <a:solidFill>
                <a:srgbClr val="C00000"/>
              </a:solidFill>
            </a:endParaRPr>
          </a:p>
        </p:txBody>
      </p:sp>
      <p:sp>
        <p:nvSpPr>
          <p:cNvPr id="2249" name="Google Shape;2249;p1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119</a:t>
            </a:fld>
            <a:endParaRPr/>
          </a:p>
        </p:txBody>
      </p:sp>
      <p:graphicFrame>
        <p:nvGraphicFramePr>
          <p:cNvPr id="2250" name="Google Shape;2250;p119"/>
          <p:cNvGraphicFramePr/>
          <p:nvPr/>
        </p:nvGraphicFramePr>
        <p:xfrm>
          <a:off x="938525" y="4543959"/>
          <a:ext cx="4612050" cy="2124725"/>
        </p:xfrm>
        <a:graphic>
          <a:graphicData uri="http://schemas.openxmlformats.org/drawingml/2006/table">
            <a:tbl>
              <a:tblPr>
                <a:noFill/>
              </a:tblPr>
              <a:tblGrid>
                <a:gridCol w="1234800">
                  <a:extLst>
                    <a:ext uri="{9D8B030D-6E8A-4147-A177-3AD203B41FA5}">
                      <a16:colId xmlns:a16="http://schemas.microsoft.com/office/drawing/2014/main" val="20000"/>
                    </a:ext>
                  </a:extLst>
                </a:gridCol>
                <a:gridCol w="1688625">
                  <a:extLst>
                    <a:ext uri="{9D8B030D-6E8A-4147-A177-3AD203B41FA5}">
                      <a16:colId xmlns:a16="http://schemas.microsoft.com/office/drawing/2014/main" val="20001"/>
                    </a:ext>
                  </a:extLst>
                </a:gridCol>
                <a:gridCol w="1688625">
                  <a:extLst>
                    <a:ext uri="{9D8B030D-6E8A-4147-A177-3AD203B41FA5}">
                      <a16:colId xmlns:a16="http://schemas.microsoft.com/office/drawing/2014/main" val="20002"/>
                    </a:ext>
                  </a:extLst>
                </a:gridCol>
              </a:tblGrid>
              <a:tr h="475775">
                <a:tc>
                  <a:txBody>
                    <a:bodyPr/>
                    <a:lstStyle/>
                    <a:p>
                      <a:pPr marL="0" marR="0" lvl="0" indent="0" algn="ctr" rtl="0">
                        <a:lnSpc>
                          <a:spcPct val="100000"/>
                        </a:lnSpc>
                        <a:spcBef>
                          <a:spcPts val="0"/>
                        </a:spcBef>
                        <a:spcAft>
                          <a:spcPts val="0"/>
                        </a:spcAft>
                        <a:buClr>
                          <a:srgbClr val="000000"/>
                        </a:buClr>
                        <a:buSzPts val="1400"/>
                        <a:buFont typeface="Arial"/>
                        <a:buNone/>
                      </a:pPr>
                      <a:r>
                        <a:rPr lang="en-US" sz="1400" u="none" strike="noStrike" cap="none"/>
                        <a:t>Event Type</a:t>
                      </a:r>
                      <a:endParaRPr sz="1400" b="1" u="none" strike="noStrike" cap="none"/>
                    </a:p>
                  </a:txBody>
                  <a:tcPr marL="91450" marR="91450" marT="45725" marB="45725" anchor="ctr">
                    <a:lnR w="12700" cap="flat" cmpd="sng">
                      <a:solidFill>
                        <a:srgbClr val="7F7F7F"/>
                      </a:solidFill>
                      <a:prstDash val="solid"/>
                      <a:round/>
                      <a:headEnd type="none" w="sm" len="sm"/>
                      <a:tailEnd type="none" w="sm" len="sm"/>
                    </a:lnR>
                    <a:lnB w="12700" cap="flat" cmpd="sng">
                      <a:solidFill>
                        <a:srgbClr val="7F7F7F"/>
                      </a:solidFill>
                      <a:prstDash val="solid"/>
                      <a:round/>
                      <a:headEnd type="none" w="sm" len="sm"/>
                      <a:tailEnd type="none" w="sm" len="sm"/>
                    </a:lnB>
                    <a:solidFill>
                      <a:srgbClr val="F2F2F2"/>
                    </a:solidFill>
                  </a:tcPr>
                </a:tc>
                <a:tc gridSpan="2">
                  <a:txBody>
                    <a:bodyPr/>
                    <a:lstStyle/>
                    <a:p>
                      <a:pPr marL="0" marR="0" lvl="1" indent="0" algn="ctr" rtl="0">
                        <a:lnSpc>
                          <a:spcPct val="100000"/>
                        </a:lnSpc>
                        <a:spcBef>
                          <a:spcPts val="0"/>
                        </a:spcBef>
                        <a:spcAft>
                          <a:spcPts val="0"/>
                        </a:spcAft>
                        <a:buClr>
                          <a:schemeClr val="dk1"/>
                        </a:buClr>
                        <a:buSzPts val="1400"/>
                        <a:buFont typeface="Calibri"/>
                        <a:buNone/>
                      </a:pPr>
                      <a:r>
                        <a:rPr lang="en-US" sz="1400" u="none" strike="noStrike" cap="none"/>
                        <a:t> </a:t>
                      </a:r>
                      <a:r>
                        <a:rPr lang="en-US" sz="1400" b="0" u="none" strike="noStrike" cap="none"/>
                        <a:t>Movement.Transport</a:t>
                      </a:r>
                      <a:endParaRPr sz="1400" b="0" u="none" strike="noStrike" cap="none"/>
                    </a:p>
                  </a:txBody>
                  <a:tcPr marL="91450" marR="91450" marT="45725" marB="45725" anchor="ctr">
                    <a:lnL w="12700"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B w="12700" cap="flat" cmpd="sng">
                      <a:solidFill>
                        <a:srgbClr val="7F7F7F"/>
                      </a:solidFill>
                      <a:prstDash val="solid"/>
                      <a:round/>
                      <a:headEnd type="none" w="sm" len="sm"/>
                      <a:tailEnd type="none" w="sm" len="sm"/>
                    </a:lnB>
                    <a:solidFill>
                      <a:srgbClr val="F2F2F2"/>
                    </a:solidFill>
                  </a:tcPr>
                </a:tc>
                <a:tc hMerge="1">
                  <a:txBody>
                    <a:bodyPr/>
                    <a:lstStyle/>
                    <a:p>
                      <a:endParaRPr lang="en-US"/>
                    </a:p>
                  </a:txBody>
                  <a:tcPr/>
                </a:tc>
                <a:extLst>
                  <a:ext uri="{0D108BD9-81ED-4DB2-BD59-A6C34878D82A}">
                    <a16:rowId xmlns:a16="http://schemas.microsoft.com/office/drawing/2014/main" val="10000"/>
                  </a:ext>
                </a:extLst>
              </a:tr>
              <a:tr h="697425">
                <a:tc rowSpan="2">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t>Event</a:t>
                      </a:r>
                      <a:endParaRPr sz="1400" u="none" strike="noStrike" cap="none"/>
                    </a:p>
                  </a:txBody>
                  <a:tcPr marL="91450" marR="91450" marT="45725" marB="45725" anchor="ctr">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solidFill>
                      <a:srgbClr val="F2F2F2"/>
                    </a:solidFill>
                  </a:tcPr>
                </a:tc>
                <a:tc>
                  <a:txBody>
                    <a:bodyPr/>
                    <a:lstStyle/>
                    <a:p>
                      <a:pPr marL="0" marR="0" lvl="1" indent="0" algn="ctr" rtl="0">
                        <a:lnSpc>
                          <a:spcPct val="100000"/>
                        </a:lnSpc>
                        <a:spcBef>
                          <a:spcPts val="0"/>
                        </a:spcBef>
                        <a:spcAft>
                          <a:spcPts val="0"/>
                        </a:spcAft>
                        <a:buClr>
                          <a:schemeClr val="dk1"/>
                        </a:buClr>
                        <a:buSzPts val="1400"/>
                        <a:buFont typeface="Calibri"/>
                        <a:buNone/>
                      </a:pPr>
                      <a:r>
                        <a:rPr lang="en-US" sz="1400" b="1" u="none" strike="noStrike" cap="none"/>
                        <a:t>Text Trigger</a:t>
                      </a:r>
                      <a:endParaRPr sz="1400" u="none" strike="noStrike" cap="none"/>
                    </a:p>
                  </a:txBody>
                  <a:tcPr marL="91450" marR="91450" marT="45725" marB="45725" anchor="ctr">
                    <a:lnL w="12700" cap="flat" cmpd="sng">
                      <a:solidFill>
                        <a:srgbClr val="7F7F7F"/>
                      </a:solidFill>
                      <a:prstDash val="solid"/>
                      <a:round/>
                      <a:headEnd type="none" w="sm" len="sm"/>
                      <a:tailEnd type="none" w="sm" len="sm"/>
                    </a:lnL>
                    <a:lnT w="12700" cap="flat" cmpd="sng">
                      <a:solidFill>
                        <a:srgbClr val="7F7F7F"/>
                      </a:solidFill>
                      <a:prstDash val="solid"/>
                      <a:round/>
                      <a:headEnd type="none" w="sm" len="sm"/>
                      <a:tailEnd type="none" w="sm" len="sm"/>
                    </a:lnT>
                    <a:solidFill>
                      <a:srgbClr val="F2F2F2"/>
                    </a:solidFill>
                  </a:tcPr>
                </a:tc>
                <a:tc>
                  <a:txBody>
                    <a:bodyPr/>
                    <a:lstStyle/>
                    <a:p>
                      <a:pPr marL="0" marR="0" lvl="1" indent="0" algn="ctr" rtl="0">
                        <a:lnSpc>
                          <a:spcPct val="100000"/>
                        </a:lnSpc>
                        <a:spcBef>
                          <a:spcPts val="0"/>
                        </a:spcBef>
                        <a:spcAft>
                          <a:spcPts val="0"/>
                        </a:spcAft>
                        <a:buClr>
                          <a:schemeClr val="dk1"/>
                        </a:buClr>
                        <a:buSzPts val="1400"/>
                        <a:buFont typeface="Calibri"/>
                        <a:buNone/>
                      </a:pPr>
                      <a:r>
                        <a:rPr lang="en-US" sz="1400" b="0" u="none" strike="noStrike" cap="none"/>
                        <a:t>deploy</a:t>
                      </a:r>
                      <a:endParaRPr sz="1400" u="none" strike="noStrike" cap="none"/>
                    </a:p>
                  </a:txBody>
                  <a:tcPr marL="91450" marR="91450" marT="45725" marB="45725" anchor="ctr">
                    <a:lnT w="12700" cap="flat" cmpd="sng">
                      <a:solidFill>
                        <a:srgbClr val="7F7F7F"/>
                      </a:solidFill>
                      <a:prstDash val="solid"/>
                      <a:round/>
                      <a:headEnd type="none" w="sm" len="sm"/>
                      <a:tailEnd type="none" w="sm" len="sm"/>
                    </a:lnT>
                    <a:solidFill>
                      <a:srgbClr val="F2F2F2"/>
                    </a:solidFill>
                  </a:tcPr>
                </a:tc>
                <a:extLst>
                  <a:ext uri="{0D108BD9-81ED-4DB2-BD59-A6C34878D82A}">
                    <a16:rowId xmlns:a16="http://schemas.microsoft.com/office/drawing/2014/main" val="10001"/>
                  </a:ext>
                </a:extLst>
              </a:tr>
              <a:tr h="951525">
                <a:tc vMerge="1">
                  <a:txBody>
                    <a:bodyPr/>
                    <a:lstStyle/>
                    <a:p>
                      <a:endParaRPr lang="en-US"/>
                    </a:p>
                  </a:txBody>
                  <a:tcPr/>
                </a:tc>
                <a:tc>
                  <a:txBody>
                    <a:bodyPr/>
                    <a:lstStyle/>
                    <a:p>
                      <a:pPr marL="0" marR="0" lvl="1" indent="0" algn="ctr" rtl="0">
                        <a:lnSpc>
                          <a:spcPct val="100000"/>
                        </a:lnSpc>
                        <a:spcBef>
                          <a:spcPts val="0"/>
                        </a:spcBef>
                        <a:spcAft>
                          <a:spcPts val="0"/>
                        </a:spcAft>
                        <a:buClr>
                          <a:schemeClr val="dk1"/>
                        </a:buClr>
                        <a:buSzPts val="1400"/>
                        <a:buFont typeface="Calibri"/>
                        <a:buNone/>
                      </a:pPr>
                      <a:r>
                        <a:rPr lang="en-US" sz="1400" b="1" u="none" strike="noStrike" cap="none"/>
                        <a:t>Image</a:t>
                      </a:r>
                      <a:endParaRPr sz="1400" u="none" strike="noStrike" cap="none"/>
                    </a:p>
                  </a:txBody>
                  <a:tcPr marL="91450" marR="91450" marT="45725" marB="45725" anchor="ctr">
                    <a:lnL w="12700" cap="flat" cmpd="sng">
                      <a:solidFill>
                        <a:srgbClr val="7F7F7F"/>
                      </a:solidFill>
                      <a:prstDash val="solid"/>
                      <a:round/>
                      <a:headEnd type="none" w="sm" len="sm"/>
                      <a:tailEnd type="none" w="sm" len="sm"/>
                    </a:lnL>
                    <a:solidFill>
                      <a:srgbClr val="F2F2F2"/>
                    </a:solidFill>
                  </a:tcPr>
                </a:tc>
                <a:tc>
                  <a:txBody>
                    <a:bodyPr/>
                    <a:lstStyle/>
                    <a:p>
                      <a:pPr marL="0" marR="0" lvl="1" indent="0" algn="ctr" rtl="0">
                        <a:lnSpc>
                          <a:spcPct val="100000"/>
                        </a:lnSpc>
                        <a:spcBef>
                          <a:spcPts val="0"/>
                        </a:spcBef>
                        <a:spcAft>
                          <a:spcPts val="0"/>
                        </a:spcAft>
                        <a:buClr>
                          <a:schemeClr val="dk1"/>
                        </a:buClr>
                        <a:buSzPts val="1400"/>
                        <a:buFont typeface="Calibri"/>
                        <a:buNone/>
                      </a:pPr>
                      <a:endParaRPr sz="1400" b="0" u="none" strike="noStrike" cap="none"/>
                    </a:p>
                  </a:txBody>
                  <a:tcPr marL="91450" marR="91450" marT="45725" marB="45725" anchor="ctr">
                    <a:solidFill>
                      <a:srgbClr val="F2F2F2"/>
                    </a:solidFill>
                  </a:tcPr>
                </a:tc>
                <a:extLst>
                  <a:ext uri="{0D108BD9-81ED-4DB2-BD59-A6C34878D82A}">
                    <a16:rowId xmlns:a16="http://schemas.microsoft.com/office/drawing/2014/main" val="10002"/>
                  </a:ext>
                </a:extLst>
              </a:tr>
            </a:tbl>
          </a:graphicData>
        </a:graphic>
      </p:graphicFrame>
      <p:sp>
        <p:nvSpPr>
          <p:cNvPr id="2251" name="Google Shape;2251;p119"/>
          <p:cNvSpPr txBox="1"/>
          <p:nvPr/>
        </p:nvSpPr>
        <p:spPr>
          <a:xfrm>
            <a:off x="930931" y="1362677"/>
            <a:ext cx="5311868" cy="2585323"/>
          </a:xfrm>
          <a:prstGeom prst="rect">
            <a:avLst/>
          </a:prstGeom>
          <a:noFill/>
          <a:ln>
            <a:noFill/>
          </a:ln>
        </p:spPr>
        <p:txBody>
          <a:bodyPr spcFirstLastPara="1" wrap="square" lIns="121900" tIns="60950" rIns="121900" bIns="6095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Times New Roman"/>
                <a:ea typeface="Times New Roman"/>
                <a:cs typeface="Times New Roman"/>
                <a:sym typeface="Times New Roman"/>
              </a:rPr>
              <a:t>Last week , U.S . Secretary of State Rex Tillerson visited Ankara, the first senior administration official to visit Turkey, to try to seal a deal about the battle for Raqqa and to overcome Presiden</a:t>
            </a:r>
            <a:r>
              <a:rPr lang="en-US" sz="1600" b="0" i="0" u="none" strike="noStrike" cap="none">
                <a:solidFill>
                  <a:srgbClr val="000000"/>
                </a:solidFill>
                <a:latin typeface="Times New Roman"/>
                <a:ea typeface="Times New Roman"/>
                <a:cs typeface="Times New Roman"/>
                <a:sym typeface="Times New Roman"/>
              </a:rPr>
              <a:t>t Recep Tayyip Erdogan's strong objections to Washington's backing of the Kurdish Democratic Union Party (PYD) militias.  Turkish forces have attacked SDF forces in the past around Manbij, west of Raqqa, forcing the </a:t>
            </a:r>
            <a:r>
              <a:rPr lang="en-US" sz="1600" b="1" i="0" u="none" strike="noStrike" cap="none">
                <a:solidFill>
                  <a:schemeClr val="accent1"/>
                </a:solidFill>
                <a:latin typeface="Times New Roman"/>
                <a:ea typeface="Times New Roman"/>
                <a:cs typeface="Times New Roman"/>
                <a:sym typeface="Times New Roman"/>
              </a:rPr>
              <a:t>United States </a:t>
            </a:r>
            <a:r>
              <a:rPr lang="en-US" sz="1600" b="0" i="0" u="none" strike="noStrike" cap="none">
                <a:solidFill>
                  <a:srgbClr val="000000"/>
                </a:solidFill>
                <a:latin typeface="Times New Roman"/>
                <a:ea typeface="Times New Roman"/>
                <a:cs typeface="Times New Roman"/>
                <a:sym typeface="Times New Roman"/>
              </a:rPr>
              <a:t>to </a:t>
            </a:r>
            <a:r>
              <a:rPr lang="en-US" sz="1600" b="1" i="0" u="none" strike="noStrike" cap="none">
                <a:solidFill>
                  <a:srgbClr val="C00000"/>
                </a:solidFill>
                <a:latin typeface="Times New Roman"/>
                <a:ea typeface="Times New Roman"/>
                <a:cs typeface="Times New Roman"/>
                <a:sym typeface="Times New Roman"/>
              </a:rPr>
              <a:t>deploy</a:t>
            </a:r>
            <a:r>
              <a:rPr lang="en-US" sz="1600" b="0" i="0" u="none" strike="noStrike" cap="none">
                <a:solidFill>
                  <a:srgbClr val="000000"/>
                </a:solidFill>
                <a:latin typeface="Times New Roman"/>
                <a:ea typeface="Times New Roman"/>
                <a:cs typeface="Times New Roman"/>
                <a:sym typeface="Times New Roman"/>
              </a:rPr>
              <a:t> dozens of </a:t>
            </a:r>
            <a:r>
              <a:rPr lang="en-US" sz="1600" b="1" i="0" u="none" strike="noStrike" cap="none">
                <a:solidFill>
                  <a:schemeClr val="accent1"/>
                </a:solidFill>
                <a:latin typeface="Times New Roman"/>
                <a:ea typeface="Times New Roman"/>
                <a:cs typeface="Times New Roman"/>
                <a:sym typeface="Times New Roman"/>
              </a:rPr>
              <a:t>soldiers</a:t>
            </a:r>
            <a:r>
              <a:rPr lang="en-US" sz="1600" b="0" i="0" u="none" strike="noStrike" cap="none">
                <a:solidFill>
                  <a:srgbClr val="000000"/>
                </a:solidFill>
                <a:latin typeface="Times New Roman"/>
                <a:ea typeface="Times New Roman"/>
                <a:cs typeface="Times New Roman"/>
                <a:sym typeface="Times New Roman"/>
              </a:rPr>
              <a:t> on the </a:t>
            </a:r>
            <a:r>
              <a:rPr lang="en-US" sz="1600" b="1" i="0" u="none" strike="noStrike" cap="none">
                <a:solidFill>
                  <a:schemeClr val="accent1"/>
                </a:solidFill>
                <a:latin typeface="Times New Roman"/>
                <a:ea typeface="Times New Roman"/>
                <a:cs typeface="Times New Roman"/>
                <a:sym typeface="Times New Roman"/>
              </a:rPr>
              <a:t>outskirts</a:t>
            </a:r>
            <a:r>
              <a:rPr lang="en-US" sz="1600" b="0" i="0" u="none" strike="noStrike" cap="none">
                <a:solidFill>
                  <a:srgbClr val="000000"/>
                </a:solidFill>
                <a:latin typeface="Times New Roman"/>
                <a:ea typeface="Times New Roman"/>
                <a:cs typeface="Times New Roman"/>
                <a:sym typeface="Times New Roman"/>
              </a:rPr>
              <a:t> of the town in a mission to prevent a repeat of clashes, which risk derailing an assault on Raqqa.   </a:t>
            </a:r>
            <a:endParaRPr sz="1400" b="0" i="0" u="none" strike="noStrike" cap="none">
              <a:solidFill>
                <a:srgbClr val="000000"/>
              </a:solidFill>
              <a:latin typeface="Arial"/>
              <a:ea typeface="Arial"/>
              <a:cs typeface="Arial"/>
              <a:sym typeface="Arial"/>
            </a:endParaRPr>
          </a:p>
        </p:txBody>
      </p:sp>
      <p:sp>
        <p:nvSpPr>
          <p:cNvPr id="2252" name="Google Shape;2252;p119"/>
          <p:cNvSpPr txBox="1"/>
          <p:nvPr/>
        </p:nvSpPr>
        <p:spPr>
          <a:xfrm>
            <a:off x="629504" y="878828"/>
            <a:ext cx="5311867" cy="556728"/>
          </a:xfrm>
          <a:prstGeom prst="rect">
            <a:avLst/>
          </a:prstGeom>
          <a:noFill/>
          <a:ln>
            <a:noFill/>
          </a:ln>
        </p:spPr>
        <p:txBody>
          <a:bodyPr spcFirstLastPara="1" wrap="square" lIns="91425" tIns="45675" rIns="91425" bIns="45675" anchor="t" anchorCtr="0">
            <a:noAutofit/>
          </a:bodyPr>
          <a:lstStyle/>
          <a:p>
            <a:pPr marL="186262" marR="0" lvl="0" indent="0" algn="l" rtl="0">
              <a:lnSpc>
                <a:spcPct val="100000"/>
              </a:lnSpc>
              <a:spcBef>
                <a:spcPts val="800"/>
              </a:spcBef>
              <a:spcAft>
                <a:spcPts val="0"/>
              </a:spcAft>
              <a:buClr>
                <a:schemeClr val="dk1"/>
              </a:buClr>
              <a:buSzPts val="1400"/>
              <a:buFont typeface="Arial"/>
              <a:buNone/>
            </a:pPr>
            <a:r>
              <a:rPr lang="en-US" sz="1600" b="1" i="0" u="none" strike="noStrike" cap="none">
                <a:solidFill>
                  <a:schemeClr val="dk1"/>
                </a:solidFill>
                <a:latin typeface="Arial"/>
                <a:ea typeface="Arial"/>
                <a:cs typeface="Arial"/>
                <a:sym typeface="Arial"/>
              </a:rPr>
              <a:t>[Li et al., ACL2020]</a:t>
            </a:r>
            <a:endParaRPr sz="1400" b="0" i="0" u="none" strike="noStrike" cap="none">
              <a:solidFill>
                <a:srgbClr val="000000"/>
              </a:solidFill>
              <a:latin typeface="Arial"/>
              <a:ea typeface="Arial"/>
              <a:cs typeface="Arial"/>
              <a:sym typeface="Arial"/>
            </a:endParaRPr>
          </a:p>
        </p:txBody>
      </p:sp>
      <p:sp>
        <p:nvSpPr>
          <p:cNvPr id="2253" name="Google Shape;2253;p119"/>
          <p:cNvSpPr txBox="1"/>
          <p:nvPr/>
        </p:nvSpPr>
        <p:spPr>
          <a:xfrm>
            <a:off x="930931" y="4140105"/>
            <a:ext cx="6122484" cy="383376"/>
          </a:xfrm>
          <a:prstGeom prst="rect">
            <a:avLst/>
          </a:prstGeom>
          <a:noFill/>
          <a:ln>
            <a:noFill/>
          </a:ln>
        </p:spPr>
        <p:txBody>
          <a:bodyPr spcFirstLastPara="1" wrap="square" lIns="45700" tIns="45700" rIns="45700" bIns="45700" anchor="t" anchorCtr="0">
            <a:normAutofit/>
          </a:bodyPr>
          <a:lstStyle/>
          <a:p>
            <a:pPr marL="0" marR="0" lvl="0" indent="0" algn="l" rtl="0">
              <a:lnSpc>
                <a:spcPct val="100000"/>
              </a:lnSpc>
              <a:spcBef>
                <a:spcPts val="0"/>
              </a:spcBef>
              <a:spcAft>
                <a:spcPts val="0"/>
              </a:spcAft>
              <a:buClr>
                <a:srgbClr val="170981"/>
              </a:buClr>
              <a:buSzPts val="1280"/>
              <a:buFont typeface="Noto Sans Symbols"/>
              <a:buNone/>
            </a:pPr>
            <a:r>
              <a:rPr lang="en-US" sz="1600" b="1" i="0" u="none" strike="noStrike" cap="none">
                <a:solidFill>
                  <a:srgbClr val="000000"/>
                </a:solidFill>
                <a:latin typeface="Arial"/>
                <a:ea typeface="Arial"/>
                <a:cs typeface="Arial"/>
                <a:sym typeface="Arial"/>
              </a:rPr>
              <a:t>Output: Multimedia Events &amp; Argument Roles</a:t>
            </a:r>
            <a:endParaRPr sz="1400" b="0" i="0" u="none" strike="noStrike" cap="none">
              <a:solidFill>
                <a:srgbClr val="000000"/>
              </a:solidFill>
              <a:latin typeface="Arial"/>
              <a:ea typeface="Arial"/>
              <a:cs typeface="Arial"/>
              <a:sym typeface="Arial"/>
            </a:endParaRPr>
          </a:p>
        </p:txBody>
      </p:sp>
      <p:pic>
        <p:nvPicPr>
          <p:cNvPr id="2254" name="Google Shape;2254;p119"/>
          <p:cNvPicPr preferRelativeResize="0"/>
          <p:nvPr/>
        </p:nvPicPr>
        <p:blipFill rotWithShape="1">
          <a:blip r:embed="rId3">
            <a:alphaModFix/>
          </a:blip>
          <a:srcRect/>
          <a:stretch/>
        </p:blipFill>
        <p:spPr>
          <a:xfrm>
            <a:off x="3890317" y="5654697"/>
            <a:ext cx="1532172" cy="946215"/>
          </a:xfrm>
          <a:prstGeom prst="rect">
            <a:avLst/>
          </a:prstGeom>
          <a:noFill/>
          <a:ln>
            <a:noFill/>
          </a:ln>
        </p:spPr>
      </p:pic>
      <p:graphicFrame>
        <p:nvGraphicFramePr>
          <p:cNvPr id="2255" name="Google Shape;2255;p119"/>
          <p:cNvGraphicFramePr/>
          <p:nvPr/>
        </p:nvGraphicFramePr>
        <p:xfrm>
          <a:off x="5985307" y="4554349"/>
          <a:ext cx="4875825" cy="2114375"/>
        </p:xfrm>
        <a:graphic>
          <a:graphicData uri="http://schemas.openxmlformats.org/drawingml/2006/table">
            <a:tbl>
              <a:tblPr>
                <a:noFill/>
              </a:tblPr>
              <a:tblGrid>
                <a:gridCol w="1625275">
                  <a:extLst>
                    <a:ext uri="{9D8B030D-6E8A-4147-A177-3AD203B41FA5}">
                      <a16:colId xmlns:a16="http://schemas.microsoft.com/office/drawing/2014/main" val="20000"/>
                    </a:ext>
                  </a:extLst>
                </a:gridCol>
                <a:gridCol w="1625275">
                  <a:extLst>
                    <a:ext uri="{9D8B030D-6E8A-4147-A177-3AD203B41FA5}">
                      <a16:colId xmlns:a16="http://schemas.microsoft.com/office/drawing/2014/main" val="20001"/>
                    </a:ext>
                  </a:extLst>
                </a:gridCol>
                <a:gridCol w="1625275">
                  <a:extLst>
                    <a:ext uri="{9D8B030D-6E8A-4147-A177-3AD203B41FA5}">
                      <a16:colId xmlns:a16="http://schemas.microsoft.com/office/drawing/2014/main" val="20002"/>
                    </a:ext>
                  </a:extLst>
                </a:gridCol>
              </a:tblGrid>
              <a:tr h="319350">
                <a:tc rowSpan="5">
                  <a:txBody>
                    <a:bodyPr/>
                    <a:lstStyle/>
                    <a:p>
                      <a:pPr marL="0" marR="0" lvl="1" indent="0" algn="ctr" rtl="0">
                        <a:lnSpc>
                          <a:spcPct val="100000"/>
                        </a:lnSpc>
                        <a:spcBef>
                          <a:spcPts val="0"/>
                        </a:spcBef>
                        <a:spcAft>
                          <a:spcPts val="0"/>
                        </a:spcAft>
                        <a:buClr>
                          <a:schemeClr val="dk1"/>
                        </a:buClr>
                        <a:buSzPts val="1400"/>
                        <a:buFont typeface="Calibri"/>
                        <a:buNone/>
                      </a:pPr>
                      <a:r>
                        <a:rPr lang="en-US" sz="1400" b="1" u="none" strike="noStrike" cap="none"/>
                        <a:t>Arguments</a:t>
                      </a:r>
                      <a:endParaRPr sz="1400" b="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12700" cap="flat" cmpd="sng">
                      <a:solidFill>
                        <a:srgbClr val="7F7F7F"/>
                      </a:solidFill>
                      <a:prstDash val="solid"/>
                      <a:round/>
                      <a:headEnd type="none" w="sm" len="sm"/>
                      <a:tailEnd type="none" w="sm" len="sm"/>
                    </a:lnR>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u="none" strike="noStrike" cap="none"/>
                        <a:t>Agent</a:t>
                      </a:r>
                      <a:endParaRPr sz="1400" u="none" strike="noStrike" cap="none"/>
                    </a:p>
                  </a:txBody>
                  <a:tcPr marL="91450" marR="91450" marT="45725" marB="45725" anchor="ctr">
                    <a:lnL w="12700" cap="flat" cmpd="sng">
                      <a:solidFill>
                        <a:srgbClr val="7F7F7F"/>
                      </a:solidFill>
                      <a:prstDash val="solid"/>
                      <a:round/>
                      <a:headEnd type="none" w="sm" len="sm"/>
                      <a:tailEnd type="none" w="sm" len="sm"/>
                    </a:lnL>
                    <a:lnR w="9525" cap="flat" cmpd="sng">
                      <a:solidFill>
                        <a:srgbClr val="000000">
                          <a:alpha val="0"/>
                        </a:srgbClr>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0" u="none" strike="noStrike" cap="none"/>
                        <a:t>United States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B w="9525" cap="flat" cmpd="sng">
                      <a:solidFill>
                        <a:srgbClr val="000000">
                          <a:alpha val="0"/>
                        </a:srgbClr>
                      </a:solidFill>
                      <a:prstDash val="solid"/>
                      <a:round/>
                      <a:headEnd type="none" w="sm" len="sm"/>
                      <a:tailEnd type="none" w="sm" len="sm"/>
                    </a:lnB>
                    <a:solidFill>
                      <a:srgbClr val="F2F2F2"/>
                    </a:solidFill>
                  </a:tcPr>
                </a:tc>
                <a:extLst>
                  <a:ext uri="{0D108BD9-81ED-4DB2-BD59-A6C34878D82A}">
                    <a16:rowId xmlns:a16="http://schemas.microsoft.com/office/drawing/2014/main" val="10000"/>
                  </a:ext>
                </a:extLst>
              </a:tr>
              <a:tr h="319350">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u="none" strike="noStrike" cap="none"/>
                        <a:t>Destination</a:t>
                      </a:r>
                      <a:endParaRPr sz="1400" u="none" strike="noStrike" cap="none"/>
                    </a:p>
                  </a:txBody>
                  <a:tcPr marL="91450" marR="91450" marT="45725" marB="45725" anchor="ctr">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u="none" strike="noStrike" cap="none"/>
                        <a:t>outskirts</a:t>
                      </a:r>
                      <a:endParaRPr sz="1400" b="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solidFill>
                      <a:srgbClr val="F2F2F2"/>
                    </a:solidFill>
                  </a:tcPr>
                </a:tc>
                <a:extLst>
                  <a:ext uri="{0D108BD9-81ED-4DB2-BD59-A6C34878D82A}">
                    <a16:rowId xmlns:a16="http://schemas.microsoft.com/office/drawing/2014/main" val="10001"/>
                  </a:ext>
                </a:extLst>
              </a:tr>
              <a:tr h="319350">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u="none" strike="noStrike" cap="none"/>
                        <a:t>Artifact</a:t>
                      </a:r>
                      <a:endParaRPr sz="1400" u="none" strike="noStrike" cap="none"/>
                    </a:p>
                  </a:txBody>
                  <a:tcPr marL="91450" marR="91450" marT="45725" marB="45725" anchor="ctr">
                    <a:lnR w="9525" cap="flat" cmpd="sng">
                      <a:solidFill>
                        <a:srgbClr val="000000">
                          <a:alpha val="0"/>
                        </a:srgbClr>
                      </a:solidFill>
                      <a:prstDash val="solid"/>
                      <a:round/>
                      <a:headEnd type="none" w="sm" len="sm"/>
                      <a:tailEnd type="none" w="sm" len="sm"/>
                    </a:lnR>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u="none" strike="noStrike" cap="none"/>
                        <a:t>soldiers</a:t>
                      </a:r>
                      <a:endParaRPr sz="1400" b="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solidFill>
                      <a:srgbClr val="F2F2F2"/>
                    </a:solidFill>
                  </a:tcPr>
                </a:tc>
                <a:extLst>
                  <a:ext uri="{0D108BD9-81ED-4DB2-BD59-A6C34878D82A}">
                    <a16:rowId xmlns:a16="http://schemas.microsoft.com/office/drawing/2014/main" val="10002"/>
                  </a:ext>
                </a:extLst>
              </a:tr>
              <a:tr h="661600">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u="none" strike="noStrike" cap="none"/>
                        <a:t>Vehicle</a:t>
                      </a:r>
                      <a:endParaRPr sz="1400" u="none" strike="noStrike" cap="none"/>
                    </a:p>
                  </a:txBody>
                  <a:tcPr marL="91450" marR="91450" marT="45725" marB="45725" anchor="ctr">
                    <a:lnR w="9525" cap="flat" cmpd="sng">
                      <a:solidFill>
                        <a:srgbClr val="000000">
                          <a:alpha val="0"/>
                        </a:srgbClr>
                      </a:solidFill>
                      <a:prstDash val="solid"/>
                      <a:round/>
                      <a:headEnd type="none" w="sm" len="sm"/>
                      <a:tailEnd type="none" w="sm" len="sm"/>
                    </a:lnR>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solidFill>
                      <a:srgbClr val="F2F2F2"/>
                    </a:solidFill>
                  </a:tcPr>
                </a:tc>
                <a:extLst>
                  <a:ext uri="{0D108BD9-81ED-4DB2-BD59-A6C34878D82A}">
                    <a16:rowId xmlns:a16="http://schemas.microsoft.com/office/drawing/2014/main" val="10003"/>
                  </a:ext>
                </a:extLst>
              </a:tr>
              <a:tr h="494725">
                <a:tc vMerge="1">
                  <a:txBody>
                    <a:bodyPr/>
                    <a:lstStyle/>
                    <a:p>
                      <a:endParaRPr lang="en-US"/>
                    </a:p>
                  </a:txBody>
                  <a:tcPr/>
                </a:tc>
                <a:tc>
                  <a:txBody>
                    <a:bodyPr/>
                    <a:lstStyle/>
                    <a:p>
                      <a:pPr marL="0" marR="0" lvl="0" indent="0" algn="ctr" rtl="0">
                        <a:lnSpc>
                          <a:spcPct val="100000"/>
                        </a:lnSpc>
                        <a:spcBef>
                          <a:spcPts val="0"/>
                        </a:spcBef>
                        <a:spcAft>
                          <a:spcPts val="0"/>
                        </a:spcAft>
                        <a:buClr>
                          <a:schemeClr val="dk1"/>
                        </a:buClr>
                        <a:buSzPts val="1400"/>
                        <a:buFont typeface="Calibri"/>
                        <a:buNone/>
                      </a:pPr>
                      <a:r>
                        <a:rPr lang="en-US" sz="1400" b="1" u="none" strike="noStrike" cap="none"/>
                        <a:t>Vehicle</a:t>
                      </a:r>
                      <a:endParaRPr sz="1400" u="none" strike="noStrike" cap="none"/>
                    </a:p>
                  </a:txBody>
                  <a:tcPr marL="91450" marR="91450" marT="45725" marB="45725" anchor="ctr">
                    <a:lnR w="9525" cap="flat" cmpd="sng">
                      <a:solidFill>
                        <a:srgbClr val="000000">
                          <a:alpha val="0"/>
                        </a:srgbClr>
                      </a:solidFill>
                      <a:prstDash val="solid"/>
                      <a:round/>
                      <a:headEnd type="none" w="sm" len="sm"/>
                      <a:tailEnd type="none" w="sm" len="sm"/>
                    </a:lnR>
                    <a:solidFill>
                      <a:srgbClr val="F2F2F2"/>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solidFill>
                      <a:srgbClr val="F2F2F2"/>
                    </a:solidFill>
                  </a:tcPr>
                </a:tc>
                <a:extLst>
                  <a:ext uri="{0D108BD9-81ED-4DB2-BD59-A6C34878D82A}">
                    <a16:rowId xmlns:a16="http://schemas.microsoft.com/office/drawing/2014/main" val="10004"/>
                  </a:ext>
                </a:extLst>
              </a:tr>
            </a:tbl>
          </a:graphicData>
        </a:graphic>
      </p:graphicFrame>
      <p:pic>
        <p:nvPicPr>
          <p:cNvPr id="2256" name="Google Shape;2256;p119"/>
          <p:cNvPicPr preferRelativeResize="0"/>
          <p:nvPr/>
        </p:nvPicPr>
        <p:blipFill rotWithShape="1">
          <a:blip r:embed="rId4">
            <a:alphaModFix/>
          </a:blip>
          <a:srcRect/>
          <a:stretch/>
        </p:blipFill>
        <p:spPr>
          <a:xfrm>
            <a:off x="9645550" y="5611109"/>
            <a:ext cx="700356" cy="520264"/>
          </a:xfrm>
          <a:prstGeom prst="rect">
            <a:avLst/>
          </a:prstGeom>
          <a:noFill/>
          <a:ln>
            <a:noFill/>
          </a:ln>
        </p:spPr>
      </p:pic>
      <p:pic>
        <p:nvPicPr>
          <p:cNvPr id="2257" name="Google Shape;2257;p119"/>
          <p:cNvPicPr preferRelativeResize="0"/>
          <p:nvPr/>
        </p:nvPicPr>
        <p:blipFill rotWithShape="1">
          <a:blip r:embed="rId5">
            <a:alphaModFix/>
          </a:blip>
          <a:srcRect/>
          <a:stretch/>
        </p:blipFill>
        <p:spPr>
          <a:xfrm>
            <a:off x="9804902" y="6196637"/>
            <a:ext cx="485231" cy="456688"/>
          </a:xfrm>
          <a:prstGeom prst="rect">
            <a:avLst/>
          </a:prstGeom>
          <a:noFill/>
          <a:ln>
            <a:noFill/>
          </a:ln>
        </p:spPr>
      </p:pic>
      <p:cxnSp>
        <p:nvCxnSpPr>
          <p:cNvPr id="2258" name="Google Shape;2258;p119"/>
          <p:cNvCxnSpPr/>
          <p:nvPr/>
        </p:nvCxnSpPr>
        <p:spPr>
          <a:xfrm>
            <a:off x="3763588" y="3345519"/>
            <a:ext cx="4100233" cy="1355541"/>
          </a:xfrm>
          <a:prstGeom prst="straightConnector1">
            <a:avLst/>
          </a:prstGeom>
          <a:noFill/>
          <a:ln w="19050" cap="rnd" cmpd="sng">
            <a:solidFill>
              <a:schemeClr val="accent1"/>
            </a:solidFill>
            <a:prstDash val="solid"/>
            <a:round/>
            <a:headEnd type="none" w="sm" len="sm"/>
            <a:tailEnd type="triangle" w="med" len="med"/>
          </a:ln>
          <a:effectLst>
            <a:outerShdw blurRad="38100" dist="25400" dir="5400000" rotWithShape="0">
              <a:srgbClr val="000000">
                <a:alpha val="43921"/>
              </a:srgbClr>
            </a:outerShdw>
          </a:effectLst>
        </p:spPr>
      </p:cxnSp>
      <p:cxnSp>
        <p:nvCxnSpPr>
          <p:cNvPr id="2259" name="Google Shape;2259;p119"/>
          <p:cNvCxnSpPr/>
          <p:nvPr/>
        </p:nvCxnSpPr>
        <p:spPr>
          <a:xfrm>
            <a:off x="3126743" y="3583846"/>
            <a:ext cx="4737077" cy="1400629"/>
          </a:xfrm>
          <a:prstGeom prst="straightConnector1">
            <a:avLst/>
          </a:prstGeom>
          <a:noFill/>
          <a:ln w="19050" cap="rnd" cmpd="sng">
            <a:solidFill>
              <a:schemeClr val="accent1"/>
            </a:solidFill>
            <a:prstDash val="solid"/>
            <a:round/>
            <a:headEnd type="none" w="sm" len="sm"/>
            <a:tailEnd type="triangle" w="med" len="med"/>
          </a:ln>
          <a:effectLst>
            <a:outerShdw blurRad="38100" dist="25400" dir="5400000" rotWithShape="0">
              <a:srgbClr val="000000">
                <a:alpha val="43921"/>
              </a:srgbClr>
            </a:outerShdw>
          </a:effectLst>
        </p:spPr>
      </p:cxnSp>
      <p:cxnSp>
        <p:nvCxnSpPr>
          <p:cNvPr id="2260" name="Google Shape;2260;p119"/>
          <p:cNvCxnSpPr/>
          <p:nvPr/>
        </p:nvCxnSpPr>
        <p:spPr>
          <a:xfrm>
            <a:off x="1655177" y="3628934"/>
            <a:ext cx="6208643" cy="1657591"/>
          </a:xfrm>
          <a:prstGeom prst="straightConnector1">
            <a:avLst/>
          </a:prstGeom>
          <a:noFill/>
          <a:ln w="19050" cap="rnd" cmpd="sng">
            <a:solidFill>
              <a:schemeClr val="accent1"/>
            </a:solidFill>
            <a:prstDash val="solid"/>
            <a:round/>
            <a:headEnd type="none" w="sm" len="sm"/>
            <a:tailEnd type="triangle" w="med" len="med"/>
          </a:ln>
          <a:effectLst>
            <a:outerShdw blurRad="38100" dist="25400" dir="5400000" rotWithShape="0">
              <a:srgbClr val="000000">
                <a:alpha val="43921"/>
              </a:srgbClr>
            </a:outerShdw>
          </a:effectLst>
        </p:spPr>
      </p:cxnSp>
      <p:cxnSp>
        <p:nvCxnSpPr>
          <p:cNvPr id="2261" name="Google Shape;2261;p119"/>
          <p:cNvCxnSpPr/>
          <p:nvPr/>
        </p:nvCxnSpPr>
        <p:spPr>
          <a:xfrm flipH="1">
            <a:off x="10345908" y="3644531"/>
            <a:ext cx="344457" cy="2894383"/>
          </a:xfrm>
          <a:prstGeom prst="straightConnector1">
            <a:avLst/>
          </a:prstGeom>
          <a:noFill/>
          <a:ln w="19050" cap="rnd" cmpd="sng">
            <a:solidFill>
              <a:schemeClr val="accent1"/>
            </a:solidFill>
            <a:prstDash val="solid"/>
            <a:round/>
            <a:headEnd type="none" w="sm" len="sm"/>
            <a:tailEnd type="triangle" w="med" len="med"/>
          </a:ln>
          <a:effectLst>
            <a:outerShdw blurRad="38100" dist="25400" dir="5400000" rotWithShape="0">
              <a:srgbClr val="000000">
                <a:alpha val="43921"/>
              </a:srgbClr>
            </a:outerShdw>
          </a:effectLst>
        </p:spPr>
      </p:cxnSp>
      <p:cxnSp>
        <p:nvCxnSpPr>
          <p:cNvPr id="2262" name="Google Shape;2262;p119"/>
          <p:cNvCxnSpPr/>
          <p:nvPr/>
        </p:nvCxnSpPr>
        <p:spPr>
          <a:xfrm>
            <a:off x="9441261" y="3784443"/>
            <a:ext cx="204289" cy="1870253"/>
          </a:xfrm>
          <a:prstGeom prst="straightConnector1">
            <a:avLst/>
          </a:prstGeom>
          <a:noFill/>
          <a:ln w="19050" cap="rnd" cmpd="sng">
            <a:solidFill>
              <a:schemeClr val="accent1"/>
            </a:solidFill>
            <a:prstDash val="solid"/>
            <a:round/>
            <a:headEnd type="none" w="sm" len="sm"/>
            <a:tailEnd type="triangle" w="med" len="med"/>
          </a:ln>
          <a:effectLst>
            <a:outerShdw blurRad="38100" dist="25400" dir="5400000" rotWithShape="0">
              <a:srgbClr val="000000">
                <a:alpha val="43921"/>
              </a:srgbClr>
            </a:outerShdw>
          </a:effectLst>
        </p:spPr>
      </p:cxnSp>
      <p:pic>
        <p:nvPicPr>
          <p:cNvPr id="2263" name="Google Shape;2263;p119"/>
          <p:cNvPicPr preferRelativeResize="0"/>
          <p:nvPr/>
        </p:nvPicPr>
        <p:blipFill rotWithShape="1">
          <a:blip r:embed="rId3">
            <a:alphaModFix/>
          </a:blip>
          <a:srcRect/>
          <a:stretch/>
        </p:blipFill>
        <p:spPr>
          <a:xfrm>
            <a:off x="6590131" y="1331278"/>
            <a:ext cx="4270984" cy="2637607"/>
          </a:xfrm>
          <a:prstGeom prst="rect">
            <a:avLst/>
          </a:prstGeom>
          <a:noFill/>
          <a:ln>
            <a:noFill/>
          </a:ln>
        </p:spPr>
      </p:pic>
      <p:sp>
        <p:nvSpPr>
          <p:cNvPr id="2264" name="Google Shape;2264;p119"/>
          <p:cNvSpPr/>
          <p:nvPr/>
        </p:nvSpPr>
        <p:spPr>
          <a:xfrm>
            <a:off x="6702829" y="1696011"/>
            <a:ext cx="2838951" cy="2043344"/>
          </a:xfrm>
          <a:prstGeom prst="rect">
            <a:avLst/>
          </a:prstGeom>
          <a:noFill/>
          <a:ln w="57150" cap="rnd" cmpd="sng">
            <a:solidFill>
              <a:schemeClr val="accent1"/>
            </a:solidFill>
            <a:prstDash val="solid"/>
            <a:round/>
            <a:headEnd type="none" w="sm" len="sm"/>
            <a:tailEnd type="none" w="sm" len="sm"/>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
        <p:nvSpPr>
          <p:cNvPr id="2265" name="Google Shape;2265;p119"/>
          <p:cNvSpPr txBox="1"/>
          <p:nvPr/>
        </p:nvSpPr>
        <p:spPr>
          <a:xfrm>
            <a:off x="6673688" y="1394726"/>
            <a:ext cx="1091848" cy="323161"/>
          </a:xfrm>
          <a:prstGeom prst="rect">
            <a:avLst/>
          </a:prstGeom>
          <a:solidFill>
            <a:schemeClr val="accent1"/>
          </a:solid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Calibri"/>
                <a:ea typeface="Calibri"/>
                <a:cs typeface="Calibri"/>
                <a:sym typeface="Calibri"/>
              </a:rPr>
              <a:t>land vehicle</a:t>
            </a:r>
            <a:endParaRPr sz="1800" b="0" i="0" u="none" strike="noStrike" cap="none">
              <a:solidFill>
                <a:schemeClr val="lt1"/>
              </a:solidFill>
              <a:latin typeface="Calibri"/>
              <a:ea typeface="Calibri"/>
              <a:cs typeface="Calibri"/>
              <a:sym typeface="Calibri"/>
            </a:endParaRPr>
          </a:p>
        </p:txBody>
      </p:sp>
      <p:sp>
        <p:nvSpPr>
          <p:cNvPr id="2266" name="Google Shape;2266;p119"/>
          <p:cNvSpPr txBox="1"/>
          <p:nvPr/>
        </p:nvSpPr>
        <p:spPr>
          <a:xfrm>
            <a:off x="9315781" y="1991086"/>
            <a:ext cx="1107831" cy="323161"/>
          </a:xfrm>
          <a:prstGeom prst="rect">
            <a:avLst/>
          </a:prstGeom>
          <a:solidFill>
            <a:schemeClr val="accent1"/>
          </a:solid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000000"/>
              </a:buClr>
              <a:buSzPts val="1500"/>
              <a:buFont typeface="Arial"/>
              <a:buNone/>
            </a:pPr>
            <a:r>
              <a:rPr lang="en-US" sz="1500" b="0" i="0" u="none" strike="noStrike" cap="none">
                <a:solidFill>
                  <a:schemeClr val="lt1"/>
                </a:solidFill>
                <a:latin typeface="Calibri"/>
                <a:ea typeface="Calibri"/>
                <a:cs typeface="Calibri"/>
                <a:sym typeface="Calibri"/>
              </a:rPr>
              <a:t>land vehicle</a:t>
            </a:r>
            <a:endParaRPr sz="1800" b="0" i="0" u="none" strike="noStrike" cap="none">
              <a:solidFill>
                <a:schemeClr val="lt1"/>
              </a:solidFill>
              <a:latin typeface="Calibri"/>
              <a:ea typeface="Calibri"/>
              <a:cs typeface="Calibri"/>
              <a:sym typeface="Calibri"/>
            </a:endParaRPr>
          </a:p>
        </p:txBody>
      </p:sp>
      <p:sp>
        <p:nvSpPr>
          <p:cNvPr id="2267" name="Google Shape;2267;p119"/>
          <p:cNvSpPr/>
          <p:nvPr/>
        </p:nvSpPr>
        <p:spPr>
          <a:xfrm>
            <a:off x="9335386" y="2289330"/>
            <a:ext cx="1506124" cy="1324335"/>
          </a:xfrm>
          <a:prstGeom prst="rect">
            <a:avLst/>
          </a:prstGeom>
          <a:noFill/>
          <a:ln w="57150" cap="rnd" cmpd="sng">
            <a:solidFill>
              <a:schemeClr val="accent1"/>
            </a:solidFill>
            <a:prstDash val="solid"/>
            <a:round/>
            <a:headEnd type="none" w="sm" len="sm"/>
            <a:tailEnd type="none" w="sm" len="sm"/>
          </a:ln>
        </p:spPr>
        <p:txBody>
          <a:bodyPr spcFirstLastPara="1" wrap="square" lIns="121900" tIns="60950" rIns="121900" bIns="6095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77EF5-B7FA-2247-8A06-A5699642CE87}"/>
              </a:ext>
            </a:extLst>
          </p:cNvPr>
          <p:cNvSpPr>
            <a:spLocks noGrp="1"/>
          </p:cNvSpPr>
          <p:nvPr>
            <p:ph type="title"/>
          </p:nvPr>
        </p:nvSpPr>
        <p:spPr/>
        <p:txBody>
          <a:bodyPr/>
          <a:lstStyle/>
          <a:p>
            <a:r>
              <a:rPr lang="en-US" b="1" spc="-173" dirty="0">
                <a:solidFill>
                  <a:srgbClr val="C00000"/>
                </a:solidFill>
              </a:rPr>
              <a:t>Feature </a:t>
            </a:r>
            <a:r>
              <a:rPr lang="en-US" b="1" spc="-120" dirty="0">
                <a:solidFill>
                  <a:srgbClr val="C00000"/>
                </a:solidFill>
              </a:rPr>
              <a:t>Learning </a:t>
            </a:r>
            <a:r>
              <a:rPr lang="en-US" b="1" spc="-160" dirty="0">
                <a:solidFill>
                  <a:srgbClr val="C00000"/>
                </a:solidFill>
              </a:rPr>
              <a:t>in</a:t>
            </a:r>
            <a:r>
              <a:rPr lang="en-US" b="1" spc="260" dirty="0">
                <a:solidFill>
                  <a:srgbClr val="C00000"/>
                </a:solidFill>
              </a:rPr>
              <a:t> </a:t>
            </a:r>
            <a:r>
              <a:rPr lang="en-US" b="1" spc="-107" dirty="0">
                <a:solidFill>
                  <a:srgbClr val="C00000"/>
                </a:solidFill>
              </a:rPr>
              <a:t>Graphs</a:t>
            </a:r>
            <a:endParaRPr lang="en-US" b="1" dirty="0">
              <a:solidFill>
                <a:srgbClr val="C00000"/>
              </a:solidFill>
            </a:endParaRPr>
          </a:p>
        </p:txBody>
      </p:sp>
      <p:sp>
        <p:nvSpPr>
          <p:cNvPr id="3" name="Content Placeholder 2">
            <a:extLst>
              <a:ext uri="{FF2B5EF4-FFF2-40B4-BE49-F238E27FC236}">
                <a16:creationId xmlns:a16="http://schemas.microsoft.com/office/drawing/2014/main" id="{85E0E32E-5FE6-5E47-A7BB-AE4175C733FF}"/>
              </a:ext>
            </a:extLst>
          </p:cNvPr>
          <p:cNvSpPr>
            <a:spLocks noGrp="1"/>
          </p:cNvSpPr>
          <p:nvPr>
            <p:ph idx="1"/>
          </p:nvPr>
        </p:nvSpPr>
        <p:spPr>
          <a:xfrm>
            <a:off x="917575" y="1851070"/>
            <a:ext cx="10604500" cy="1865238"/>
          </a:xfrm>
        </p:spPr>
        <p:txBody>
          <a:bodyPr>
            <a:normAutofit/>
          </a:bodyPr>
          <a:lstStyle/>
          <a:p>
            <a:r>
              <a:rPr lang="en-US" sz="3100" spc="-93" dirty="0">
                <a:cs typeface="Arial"/>
              </a:rPr>
              <a:t>Our Goal: Design efficient task-independent/ task-dependent feature learning for machine learning in graphs!</a:t>
            </a:r>
          </a:p>
          <a:p>
            <a:endParaRPr lang="en-US" dirty="0"/>
          </a:p>
        </p:txBody>
      </p:sp>
      <p:sp>
        <p:nvSpPr>
          <p:cNvPr id="4" name="Slide Number Placeholder 3">
            <a:extLst>
              <a:ext uri="{FF2B5EF4-FFF2-40B4-BE49-F238E27FC236}">
                <a16:creationId xmlns:a16="http://schemas.microsoft.com/office/drawing/2014/main" id="{928BF7A9-895F-4746-B2A0-E7A432422DE9}"/>
              </a:ext>
            </a:extLst>
          </p:cNvPr>
          <p:cNvSpPr>
            <a:spLocks noGrp="1"/>
          </p:cNvSpPr>
          <p:nvPr>
            <p:ph type="sldNum" sz="quarter" idx="12"/>
          </p:nvPr>
        </p:nvSpPr>
        <p:spPr/>
        <p:txBody>
          <a:bodyPr/>
          <a:lstStyle/>
          <a:p>
            <a:fld id="{4C15419E-54D6-8648-ABFB-BEF58E3E877E}" type="slidenum">
              <a:rPr lang="en-US" smtClean="0"/>
              <a:t>12</a:t>
            </a:fld>
            <a:endParaRPr lang="en-US"/>
          </a:p>
        </p:txBody>
      </p:sp>
      <p:graphicFrame>
        <p:nvGraphicFramePr>
          <p:cNvPr id="5" name="object 4">
            <a:extLst>
              <a:ext uri="{FF2B5EF4-FFF2-40B4-BE49-F238E27FC236}">
                <a16:creationId xmlns:a16="http://schemas.microsoft.com/office/drawing/2014/main" id="{898D66A5-B27A-3C44-9951-177A6BD9E61C}"/>
              </a:ext>
            </a:extLst>
          </p:cNvPr>
          <p:cNvGraphicFramePr>
            <a:graphicFrameLocks noGrp="1"/>
          </p:cNvGraphicFramePr>
          <p:nvPr/>
        </p:nvGraphicFramePr>
        <p:xfrm>
          <a:off x="7040034" y="3654383"/>
          <a:ext cx="3159756" cy="422487"/>
        </p:xfrm>
        <a:graphic>
          <a:graphicData uri="http://schemas.openxmlformats.org/drawingml/2006/table">
            <a:tbl>
              <a:tblPr firstRow="1" bandRow="1">
                <a:tableStyleId>{2D5ABB26-0587-4C30-8999-92F81FD0307C}</a:tableStyleId>
              </a:tblPr>
              <a:tblGrid>
                <a:gridCol w="526627">
                  <a:extLst>
                    <a:ext uri="{9D8B030D-6E8A-4147-A177-3AD203B41FA5}">
                      <a16:colId xmlns:a16="http://schemas.microsoft.com/office/drawing/2014/main" val="20000"/>
                    </a:ext>
                  </a:extLst>
                </a:gridCol>
                <a:gridCol w="526627">
                  <a:extLst>
                    <a:ext uri="{9D8B030D-6E8A-4147-A177-3AD203B41FA5}">
                      <a16:colId xmlns:a16="http://schemas.microsoft.com/office/drawing/2014/main" val="20001"/>
                    </a:ext>
                  </a:extLst>
                </a:gridCol>
                <a:gridCol w="526627">
                  <a:extLst>
                    <a:ext uri="{9D8B030D-6E8A-4147-A177-3AD203B41FA5}">
                      <a16:colId xmlns:a16="http://schemas.microsoft.com/office/drawing/2014/main" val="20002"/>
                    </a:ext>
                  </a:extLst>
                </a:gridCol>
                <a:gridCol w="526625">
                  <a:extLst>
                    <a:ext uri="{9D8B030D-6E8A-4147-A177-3AD203B41FA5}">
                      <a16:colId xmlns:a16="http://schemas.microsoft.com/office/drawing/2014/main" val="20003"/>
                    </a:ext>
                  </a:extLst>
                </a:gridCol>
                <a:gridCol w="526625">
                  <a:extLst>
                    <a:ext uri="{9D8B030D-6E8A-4147-A177-3AD203B41FA5}">
                      <a16:colId xmlns:a16="http://schemas.microsoft.com/office/drawing/2014/main" val="20004"/>
                    </a:ext>
                  </a:extLst>
                </a:gridCol>
                <a:gridCol w="526625">
                  <a:extLst>
                    <a:ext uri="{9D8B030D-6E8A-4147-A177-3AD203B41FA5}">
                      <a16:colId xmlns:a16="http://schemas.microsoft.com/office/drawing/2014/main" val="20005"/>
                    </a:ext>
                  </a:extLst>
                </a:gridCol>
              </a:tblGrid>
              <a:tr h="422487">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tc>
                  <a:txBody>
                    <a:bodyPr/>
                    <a:lstStyle/>
                    <a:p>
                      <a:pPr>
                        <a:lnSpc>
                          <a:spcPct val="100000"/>
                        </a:lnSpc>
                      </a:pPr>
                      <a:endParaRPr sz="250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4F81BD"/>
                    </a:solidFill>
                  </a:tcPr>
                </a:tc>
                <a:extLst>
                  <a:ext uri="{0D108BD9-81ED-4DB2-BD59-A6C34878D82A}">
                    <a16:rowId xmlns:a16="http://schemas.microsoft.com/office/drawing/2014/main" val="10000"/>
                  </a:ext>
                </a:extLst>
              </a:tr>
            </a:tbl>
          </a:graphicData>
        </a:graphic>
      </p:graphicFrame>
      <p:sp>
        <p:nvSpPr>
          <p:cNvPr id="6" name="object 5">
            <a:extLst>
              <a:ext uri="{FF2B5EF4-FFF2-40B4-BE49-F238E27FC236}">
                <a16:creationId xmlns:a16="http://schemas.microsoft.com/office/drawing/2014/main" id="{C714D25C-135F-1243-B735-0C812414F885}"/>
              </a:ext>
            </a:extLst>
          </p:cNvPr>
          <p:cNvSpPr/>
          <p:nvPr/>
        </p:nvSpPr>
        <p:spPr>
          <a:xfrm>
            <a:off x="4285037" y="3789426"/>
            <a:ext cx="2642447" cy="152400"/>
          </a:xfrm>
          <a:custGeom>
            <a:avLst/>
            <a:gdLst/>
            <a:ahLst/>
            <a:cxnLst/>
            <a:rect l="l" t="t" r="r" b="b"/>
            <a:pathLst>
              <a:path w="1981835" h="114300">
                <a:moveTo>
                  <a:pt x="1943600" y="38011"/>
                </a:moveTo>
                <a:lnTo>
                  <a:pt x="1885950" y="38011"/>
                </a:lnTo>
                <a:lnTo>
                  <a:pt x="1886115" y="76111"/>
                </a:lnTo>
                <a:lnTo>
                  <a:pt x="1867065" y="76194"/>
                </a:lnTo>
                <a:lnTo>
                  <a:pt x="1867230" y="114300"/>
                </a:lnTo>
                <a:lnTo>
                  <a:pt x="1981276" y="56641"/>
                </a:lnTo>
                <a:lnTo>
                  <a:pt x="1943600" y="38011"/>
                </a:lnTo>
                <a:close/>
              </a:path>
              <a:path w="1981835" h="114300">
                <a:moveTo>
                  <a:pt x="1866899" y="38094"/>
                </a:moveTo>
                <a:lnTo>
                  <a:pt x="0" y="46266"/>
                </a:lnTo>
                <a:lnTo>
                  <a:pt x="165" y="84366"/>
                </a:lnTo>
                <a:lnTo>
                  <a:pt x="1867065" y="76194"/>
                </a:lnTo>
                <a:lnTo>
                  <a:pt x="1866899" y="38094"/>
                </a:lnTo>
                <a:close/>
              </a:path>
              <a:path w="1981835" h="114300">
                <a:moveTo>
                  <a:pt x="1885950" y="38011"/>
                </a:moveTo>
                <a:lnTo>
                  <a:pt x="1866899" y="38094"/>
                </a:lnTo>
                <a:lnTo>
                  <a:pt x="1867065" y="76194"/>
                </a:lnTo>
                <a:lnTo>
                  <a:pt x="1886115" y="76111"/>
                </a:lnTo>
                <a:lnTo>
                  <a:pt x="1885950" y="38011"/>
                </a:lnTo>
                <a:close/>
              </a:path>
              <a:path w="1981835" h="114300">
                <a:moveTo>
                  <a:pt x="1866734" y="0"/>
                </a:moveTo>
                <a:lnTo>
                  <a:pt x="1866899" y="38094"/>
                </a:lnTo>
                <a:lnTo>
                  <a:pt x="1943600" y="38011"/>
                </a:lnTo>
                <a:lnTo>
                  <a:pt x="1866734" y="0"/>
                </a:lnTo>
                <a:close/>
              </a:path>
            </a:pathLst>
          </a:custGeom>
          <a:solidFill>
            <a:srgbClr val="000000"/>
          </a:solidFill>
        </p:spPr>
        <p:txBody>
          <a:bodyPr wrap="square" lIns="0" tIns="0" rIns="0" bIns="0" rtlCol="0"/>
          <a:lstStyle/>
          <a:p>
            <a:endParaRPr sz="2400"/>
          </a:p>
        </p:txBody>
      </p:sp>
      <p:sp>
        <p:nvSpPr>
          <p:cNvPr id="7" name="object 6">
            <a:extLst>
              <a:ext uri="{FF2B5EF4-FFF2-40B4-BE49-F238E27FC236}">
                <a16:creationId xmlns:a16="http://schemas.microsoft.com/office/drawing/2014/main" id="{32EACD52-78E1-524C-A072-AFAC07656C9D}"/>
              </a:ext>
            </a:extLst>
          </p:cNvPr>
          <p:cNvSpPr/>
          <p:nvPr/>
        </p:nvSpPr>
        <p:spPr>
          <a:xfrm>
            <a:off x="7048501" y="4102023"/>
            <a:ext cx="3158913" cy="388620"/>
          </a:xfrm>
          <a:custGeom>
            <a:avLst/>
            <a:gdLst/>
            <a:ahLst/>
            <a:cxnLst/>
            <a:rect l="l" t="t" r="r" b="b"/>
            <a:pathLst>
              <a:path w="2369184" h="291464">
                <a:moveTo>
                  <a:pt x="2368641" y="0"/>
                </a:moveTo>
                <a:lnTo>
                  <a:pt x="2361472" y="45963"/>
                </a:lnTo>
                <a:lnTo>
                  <a:pt x="2341509" y="85883"/>
                </a:lnTo>
                <a:lnTo>
                  <a:pt x="2311068" y="117362"/>
                </a:lnTo>
                <a:lnTo>
                  <a:pt x="2272467" y="138006"/>
                </a:lnTo>
                <a:lnTo>
                  <a:pt x="2228021" y="145420"/>
                </a:lnTo>
                <a:lnTo>
                  <a:pt x="1331190" y="145420"/>
                </a:lnTo>
                <a:lnTo>
                  <a:pt x="1286744" y="152833"/>
                </a:lnTo>
                <a:lnTo>
                  <a:pt x="1248143" y="173477"/>
                </a:lnTo>
                <a:lnTo>
                  <a:pt x="1217702" y="204956"/>
                </a:lnTo>
                <a:lnTo>
                  <a:pt x="1197739" y="244875"/>
                </a:lnTo>
                <a:lnTo>
                  <a:pt x="1190570" y="290839"/>
                </a:lnTo>
                <a:lnTo>
                  <a:pt x="1183402" y="244875"/>
                </a:lnTo>
                <a:lnTo>
                  <a:pt x="1163442" y="204956"/>
                </a:lnTo>
                <a:lnTo>
                  <a:pt x="1133004" y="173477"/>
                </a:lnTo>
                <a:lnTo>
                  <a:pt x="1094405" y="152833"/>
                </a:lnTo>
                <a:lnTo>
                  <a:pt x="1049960" y="145420"/>
                </a:lnTo>
                <a:lnTo>
                  <a:pt x="140613" y="145420"/>
                </a:lnTo>
                <a:lnTo>
                  <a:pt x="96168" y="138006"/>
                </a:lnTo>
                <a:lnTo>
                  <a:pt x="57568" y="117362"/>
                </a:lnTo>
                <a:lnTo>
                  <a:pt x="27130" y="85883"/>
                </a:lnTo>
                <a:lnTo>
                  <a:pt x="7168" y="45963"/>
                </a:lnTo>
                <a:lnTo>
                  <a:pt x="0" y="0"/>
                </a:lnTo>
              </a:path>
            </a:pathLst>
          </a:custGeom>
          <a:ln w="9525">
            <a:solidFill>
              <a:srgbClr val="961100"/>
            </a:solidFill>
          </a:ln>
        </p:spPr>
        <p:txBody>
          <a:bodyPr wrap="square" lIns="0" tIns="0" rIns="0" bIns="0" rtlCol="0"/>
          <a:lstStyle/>
          <a:p>
            <a:endParaRPr sz="2400"/>
          </a:p>
        </p:txBody>
      </p:sp>
      <p:sp>
        <p:nvSpPr>
          <p:cNvPr id="8" name="object 7">
            <a:extLst>
              <a:ext uri="{FF2B5EF4-FFF2-40B4-BE49-F238E27FC236}">
                <a16:creationId xmlns:a16="http://schemas.microsoft.com/office/drawing/2014/main" id="{3876DDC5-EDA4-E04D-8E49-778A7C96D4BE}"/>
              </a:ext>
            </a:extLst>
          </p:cNvPr>
          <p:cNvSpPr txBox="1"/>
          <p:nvPr/>
        </p:nvSpPr>
        <p:spPr>
          <a:xfrm>
            <a:off x="8054707" y="3063169"/>
            <a:ext cx="1145547" cy="509541"/>
          </a:xfrm>
          <a:prstGeom prst="rect">
            <a:avLst/>
          </a:prstGeom>
        </p:spPr>
        <p:txBody>
          <a:bodyPr vert="horz" wrap="square" lIns="0" tIns="16933" rIns="0" bIns="0" rtlCol="0">
            <a:spAutoFit/>
          </a:bodyPr>
          <a:lstStyle/>
          <a:p>
            <a:pPr marL="16933">
              <a:spcBef>
                <a:spcPts val="133"/>
              </a:spcBef>
            </a:pPr>
            <a:r>
              <a:rPr sz="3200" spc="-7" dirty="0">
                <a:solidFill>
                  <a:srgbClr val="961100"/>
                </a:solidFill>
                <a:latin typeface="Georgia"/>
                <a:cs typeface="Georgia"/>
              </a:rPr>
              <a:t>v</a:t>
            </a:r>
            <a:r>
              <a:rPr sz="3200" spc="7" dirty="0">
                <a:solidFill>
                  <a:srgbClr val="961100"/>
                </a:solidFill>
                <a:latin typeface="Georgia"/>
                <a:cs typeface="Georgia"/>
              </a:rPr>
              <a:t>e</a:t>
            </a:r>
            <a:r>
              <a:rPr sz="3200" dirty="0">
                <a:solidFill>
                  <a:srgbClr val="961100"/>
                </a:solidFill>
                <a:latin typeface="Georgia"/>
                <a:cs typeface="Georgia"/>
              </a:rPr>
              <a:t>c</a:t>
            </a:r>
            <a:r>
              <a:rPr lang="en-US" sz="3200" dirty="0">
                <a:solidFill>
                  <a:srgbClr val="961100"/>
                </a:solidFill>
                <a:latin typeface="Georgia"/>
                <a:cs typeface="Georgia"/>
              </a:rPr>
              <a:t>tor</a:t>
            </a:r>
            <a:endParaRPr sz="3200" dirty="0">
              <a:latin typeface="Georgia"/>
              <a:cs typeface="Georgia"/>
            </a:endParaRPr>
          </a:p>
        </p:txBody>
      </p:sp>
      <p:sp>
        <p:nvSpPr>
          <p:cNvPr id="9" name="object 8">
            <a:extLst>
              <a:ext uri="{FF2B5EF4-FFF2-40B4-BE49-F238E27FC236}">
                <a16:creationId xmlns:a16="http://schemas.microsoft.com/office/drawing/2014/main" id="{CD285DCB-A00C-2442-8424-1EA88B9BD86F}"/>
              </a:ext>
            </a:extLst>
          </p:cNvPr>
          <p:cNvSpPr txBox="1"/>
          <p:nvPr/>
        </p:nvSpPr>
        <p:spPr>
          <a:xfrm>
            <a:off x="4806334" y="3092948"/>
            <a:ext cx="2044081" cy="735244"/>
          </a:xfrm>
          <a:prstGeom prst="rect">
            <a:avLst/>
          </a:prstGeom>
        </p:spPr>
        <p:txBody>
          <a:bodyPr vert="horz" wrap="square" lIns="0" tIns="240453" rIns="0" bIns="0" rtlCol="0">
            <a:spAutoFit/>
          </a:bodyPr>
          <a:lstStyle/>
          <a:p>
            <a:pPr marL="12700">
              <a:lnSpc>
                <a:spcPct val="100000"/>
              </a:lnSpc>
              <a:spcBef>
                <a:spcPts val="1320"/>
              </a:spcBef>
            </a:pPr>
            <a:r>
              <a:rPr lang="en-US" sz="3200" spc="125" dirty="0" err="1">
                <a:latin typeface="DejaVu Sans"/>
                <a:cs typeface="DejaVu Sans"/>
              </a:rPr>
              <a:t>f:</a:t>
            </a:r>
            <a:r>
              <a:rPr lang="en-US" sz="3200" spc="-585" dirty="0" err="1">
                <a:latin typeface="DejaVu Sans"/>
                <a:cs typeface="DejaVu Sans"/>
              </a:rPr>
              <a:t>v</a:t>
            </a:r>
            <a:r>
              <a:rPr lang="en-US" sz="3200" spc="-635" dirty="0">
                <a:latin typeface="DejaVu Sans"/>
                <a:cs typeface="DejaVu Sans"/>
              </a:rPr>
              <a:t>   </a:t>
            </a:r>
            <a:r>
              <a:rPr lang="en-US" sz="3200" dirty="0">
                <a:latin typeface="DejaVu Sans"/>
                <a:cs typeface="DejaVu Sans"/>
              </a:rPr>
              <a:t>→ </a:t>
            </a:r>
            <a:r>
              <a:rPr lang="en-US" sz="3200" spc="-185" dirty="0" err="1">
                <a:latin typeface="DejaVu Sans"/>
                <a:cs typeface="DejaVu Sans"/>
              </a:rPr>
              <a:t>ℝ</a:t>
            </a:r>
            <a:r>
              <a:rPr lang="en-US" sz="3600" spc="-277" baseline="27777" dirty="0" err="1">
                <a:latin typeface="DejaVu Sans"/>
                <a:cs typeface="DejaVu Sans"/>
              </a:rPr>
              <a:t>d</a:t>
            </a:r>
            <a:endParaRPr lang="en-US" sz="3600" baseline="27777" dirty="0">
              <a:latin typeface="DejaVu Sans"/>
              <a:cs typeface="DejaVu Sans"/>
            </a:endParaRPr>
          </a:p>
        </p:txBody>
      </p:sp>
      <p:sp>
        <p:nvSpPr>
          <p:cNvPr id="10" name="object 9">
            <a:extLst>
              <a:ext uri="{FF2B5EF4-FFF2-40B4-BE49-F238E27FC236}">
                <a16:creationId xmlns:a16="http://schemas.microsoft.com/office/drawing/2014/main" id="{EBFBEE45-893A-6C49-83F5-F32F4BF286D5}"/>
              </a:ext>
            </a:extLst>
          </p:cNvPr>
          <p:cNvSpPr txBox="1"/>
          <p:nvPr/>
        </p:nvSpPr>
        <p:spPr>
          <a:xfrm>
            <a:off x="6997496" y="4119170"/>
            <a:ext cx="3056467" cy="1673108"/>
          </a:xfrm>
          <a:prstGeom prst="rect">
            <a:avLst/>
          </a:prstGeom>
        </p:spPr>
        <p:txBody>
          <a:bodyPr vert="horz" wrap="square" lIns="0" tIns="254847" rIns="0" bIns="0" rtlCol="0">
            <a:spAutoFit/>
          </a:bodyPr>
          <a:lstStyle/>
          <a:p>
            <a:pPr marL="1492636">
              <a:spcBef>
                <a:spcPts val="2007"/>
              </a:spcBef>
            </a:pPr>
            <a:r>
              <a:rPr sz="4800" spc="-369" baseline="-20833" dirty="0" err="1">
                <a:latin typeface="DejaVu Sans"/>
                <a:cs typeface="DejaVu Sans"/>
              </a:rPr>
              <a:t>ℝ</a:t>
            </a:r>
            <a:r>
              <a:rPr lang="en-US" sz="2400" spc="-247" dirty="0" err="1">
                <a:latin typeface="DejaVu Sans"/>
                <a:cs typeface="DejaVu Sans"/>
              </a:rPr>
              <a:t>d</a:t>
            </a:r>
            <a:endParaRPr sz="2400" dirty="0">
              <a:latin typeface="DejaVu Sans"/>
              <a:cs typeface="DejaVu Sans"/>
            </a:endParaRPr>
          </a:p>
          <a:p>
            <a:pPr marL="783994" marR="6773" indent="-767907">
              <a:lnSpc>
                <a:spcPts val="2787"/>
              </a:lnSpc>
              <a:spcBef>
                <a:spcPts val="1580"/>
              </a:spcBef>
            </a:pPr>
            <a:r>
              <a:rPr sz="2400" spc="-80" dirty="0">
                <a:latin typeface="Arial"/>
                <a:cs typeface="Arial"/>
              </a:rPr>
              <a:t>Feature </a:t>
            </a:r>
            <a:r>
              <a:rPr sz="2400" spc="-47" dirty="0">
                <a:latin typeface="Arial"/>
                <a:cs typeface="Arial"/>
              </a:rPr>
              <a:t>representation,  </a:t>
            </a:r>
            <a:r>
              <a:rPr sz="2400" spc="-20" dirty="0">
                <a:latin typeface="Arial"/>
                <a:cs typeface="Arial"/>
              </a:rPr>
              <a:t>embedding</a:t>
            </a:r>
            <a:endParaRPr sz="2400" dirty="0">
              <a:latin typeface="Arial"/>
              <a:cs typeface="Arial"/>
            </a:endParaRPr>
          </a:p>
        </p:txBody>
      </p:sp>
      <p:sp>
        <p:nvSpPr>
          <p:cNvPr id="11" name="object 10">
            <a:extLst>
              <a:ext uri="{FF2B5EF4-FFF2-40B4-BE49-F238E27FC236}">
                <a16:creationId xmlns:a16="http://schemas.microsoft.com/office/drawing/2014/main" id="{071FAF69-A30B-7849-BB84-901640A34A54}"/>
              </a:ext>
            </a:extLst>
          </p:cNvPr>
          <p:cNvSpPr/>
          <p:nvPr/>
        </p:nvSpPr>
        <p:spPr>
          <a:xfrm>
            <a:off x="3187700" y="3126147"/>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12" name="object 11">
            <a:extLst>
              <a:ext uri="{FF2B5EF4-FFF2-40B4-BE49-F238E27FC236}">
                <a16:creationId xmlns:a16="http://schemas.microsoft.com/office/drawing/2014/main" id="{E4076D38-A2AA-A041-963F-9795BC265F1E}"/>
              </a:ext>
            </a:extLst>
          </p:cNvPr>
          <p:cNvSpPr/>
          <p:nvPr/>
        </p:nvSpPr>
        <p:spPr>
          <a:xfrm>
            <a:off x="2586832" y="3716308"/>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13" name="object 12">
            <a:extLst>
              <a:ext uri="{FF2B5EF4-FFF2-40B4-BE49-F238E27FC236}">
                <a16:creationId xmlns:a16="http://schemas.microsoft.com/office/drawing/2014/main" id="{EAE543D8-3365-934E-B560-861D21E62D4B}"/>
              </a:ext>
            </a:extLst>
          </p:cNvPr>
          <p:cNvSpPr/>
          <p:nvPr/>
        </p:nvSpPr>
        <p:spPr>
          <a:xfrm>
            <a:off x="3395657" y="4614828"/>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14" name="object 13">
            <a:extLst>
              <a:ext uri="{FF2B5EF4-FFF2-40B4-BE49-F238E27FC236}">
                <a16:creationId xmlns:a16="http://schemas.microsoft.com/office/drawing/2014/main" id="{95615250-E9DA-3744-920C-BFBE4C4CD037}"/>
              </a:ext>
            </a:extLst>
          </p:cNvPr>
          <p:cNvSpPr/>
          <p:nvPr/>
        </p:nvSpPr>
        <p:spPr>
          <a:xfrm>
            <a:off x="2044701" y="4489812"/>
            <a:ext cx="365760" cy="369147"/>
          </a:xfrm>
          <a:custGeom>
            <a:avLst/>
            <a:gdLst/>
            <a:ahLst/>
            <a:cxnLst/>
            <a:rect l="l" t="t" r="r" b="b"/>
            <a:pathLst>
              <a:path w="274320"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15" name="object 14">
            <a:extLst>
              <a:ext uri="{FF2B5EF4-FFF2-40B4-BE49-F238E27FC236}">
                <a16:creationId xmlns:a16="http://schemas.microsoft.com/office/drawing/2014/main" id="{C92FC37C-103C-EE4D-9ABA-D2DB6900E027}"/>
              </a:ext>
            </a:extLst>
          </p:cNvPr>
          <p:cNvSpPr/>
          <p:nvPr/>
        </p:nvSpPr>
        <p:spPr>
          <a:xfrm>
            <a:off x="1701801" y="3260293"/>
            <a:ext cx="365760" cy="369147"/>
          </a:xfrm>
          <a:custGeom>
            <a:avLst/>
            <a:gdLst/>
            <a:ahLst/>
            <a:cxnLst/>
            <a:rect l="l" t="t" r="r" b="b"/>
            <a:pathLst>
              <a:path w="274320"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16" name="object 15">
            <a:extLst>
              <a:ext uri="{FF2B5EF4-FFF2-40B4-BE49-F238E27FC236}">
                <a16:creationId xmlns:a16="http://schemas.microsoft.com/office/drawing/2014/main" id="{875C01BA-BA48-2640-ACF2-A6A192CDC6B2}"/>
              </a:ext>
            </a:extLst>
          </p:cNvPr>
          <p:cNvSpPr/>
          <p:nvPr/>
        </p:nvSpPr>
        <p:spPr>
          <a:xfrm>
            <a:off x="3814757" y="3716308"/>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17" name="object 16">
            <a:extLst>
              <a:ext uri="{FF2B5EF4-FFF2-40B4-BE49-F238E27FC236}">
                <a16:creationId xmlns:a16="http://schemas.microsoft.com/office/drawing/2014/main" id="{9431FE03-D297-464B-B09C-547529230900}"/>
              </a:ext>
            </a:extLst>
          </p:cNvPr>
          <p:cNvSpPr txBox="1"/>
          <p:nvPr/>
        </p:nvSpPr>
        <p:spPr>
          <a:xfrm>
            <a:off x="3749834" y="3052086"/>
            <a:ext cx="922867" cy="1041247"/>
          </a:xfrm>
          <a:prstGeom prst="rect">
            <a:avLst/>
          </a:prstGeom>
        </p:spPr>
        <p:txBody>
          <a:bodyPr vert="horz" wrap="square" lIns="0" tIns="58420" rIns="0" bIns="0" rtlCol="0">
            <a:spAutoFit/>
          </a:bodyPr>
          <a:lstStyle/>
          <a:p>
            <a:pPr marL="16933">
              <a:spcBef>
                <a:spcPts val="460"/>
              </a:spcBef>
            </a:pPr>
            <a:r>
              <a:rPr sz="3200" spc="-13" dirty="0">
                <a:solidFill>
                  <a:srgbClr val="961100"/>
                </a:solidFill>
                <a:latin typeface="Georgia"/>
                <a:cs typeface="Georgia"/>
              </a:rPr>
              <a:t>n</a:t>
            </a:r>
            <a:r>
              <a:rPr sz="3200" spc="7" dirty="0">
                <a:solidFill>
                  <a:srgbClr val="961100"/>
                </a:solidFill>
                <a:latin typeface="Georgia"/>
                <a:cs typeface="Georgia"/>
              </a:rPr>
              <a:t>o</a:t>
            </a:r>
            <a:r>
              <a:rPr sz="3200" spc="-7" dirty="0">
                <a:solidFill>
                  <a:srgbClr val="961100"/>
                </a:solidFill>
                <a:latin typeface="Georgia"/>
                <a:cs typeface="Georgia"/>
              </a:rPr>
              <a:t>d</a:t>
            </a:r>
            <a:r>
              <a:rPr sz="3200" dirty="0">
                <a:solidFill>
                  <a:srgbClr val="961100"/>
                </a:solidFill>
                <a:latin typeface="Georgia"/>
                <a:cs typeface="Georgia"/>
              </a:rPr>
              <a:t>e</a:t>
            </a:r>
            <a:endParaRPr sz="3200" dirty="0">
              <a:latin typeface="Georgia"/>
              <a:cs typeface="Georgia"/>
            </a:endParaRPr>
          </a:p>
          <a:p>
            <a:pPr marL="126150">
              <a:spcBef>
                <a:spcPts val="293"/>
              </a:spcBef>
            </a:pPr>
            <a:r>
              <a:rPr lang="en-US" sz="2933" spc="-60" dirty="0">
                <a:latin typeface="Arial"/>
                <a:cs typeface="Arial"/>
              </a:rPr>
              <a:t>v</a:t>
            </a:r>
            <a:endParaRPr sz="2933" dirty="0">
              <a:latin typeface="Arial"/>
              <a:cs typeface="Arial"/>
            </a:endParaRPr>
          </a:p>
        </p:txBody>
      </p:sp>
      <p:sp>
        <p:nvSpPr>
          <p:cNvPr id="18" name="object 17">
            <a:extLst>
              <a:ext uri="{FF2B5EF4-FFF2-40B4-BE49-F238E27FC236}">
                <a16:creationId xmlns:a16="http://schemas.microsoft.com/office/drawing/2014/main" id="{93AB7809-7720-F14C-A331-0594DD1AAE7A}"/>
              </a:ext>
            </a:extLst>
          </p:cNvPr>
          <p:cNvSpPr/>
          <p:nvPr/>
        </p:nvSpPr>
        <p:spPr>
          <a:xfrm>
            <a:off x="4041139" y="4333597"/>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19" name="object 18">
            <a:extLst>
              <a:ext uri="{FF2B5EF4-FFF2-40B4-BE49-F238E27FC236}">
                <a16:creationId xmlns:a16="http://schemas.microsoft.com/office/drawing/2014/main" id="{97D21B45-C0A4-E940-B59D-8417FB20428F}"/>
              </a:ext>
            </a:extLst>
          </p:cNvPr>
          <p:cNvSpPr/>
          <p:nvPr/>
        </p:nvSpPr>
        <p:spPr>
          <a:xfrm>
            <a:off x="2067562" y="3444833"/>
            <a:ext cx="573193" cy="325967"/>
          </a:xfrm>
          <a:custGeom>
            <a:avLst/>
            <a:gdLst/>
            <a:ahLst/>
            <a:cxnLst/>
            <a:rect l="l" t="t" r="r" b="b"/>
            <a:pathLst>
              <a:path w="429894" h="244475">
                <a:moveTo>
                  <a:pt x="0" y="0"/>
                </a:moveTo>
                <a:lnTo>
                  <a:pt x="429626" y="244135"/>
                </a:lnTo>
              </a:path>
            </a:pathLst>
          </a:custGeom>
          <a:ln w="28575">
            <a:solidFill>
              <a:srgbClr val="4A7EBB"/>
            </a:solidFill>
          </a:ln>
        </p:spPr>
        <p:txBody>
          <a:bodyPr wrap="square" lIns="0" tIns="0" rIns="0" bIns="0" rtlCol="0"/>
          <a:lstStyle/>
          <a:p>
            <a:endParaRPr sz="2400"/>
          </a:p>
        </p:txBody>
      </p:sp>
      <p:sp>
        <p:nvSpPr>
          <p:cNvPr id="20" name="object 19">
            <a:extLst>
              <a:ext uri="{FF2B5EF4-FFF2-40B4-BE49-F238E27FC236}">
                <a16:creationId xmlns:a16="http://schemas.microsoft.com/office/drawing/2014/main" id="{55EB92C3-7DD0-B749-AD5C-16D59DF5E9DB}"/>
              </a:ext>
            </a:extLst>
          </p:cNvPr>
          <p:cNvSpPr/>
          <p:nvPr/>
        </p:nvSpPr>
        <p:spPr>
          <a:xfrm>
            <a:off x="1884683" y="3629390"/>
            <a:ext cx="342900" cy="861060"/>
          </a:xfrm>
          <a:custGeom>
            <a:avLst/>
            <a:gdLst/>
            <a:ahLst/>
            <a:cxnLst/>
            <a:rect l="l" t="t" r="r" b="b"/>
            <a:pathLst>
              <a:path w="257175" h="645795">
                <a:moveTo>
                  <a:pt x="0" y="0"/>
                </a:moveTo>
                <a:lnTo>
                  <a:pt x="257175" y="645318"/>
                </a:lnTo>
              </a:path>
            </a:pathLst>
          </a:custGeom>
          <a:ln w="28575">
            <a:solidFill>
              <a:srgbClr val="4A7EBB"/>
            </a:solidFill>
          </a:ln>
        </p:spPr>
        <p:txBody>
          <a:bodyPr wrap="square" lIns="0" tIns="0" rIns="0" bIns="0" rtlCol="0"/>
          <a:lstStyle/>
          <a:p>
            <a:endParaRPr sz="2400"/>
          </a:p>
        </p:txBody>
      </p:sp>
      <p:sp>
        <p:nvSpPr>
          <p:cNvPr id="21" name="object 20">
            <a:extLst>
              <a:ext uri="{FF2B5EF4-FFF2-40B4-BE49-F238E27FC236}">
                <a16:creationId xmlns:a16="http://schemas.microsoft.com/office/drawing/2014/main" id="{5A179E19-14C4-6645-9935-6EF71185D16D}"/>
              </a:ext>
            </a:extLst>
          </p:cNvPr>
          <p:cNvSpPr/>
          <p:nvPr/>
        </p:nvSpPr>
        <p:spPr>
          <a:xfrm>
            <a:off x="2410463" y="4674359"/>
            <a:ext cx="985520" cy="125307"/>
          </a:xfrm>
          <a:custGeom>
            <a:avLst/>
            <a:gdLst/>
            <a:ahLst/>
            <a:cxnLst/>
            <a:rect l="l" t="t" r="r" b="b"/>
            <a:pathLst>
              <a:path w="739140" h="93979">
                <a:moveTo>
                  <a:pt x="0" y="0"/>
                </a:moveTo>
                <a:lnTo>
                  <a:pt x="738901" y="93762"/>
                </a:lnTo>
              </a:path>
            </a:pathLst>
          </a:custGeom>
          <a:ln w="28575">
            <a:solidFill>
              <a:srgbClr val="4A7EBB"/>
            </a:solidFill>
          </a:ln>
        </p:spPr>
        <p:txBody>
          <a:bodyPr wrap="square" lIns="0" tIns="0" rIns="0" bIns="0" rtlCol="0"/>
          <a:lstStyle/>
          <a:p>
            <a:endParaRPr sz="2400"/>
          </a:p>
        </p:txBody>
      </p:sp>
      <p:sp>
        <p:nvSpPr>
          <p:cNvPr id="22" name="object 21">
            <a:extLst>
              <a:ext uri="{FF2B5EF4-FFF2-40B4-BE49-F238E27FC236}">
                <a16:creationId xmlns:a16="http://schemas.microsoft.com/office/drawing/2014/main" id="{ED50E207-92FA-074A-B491-A94A84F3CD5B}"/>
              </a:ext>
            </a:extLst>
          </p:cNvPr>
          <p:cNvSpPr/>
          <p:nvPr/>
        </p:nvSpPr>
        <p:spPr>
          <a:xfrm>
            <a:off x="3761417" y="4648641"/>
            <a:ext cx="333587" cy="151552"/>
          </a:xfrm>
          <a:custGeom>
            <a:avLst/>
            <a:gdLst/>
            <a:ahLst/>
            <a:cxnLst/>
            <a:rect l="l" t="t" r="r" b="b"/>
            <a:pathLst>
              <a:path w="250189" h="113664">
                <a:moveTo>
                  <a:pt x="0" y="113051"/>
                </a:moveTo>
                <a:lnTo>
                  <a:pt x="249962" y="0"/>
                </a:lnTo>
              </a:path>
            </a:pathLst>
          </a:custGeom>
          <a:ln w="28575">
            <a:solidFill>
              <a:srgbClr val="4A7EBB"/>
            </a:solidFill>
          </a:ln>
        </p:spPr>
        <p:txBody>
          <a:bodyPr wrap="square" lIns="0" tIns="0" rIns="0" bIns="0" rtlCol="0"/>
          <a:lstStyle/>
          <a:p>
            <a:endParaRPr sz="2400"/>
          </a:p>
        </p:txBody>
      </p:sp>
      <p:sp>
        <p:nvSpPr>
          <p:cNvPr id="23" name="object 22">
            <a:extLst>
              <a:ext uri="{FF2B5EF4-FFF2-40B4-BE49-F238E27FC236}">
                <a16:creationId xmlns:a16="http://schemas.microsoft.com/office/drawing/2014/main" id="{2D0C1B37-E5FE-9E48-9B77-D2683F285FA9}"/>
              </a:ext>
            </a:extLst>
          </p:cNvPr>
          <p:cNvSpPr/>
          <p:nvPr/>
        </p:nvSpPr>
        <p:spPr>
          <a:xfrm>
            <a:off x="2356897" y="4031336"/>
            <a:ext cx="283633" cy="513080"/>
          </a:xfrm>
          <a:custGeom>
            <a:avLst/>
            <a:gdLst/>
            <a:ahLst/>
            <a:cxnLst/>
            <a:rect l="l" t="t" r="r" b="b"/>
            <a:pathLst>
              <a:path w="212725" h="384810">
                <a:moveTo>
                  <a:pt x="212624" y="0"/>
                </a:moveTo>
                <a:lnTo>
                  <a:pt x="0" y="384389"/>
                </a:lnTo>
              </a:path>
            </a:pathLst>
          </a:custGeom>
          <a:ln w="28575">
            <a:solidFill>
              <a:srgbClr val="4A7EBB"/>
            </a:solidFill>
          </a:ln>
        </p:spPr>
        <p:txBody>
          <a:bodyPr wrap="square" lIns="0" tIns="0" rIns="0" bIns="0" rtlCol="0"/>
          <a:lstStyle/>
          <a:p>
            <a:endParaRPr sz="2400"/>
          </a:p>
        </p:txBody>
      </p:sp>
      <p:sp>
        <p:nvSpPr>
          <p:cNvPr id="24" name="object 23">
            <a:extLst>
              <a:ext uri="{FF2B5EF4-FFF2-40B4-BE49-F238E27FC236}">
                <a16:creationId xmlns:a16="http://schemas.microsoft.com/office/drawing/2014/main" id="{88418B1B-6B75-F041-9F75-E33D81B4A8AC}"/>
              </a:ext>
            </a:extLst>
          </p:cNvPr>
          <p:cNvSpPr/>
          <p:nvPr/>
        </p:nvSpPr>
        <p:spPr>
          <a:xfrm>
            <a:off x="3370575" y="3495242"/>
            <a:ext cx="208280" cy="1120140"/>
          </a:xfrm>
          <a:custGeom>
            <a:avLst/>
            <a:gdLst/>
            <a:ahLst/>
            <a:cxnLst/>
            <a:rect l="l" t="t" r="r" b="b"/>
            <a:pathLst>
              <a:path w="156210" h="840104">
                <a:moveTo>
                  <a:pt x="155972" y="839689"/>
                </a:moveTo>
                <a:lnTo>
                  <a:pt x="0" y="0"/>
                </a:lnTo>
              </a:path>
            </a:pathLst>
          </a:custGeom>
          <a:ln w="28575">
            <a:solidFill>
              <a:srgbClr val="4A7EBB"/>
            </a:solidFill>
          </a:ln>
        </p:spPr>
        <p:txBody>
          <a:bodyPr wrap="square" lIns="0" tIns="0" rIns="0" bIns="0" rtlCol="0"/>
          <a:lstStyle/>
          <a:p>
            <a:endParaRPr sz="2400"/>
          </a:p>
        </p:txBody>
      </p:sp>
      <p:sp>
        <p:nvSpPr>
          <p:cNvPr id="25" name="object 24">
            <a:extLst>
              <a:ext uri="{FF2B5EF4-FFF2-40B4-BE49-F238E27FC236}">
                <a16:creationId xmlns:a16="http://schemas.microsoft.com/office/drawing/2014/main" id="{1719FF95-D66F-814D-82D2-0C0424274045}"/>
              </a:ext>
            </a:extLst>
          </p:cNvPr>
          <p:cNvSpPr/>
          <p:nvPr/>
        </p:nvSpPr>
        <p:spPr>
          <a:xfrm>
            <a:off x="3499899" y="3441193"/>
            <a:ext cx="369147" cy="329353"/>
          </a:xfrm>
          <a:custGeom>
            <a:avLst/>
            <a:gdLst/>
            <a:ahLst/>
            <a:cxnLst/>
            <a:rect l="l" t="t" r="r" b="b"/>
            <a:pathLst>
              <a:path w="276860" h="247014">
                <a:moveTo>
                  <a:pt x="0" y="0"/>
                </a:moveTo>
                <a:lnTo>
                  <a:pt x="276324" y="246873"/>
                </a:lnTo>
              </a:path>
            </a:pathLst>
          </a:custGeom>
          <a:ln w="28575">
            <a:solidFill>
              <a:srgbClr val="4A7EBB"/>
            </a:solidFill>
          </a:ln>
        </p:spPr>
        <p:txBody>
          <a:bodyPr wrap="square" lIns="0" tIns="0" rIns="0" bIns="0" rtlCol="0"/>
          <a:lstStyle/>
          <a:p>
            <a:endParaRPr sz="2400"/>
          </a:p>
        </p:txBody>
      </p:sp>
      <p:sp>
        <p:nvSpPr>
          <p:cNvPr id="26" name="object 25">
            <a:extLst>
              <a:ext uri="{FF2B5EF4-FFF2-40B4-BE49-F238E27FC236}">
                <a16:creationId xmlns:a16="http://schemas.microsoft.com/office/drawing/2014/main" id="{E7C466E9-E42E-174C-A297-60A28B1A0BA7}"/>
              </a:ext>
            </a:extLst>
          </p:cNvPr>
          <p:cNvSpPr/>
          <p:nvPr/>
        </p:nvSpPr>
        <p:spPr>
          <a:xfrm>
            <a:off x="1562100" y="5235617"/>
            <a:ext cx="365760" cy="369147"/>
          </a:xfrm>
          <a:custGeom>
            <a:avLst/>
            <a:gdLst/>
            <a:ahLst/>
            <a:cxnLst/>
            <a:rect l="l" t="t" r="r" b="b"/>
            <a:pathLst>
              <a:path w="274320"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27" name="object 26">
            <a:extLst>
              <a:ext uri="{FF2B5EF4-FFF2-40B4-BE49-F238E27FC236}">
                <a16:creationId xmlns:a16="http://schemas.microsoft.com/office/drawing/2014/main" id="{A1CB269B-A636-224F-9583-1529DD9961DB}"/>
              </a:ext>
            </a:extLst>
          </p:cNvPr>
          <p:cNvSpPr/>
          <p:nvPr/>
        </p:nvSpPr>
        <p:spPr>
          <a:xfrm>
            <a:off x="1744979" y="4804854"/>
            <a:ext cx="353907" cy="430953"/>
          </a:xfrm>
          <a:custGeom>
            <a:avLst/>
            <a:gdLst/>
            <a:ahLst/>
            <a:cxnLst/>
            <a:rect l="l" t="t" r="r" b="b"/>
            <a:pathLst>
              <a:path w="265430" h="323214">
                <a:moveTo>
                  <a:pt x="264964" y="0"/>
                </a:moveTo>
                <a:lnTo>
                  <a:pt x="0" y="323073"/>
                </a:lnTo>
              </a:path>
            </a:pathLst>
          </a:custGeom>
          <a:ln w="28575">
            <a:solidFill>
              <a:srgbClr val="4A7EBB"/>
            </a:solidFill>
          </a:ln>
        </p:spPr>
        <p:txBody>
          <a:bodyPr wrap="square" lIns="0" tIns="0" rIns="0" bIns="0" rtlCol="0"/>
          <a:lstStyle/>
          <a:p>
            <a:endParaRPr sz="2400"/>
          </a:p>
        </p:txBody>
      </p:sp>
      <p:sp>
        <p:nvSpPr>
          <p:cNvPr id="28" name="object 27">
            <a:extLst>
              <a:ext uri="{FF2B5EF4-FFF2-40B4-BE49-F238E27FC236}">
                <a16:creationId xmlns:a16="http://schemas.microsoft.com/office/drawing/2014/main" id="{C511F4F7-06AD-354C-B47C-5AD3B8E2AEEB}"/>
              </a:ext>
            </a:extLst>
          </p:cNvPr>
          <p:cNvSpPr/>
          <p:nvPr/>
        </p:nvSpPr>
        <p:spPr>
          <a:xfrm>
            <a:off x="2679701" y="5247997"/>
            <a:ext cx="365760" cy="369147"/>
          </a:xfrm>
          <a:custGeom>
            <a:avLst/>
            <a:gdLst/>
            <a:ahLst/>
            <a:cxnLst/>
            <a:rect l="l" t="t" r="r" b="b"/>
            <a:pathLst>
              <a:path w="274319" h="276860">
                <a:moveTo>
                  <a:pt x="0" y="138410"/>
                </a:moveTo>
                <a:lnTo>
                  <a:pt x="6992" y="94661"/>
                </a:lnTo>
                <a:lnTo>
                  <a:pt x="26463" y="56666"/>
                </a:lnTo>
                <a:lnTo>
                  <a:pt x="56155" y="26705"/>
                </a:lnTo>
                <a:lnTo>
                  <a:pt x="93806" y="7056"/>
                </a:lnTo>
                <a:lnTo>
                  <a:pt x="137160" y="0"/>
                </a:lnTo>
                <a:lnTo>
                  <a:pt x="180513" y="7056"/>
                </a:lnTo>
                <a:lnTo>
                  <a:pt x="218164" y="26705"/>
                </a:lnTo>
                <a:lnTo>
                  <a:pt x="247856" y="56666"/>
                </a:lnTo>
                <a:lnTo>
                  <a:pt x="267327" y="94661"/>
                </a:lnTo>
                <a:lnTo>
                  <a:pt x="274320" y="138410"/>
                </a:lnTo>
                <a:lnTo>
                  <a:pt x="267327" y="182158"/>
                </a:lnTo>
                <a:lnTo>
                  <a:pt x="247856" y="220153"/>
                </a:lnTo>
                <a:lnTo>
                  <a:pt x="218164" y="250115"/>
                </a:lnTo>
                <a:lnTo>
                  <a:pt x="180513" y="269764"/>
                </a:lnTo>
                <a:lnTo>
                  <a:pt x="137160" y="276821"/>
                </a:lnTo>
                <a:lnTo>
                  <a:pt x="93806" y="269764"/>
                </a:lnTo>
                <a:lnTo>
                  <a:pt x="56155" y="250115"/>
                </a:lnTo>
                <a:lnTo>
                  <a:pt x="26463" y="220153"/>
                </a:lnTo>
                <a:lnTo>
                  <a:pt x="6992" y="182158"/>
                </a:lnTo>
                <a:lnTo>
                  <a:pt x="0" y="138410"/>
                </a:lnTo>
                <a:close/>
              </a:path>
            </a:pathLst>
          </a:custGeom>
          <a:ln w="28575">
            <a:solidFill>
              <a:srgbClr val="4BACC6"/>
            </a:solidFill>
          </a:ln>
        </p:spPr>
        <p:txBody>
          <a:bodyPr wrap="square" lIns="0" tIns="0" rIns="0" bIns="0" rtlCol="0"/>
          <a:lstStyle/>
          <a:p>
            <a:endParaRPr sz="2400"/>
          </a:p>
        </p:txBody>
      </p:sp>
      <p:sp>
        <p:nvSpPr>
          <p:cNvPr id="29" name="object 28">
            <a:extLst>
              <a:ext uri="{FF2B5EF4-FFF2-40B4-BE49-F238E27FC236}">
                <a16:creationId xmlns:a16="http://schemas.microsoft.com/office/drawing/2014/main" id="{1E1673EA-5E0D-0F41-8836-3FA78197A7DA}"/>
              </a:ext>
            </a:extLst>
          </p:cNvPr>
          <p:cNvSpPr/>
          <p:nvPr/>
        </p:nvSpPr>
        <p:spPr>
          <a:xfrm>
            <a:off x="2356897" y="4804854"/>
            <a:ext cx="402167" cy="443653"/>
          </a:xfrm>
          <a:custGeom>
            <a:avLst/>
            <a:gdLst/>
            <a:ahLst/>
            <a:cxnLst/>
            <a:rect l="l" t="t" r="r" b="b"/>
            <a:pathLst>
              <a:path w="301625" h="332739">
                <a:moveTo>
                  <a:pt x="0" y="0"/>
                </a:moveTo>
                <a:lnTo>
                  <a:pt x="301040" y="332358"/>
                </a:lnTo>
              </a:path>
            </a:pathLst>
          </a:custGeom>
          <a:ln w="28575">
            <a:solidFill>
              <a:srgbClr val="4A7EBB"/>
            </a:solidFill>
          </a:ln>
        </p:spPr>
        <p:txBody>
          <a:bodyPr wrap="square" lIns="0" tIns="0" rIns="0" bIns="0" rtlCol="0"/>
          <a:lstStyle/>
          <a:p>
            <a:endParaRPr sz="2400"/>
          </a:p>
        </p:txBody>
      </p:sp>
      <p:sp>
        <p:nvSpPr>
          <p:cNvPr id="30" name="object 29">
            <a:extLst>
              <a:ext uri="{FF2B5EF4-FFF2-40B4-BE49-F238E27FC236}">
                <a16:creationId xmlns:a16="http://schemas.microsoft.com/office/drawing/2014/main" id="{33A89F02-19F2-054A-BB2E-41E5301B311D}"/>
              </a:ext>
            </a:extLst>
          </p:cNvPr>
          <p:cNvSpPr/>
          <p:nvPr/>
        </p:nvSpPr>
        <p:spPr>
          <a:xfrm>
            <a:off x="2899029" y="3441196"/>
            <a:ext cx="342900" cy="329353"/>
          </a:xfrm>
          <a:custGeom>
            <a:avLst/>
            <a:gdLst/>
            <a:ahLst/>
            <a:cxnLst/>
            <a:rect l="l" t="t" r="r" b="b"/>
            <a:pathLst>
              <a:path w="257175" h="247014">
                <a:moveTo>
                  <a:pt x="0" y="246873"/>
                </a:moveTo>
                <a:lnTo>
                  <a:pt x="256677" y="0"/>
                </a:lnTo>
              </a:path>
            </a:pathLst>
          </a:custGeom>
          <a:ln w="28575">
            <a:solidFill>
              <a:srgbClr val="4A7EBB"/>
            </a:solidFill>
          </a:ln>
        </p:spPr>
        <p:txBody>
          <a:bodyPr wrap="square" lIns="0" tIns="0" rIns="0" bIns="0" rtlCol="0"/>
          <a:lstStyle/>
          <a:p>
            <a:endParaRPr sz="2400"/>
          </a:p>
        </p:txBody>
      </p:sp>
      <p:sp>
        <p:nvSpPr>
          <p:cNvPr id="31" name="object 30">
            <a:extLst>
              <a:ext uri="{FF2B5EF4-FFF2-40B4-BE49-F238E27FC236}">
                <a16:creationId xmlns:a16="http://schemas.microsoft.com/office/drawing/2014/main" id="{F583C434-1EEE-594C-A8EC-01E9E974F8F4}"/>
              </a:ext>
            </a:extLst>
          </p:cNvPr>
          <p:cNvSpPr/>
          <p:nvPr/>
        </p:nvSpPr>
        <p:spPr>
          <a:xfrm>
            <a:off x="2899028" y="4031337"/>
            <a:ext cx="550333" cy="637540"/>
          </a:xfrm>
          <a:custGeom>
            <a:avLst/>
            <a:gdLst/>
            <a:ahLst/>
            <a:cxnLst/>
            <a:rect l="l" t="t" r="r" b="b"/>
            <a:pathLst>
              <a:path w="412750" h="478154">
                <a:moveTo>
                  <a:pt x="0" y="0"/>
                </a:moveTo>
                <a:lnTo>
                  <a:pt x="412649" y="478151"/>
                </a:lnTo>
              </a:path>
            </a:pathLst>
          </a:custGeom>
          <a:ln w="28575">
            <a:solidFill>
              <a:srgbClr val="4A7EBB"/>
            </a:solidFill>
          </a:ln>
        </p:spPr>
        <p:txBody>
          <a:bodyPr wrap="square" lIns="0" tIns="0" rIns="0" bIns="0" rtlCol="0"/>
          <a:lstStyle/>
          <a:p>
            <a:endParaRPr sz="2400"/>
          </a:p>
        </p:txBody>
      </p:sp>
      <p:sp>
        <p:nvSpPr>
          <p:cNvPr id="32" name="object 32">
            <a:extLst>
              <a:ext uri="{FF2B5EF4-FFF2-40B4-BE49-F238E27FC236}">
                <a16:creationId xmlns:a16="http://schemas.microsoft.com/office/drawing/2014/main" id="{F3A6B595-7EE1-2246-B1D2-E571C6C90F03}"/>
              </a:ext>
            </a:extLst>
          </p:cNvPr>
          <p:cNvSpPr txBox="1">
            <a:spLocks/>
          </p:cNvSpPr>
          <p:nvPr/>
        </p:nvSpPr>
        <p:spPr>
          <a:xfrm>
            <a:off x="6133465" y="4165113"/>
            <a:ext cx="149860" cy="136525"/>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rgbClr val="898989"/>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866">
              <a:spcBef>
                <a:spcPts val="100"/>
              </a:spcBef>
            </a:pPr>
            <a:fld id="{81D60167-4931-47E6-BA6A-407CBD079E47}" type="slidenum">
              <a:rPr lang="en-US" spc="-5" smtClean="0"/>
              <a:pPr marL="33866">
                <a:spcBef>
                  <a:spcPts val="100"/>
                </a:spcBef>
              </a:pPr>
              <a:t>12</a:t>
            </a:fld>
            <a:endParaRPr lang="en-US" spc="-7" dirty="0"/>
          </a:p>
        </p:txBody>
      </p:sp>
    </p:spTree>
    <p:extLst>
      <p:ext uri="{BB962C8B-B14F-4D97-AF65-F5344CB8AC3E}">
        <p14:creationId xmlns:p14="http://schemas.microsoft.com/office/powerpoint/2010/main" val="36747043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2272" name="Google Shape;2272;p120"/>
          <p:cNvSpPr txBox="1">
            <a:spLocks noGrp="1"/>
          </p:cNvSpPr>
          <p:nvPr>
            <p:ph type="title"/>
          </p:nvPr>
        </p:nvSpPr>
        <p:spPr>
          <a:xfrm>
            <a:off x="838200" y="-1865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solidFill>
                  <a:srgbClr val="C00000"/>
                </a:solidFill>
              </a:rPr>
              <a:t>Weakly Aligned Structured Embedding </a:t>
            </a:r>
            <a:endParaRPr sz="2700" b="1" dirty="0">
              <a:solidFill>
                <a:srgbClr val="C00000"/>
              </a:solidFill>
            </a:endParaRPr>
          </a:p>
        </p:txBody>
      </p:sp>
      <p:sp>
        <p:nvSpPr>
          <p:cNvPr id="2273" name="Google Shape;2273;p120"/>
          <p:cNvSpPr txBox="1">
            <a:spLocks noGrp="1"/>
          </p:cNvSpPr>
          <p:nvPr>
            <p:ph type="body" idx="1"/>
          </p:nvPr>
        </p:nvSpPr>
        <p:spPr>
          <a:xfrm>
            <a:off x="838200" y="788551"/>
            <a:ext cx="10515600" cy="4945063"/>
          </a:xfrm>
          <a:prstGeom prst="rect">
            <a:avLst/>
          </a:prstGeom>
          <a:noFill/>
          <a:ln>
            <a:noFill/>
          </a:ln>
        </p:spPr>
        <p:txBody>
          <a:bodyPr spcFirstLastPara="1" wrap="square" lIns="91425" tIns="45700" rIns="91425" bIns="45700" anchor="t" anchorCtr="0">
            <a:normAutofit/>
          </a:bodyPr>
          <a:lstStyle/>
          <a:p>
            <a:pPr marL="12700" lvl="0" indent="0" algn="l" rtl="0">
              <a:lnSpc>
                <a:spcPct val="90000"/>
              </a:lnSpc>
              <a:spcBef>
                <a:spcPts val="0"/>
              </a:spcBef>
              <a:spcAft>
                <a:spcPts val="0"/>
              </a:spcAft>
              <a:buClr>
                <a:schemeClr val="dk1"/>
              </a:buClr>
              <a:buSzPts val="2800"/>
              <a:buNone/>
            </a:pPr>
            <a:r>
              <a:rPr lang="en-US"/>
              <a:t>-- Training Phase (Common Space Construction)</a:t>
            </a:r>
            <a:endParaRPr/>
          </a:p>
        </p:txBody>
      </p:sp>
      <p:sp>
        <p:nvSpPr>
          <p:cNvPr id="2274" name="Google Shape;2274;p1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120</a:t>
            </a:fld>
            <a:endParaRPr/>
          </a:p>
        </p:txBody>
      </p:sp>
      <p:pic>
        <p:nvPicPr>
          <p:cNvPr id="2275" name="Google Shape;2275;p120" descr="A screenshot of a map&#10;&#10;Description automatically generated"/>
          <p:cNvPicPr preferRelativeResize="0"/>
          <p:nvPr/>
        </p:nvPicPr>
        <p:blipFill rotWithShape="1">
          <a:blip r:embed="rId3">
            <a:alphaModFix/>
          </a:blip>
          <a:srcRect/>
          <a:stretch/>
        </p:blipFill>
        <p:spPr>
          <a:xfrm>
            <a:off x="479220" y="1399707"/>
            <a:ext cx="11233561" cy="5424425"/>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sp>
        <p:nvSpPr>
          <p:cNvPr id="2280" name="Google Shape;2280;p121"/>
          <p:cNvSpPr txBox="1">
            <a:spLocks noGrp="1"/>
          </p:cNvSpPr>
          <p:nvPr>
            <p:ph type="sldNum" idx="12"/>
          </p:nvPr>
        </p:nvSpPr>
        <p:spPr>
          <a:xfrm>
            <a:off x="8610600" y="6356351"/>
            <a:ext cx="2743200" cy="365100"/>
          </a:xfrm>
          <a:prstGeom prst="rect">
            <a:avLst/>
          </a:prstGeom>
          <a:noFill/>
          <a:ln>
            <a:noFill/>
          </a:ln>
        </p:spPr>
        <p:txBody>
          <a:bodyPr spcFirstLastPara="1" wrap="square" lIns="91400" tIns="45675" rIns="91400" bIns="45675"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121</a:t>
            </a:fld>
            <a:endParaRPr/>
          </a:p>
        </p:txBody>
      </p:sp>
      <p:pic>
        <p:nvPicPr>
          <p:cNvPr id="2281" name="Google Shape;2281;p121"/>
          <p:cNvPicPr preferRelativeResize="0"/>
          <p:nvPr/>
        </p:nvPicPr>
        <p:blipFill rotWithShape="1">
          <a:blip r:embed="rId3">
            <a:alphaModFix/>
          </a:blip>
          <a:srcRect/>
          <a:stretch/>
        </p:blipFill>
        <p:spPr>
          <a:xfrm>
            <a:off x="681567" y="1305523"/>
            <a:ext cx="10828867" cy="5552477"/>
          </a:xfrm>
          <a:prstGeom prst="rect">
            <a:avLst/>
          </a:prstGeom>
          <a:noFill/>
          <a:ln>
            <a:noFill/>
          </a:ln>
        </p:spPr>
      </p:pic>
      <p:sp>
        <p:nvSpPr>
          <p:cNvPr id="2282" name="Google Shape;2282;p121"/>
          <p:cNvSpPr txBox="1"/>
          <p:nvPr/>
        </p:nvSpPr>
        <p:spPr>
          <a:xfrm>
            <a:off x="518280" y="216113"/>
            <a:ext cx="10038324" cy="689100"/>
          </a:xfrm>
          <a:prstGeom prst="rect">
            <a:avLst/>
          </a:prstGeom>
          <a:noFill/>
          <a:ln>
            <a:noFill/>
          </a:ln>
        </p:spPr>
        <p:txBody>
          <a:bodyPr spcFirstLastPara="1" wrap="square" lIns="91425" tIns="45675" rIns="91425" bIns="45675" anchor="ctr" anchorCtr="0">
            <a:noAutofit/>
          </a:bodyPr>
          <a:lstStyle/>
          <a:p>
            <a:pPr marR="0">
              <a:lnSpc>
                <a:spcPct val="90000"/>
              </a:lnSpc>
              <a:buClr>
                <a:schemeClr val="dk1"/>
              </a:buClr>
              <a:buSzPts val="4400"/>
            </a:pPr>
            <a:r>
              <a:rPr lang="en-US" sz="4400" b="1" dirty="0">
                <a:solidFill>
                  <a:srgbClr val="C00000"/>
                </a:solidFill>
                <a:latin typeface="+mj-lt"/>
                <a:ea typeface="+mj-ea"/>
                <a:cs typeface="+mj-cs"/>
                <a:sym typeface="Calibri"/>
              </a:rPr>
              <a:t>Weakly Aligned Structured Embedding</a:t>
            </a:r>
            <a:endParaRPr sz="4400" b="1" dirty="0">
              <a:solidFill>
                <a:srgbClr val="C00000"/>
              </a:solidFill>
              <a:latin typeface="+mj-lt"/>
              <a:ea typeface="+mj-ea"/>
              <a:cs typeface="+mj-cs"/>
              <a:sym typeface="Calibri"/>
            </a:endParaRPr>
          </a:p>
        </p:txBody>
      </p:sp>
      <p:sp>
        <p:nvSpPr>
          <p:cNvPr id="2283" name="Google Shape;2283;p121"/>
          <p:cNvSpPr txBox="1">
            <a:spLocks noGrp="1"/>
          </p:cNvSpPr>
          <p:nvPr>
            <p:ph type="title"/>
          </p:nvPr>
        </p:nvSpPr>
        <p:spPr>
          <a:xfrm>
            <a:off x="756557" y="851474"/>
            <a:ext cx="10515600" cy="454049"/>
          </a:xfrm>
          <a:prstGeom prst="rect">
            <a:avLst/>
          </a:prstGeom>
          <a:noFill/>
          <a:ln>
            <a:noFill/>
          </a:ln>
        </p:spPr>
        <p:txBody>
          <a:bodyPr spcFirstLastPara="1" wrap="square" lIns="91400" tIns="45675" rIns="91400" bIns="45675" anchor="ctr" anchorCtr="0">
            <a:noAutofit/>
          </a:bodyPr>
          <a:lstStyle/>
          <a:p>
            <a:pPr marL="0" lvl="0" indent="0" algn="l" rtl="0">
              <a:lnSpc>
                <a:spcPct val="90000"/>
              </a:lnSpc>
              <a:spcBef>
                <a:spcPts val="0"/>
              </a:spcBef>
              <a:spcAft>
                <a:spcPts val="0"/>
              </a:spcAft>
              <a:buClr>
                <a:schemeClr val="dk1"/>
              </a:buClr>
              <a:buSzPts val="3600"/>
              <a:buFont typeface="Calibri"/>
              <a:buNone/>
            </a:pPr>
            <a:r>
              <a:rPr lang="en-US" sz="2400"/>
              <a:t>-- Training and Test Phase (Cross-media shared classifiers)</a:t>
            </a:r>
            <a:endParaRPr sz="24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sp>
        <p:nvSpPr>
          <p:cNvPr id="2288" name="Google Shape;2288;p122"/>
          <p:cNvSpPr txBox="1">
            <a:spLocks noGrp="1"/>
          </p:cNvSpPr>
          <p:nvPr>
            <p:ph type="title"/>
          </p:nvPr>
        </p:nvSpPr>
        <p:spPr>
          <a:xfrm>
            <a:off x="838200" y="1532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solidFill>
                  <a:srgbClr val="C00000"/>
                </a:solidFill>
              </a:rPr>
              <a:t>Compare to Single Data Modality Extraction</a:t>
            </a:r>
            <a:endParaRPr b="1">
              <a:solidFill>
                <a:srgbClr val="C00000"/>
              </a:solidFill>
            </a:endParaRPr>
          </a:p>
        </p:txBody>
      </p:sp>
      <p:sp>
        <p:nvSpPr>
          <p:cNvPr id="2289" name="Google Shape;2289;p122"/>
          <p:cNvSpPr txBox="1">
            <a:spLocks noGrp="1"/>
          </p:cNvSpPr>
          <p:nvPr>
            <p:ph type="body" idx="1"/>
          </p:nvPr>
        </p:nvSpPr>
        <p:spPr>
          <a:xfrm>
            <a:off x="6106624" y="1262557"/>
            <a:ext cx="5164016" cy="111271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Image helps textual event extraction.</a:t>
            </a:r>
            <a:endParaRPr/>
          </a:p>
          <a:p>
            <a:pPr marL="228600" lvl="0" indent="-50800" algn="l" rtl="0">
              <a:lnSpc>
                <a:spcPct val="90000"/>
              </a:lnSpc>
              <a:spcBef>
                <a:spcPts val="1000"/>
              </a:spcBef>
              <a:spcAft>
                <a:spcPts val="0"/>
              </a:spcAft>
              <a:buClr>
                <a:schemeClr val="dk1"/>
              </a:buClr>
              <a:buSzPts val="2800"/>
              <a:buNone/>
            </a:pPr>
            <a:endParaRPr/>
          </a:p>
        </p:txBody>
      </p:sp>
      <p:sp>
        <p:nvSpPr>
          <p:cNvPr id="2290" name="Google Shape;2290;p1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122</a:t>
            </a:fld>
            <a:endParaRPr/>
          </a:p>
        </p:txBody>
      </p:sp>
      <p:pic>
        <p:nvPicPr>
          <p:cNvPr id="2291" name="Google Shape;2291;p122"/>
          <p:cNvPicPr preferRelativeResize="0"/>
          <p:nvPr/>
        </p:nvPicPr>
        <p:blipFill rotWithShape="1">
          <a:blip r:embed="rId3">
            <a:alphaModFix/>
          </a:blip>
          <a:srcRect r="51839"/>
          <a:stretch/>
        </p:blipFill>
        <p:spPr>
          <a:xfrm>
            <a:off x="6702005" y="2466368"/>
            <a:ext cx="3858551" cy="3503725"/>
          </a:xfrm>
          <a:prstGeom prst="rect">
            <a:avLst/>
          </a:prstGeom>
          <a:noFill/>
          <a:ln>
            <a:noFill/>
          </a:ln>
        </p:spPr>
      </p:pic>
      <p:pic>
        <p:nvPicPr>
          <p:cNvPr id="2292" name="Google Shape;2292;p122"/>
          <p:cNvPicPr preferRelativeResize="0"/>
          <p:nvPr/>
        </p:nvPicPr>
        <p:blipFill rotWithShape="1">
          <a:blip r:embed="rId3">
            <a:alphaModFix/>
          </a:blip>
          <a:srcRect l="47965"/>
          <a:stretch/>
        </p:blipFill>
        <p:spPr>
          <a:xfrm>
            <a:off x="1466346" y="2422312"/>
            <a:ext cx="4168932" cy="3503725"/>
          </a:xfrm>
          <a:prstGeom prst="rect">
            <a:avLst/>
          </a:prstGeom>
          <a:noFill/>
          <a:ln>
            <a:noFill/>
          </a:ln>
        </p:spPr>
      </p:pic>
      <p:sp>
        <p:nvSpPr>
          <p:cNvPr id="2293" name="Google Shape;2293;p122"/>
          <p:cNvSpPr/>
          <p:nvPr/>
        </p:nvSpPr>
        <p:spPr>
          <a:xfrm>
            <a:off x="838200" y="1245297"/>
            <a:ext cx="4760536" cy="1112715"/>
          </a:xfrm>
          <a:prstGeom prst="rect">
            <a:avLst/>
          </a:prstGeom>
          <a:noFill/>
          <a:ln>
            <a:noFill/>
          </a:ln>
        </p:spPr>
        <p:txBody>
          <a:bodyPr spcFirstLastPara="1" wrap="square" lIns="91425" tIns="45675" rIns="91425" bIns="45675" anchor="t" anchorCtr="0">
            <a:noAutofit/>
          </a:bodyPr>
          <a:lstStyle/>
          <a:p>
            <a:pPr marL="609585" marR="0" lvl="0" indent="-423323" algn="l" rtl="0">
              <a:lnSpc>
                <a:spcPct val="100000"/>
              </a:lnSpc>
              <a:spcBef>
                <a:spcPts val="1067"/>
              </a:spcBef>
              <a:spcAft>
                <a:spcPts val="0"/>
              </a:spcAft>
              <a:buClr>
                <a:schemeClr val="dk1"/>
              </a:buClr>
              <a:buSzPts val="1400"/>
              <a:buFont typeface="Arial"/>
              <a:buChar char="•"/>
            </a:pPr>
            <a:r>
              <a:rPr lang="en-US" sz="2400" b="0" i="0" u="none" strike="noStrike" cap="none">
                <a:solidFill>
                  <a:schemeClr val="dk1"/>
                </a:solidFill>
                <a:latin typeface="Arial"/>
                <a:ea typeface="Arial"/>
                <a:cs typeface="Arial"/>
                <a:sym typeface="Arial"/>
              </a:rPr>
              <a:t>Surrounding sentence helps visual event extraction.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297"/>
        <p:cNvGrpSpPr/>
        <p:nvPr/>
      </p:nvGrpSpPr>
      <p:grpSpPr>
        <a:xfrm>
          <a:off x="0" y="0"/>
          <a:ext cx="0" cy="0"/>
          <a:chOff x="0" y="0"/>
          <a:chExt cx="0" cy="0"/>
        </a:xfrm>
      </p:grpSpPr>
      <p:sp>
        <p:nvSpPr>
          <p:cNvPr id="2298" name="Google Shape;2298;p1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solidFill>
                  <a:srgbClr val="C00000"/>
                </a:solidFill>
              </a:rPr>
              <a:t>Compare to Cross-media Flat Representation</a:t>
            </a:r>
            <a:endParaRPr b="1">
              <a:solidFill>
                <a:srgbClr val="C00000"/>
              </a:solidFill>
            </a:endParaRPr>
          </a:p>
        </p:txBody>
      </p:sp>
      <p:sp>
        <p:nvSpPr>
          <p:cNvPr id="2299" name="Google Shape;2299;p1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300" name="Google Shape;2300;p1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123</a:t>
            </a:fld>
            <a:endParaRPr/>
          </a:p>
        </p:txBody>
      </p:sp>
      <p:graphicFrame>
        <p:nvGraphicFramePr>
          <p:cNvPr id="2301" name="Google Shape;2301;p123"/>
          <p:cNvGraphicFramePr/>
          <p:nvPr/>
        </p:nvGraphicFramePr>
        <p:xfrm>
          <a:off x="964644" y="4778036"/>
          <a:ext cx="4793025" cy="967125"/>
        </p:xfrm>
        <a:graphic>
          <a:graphicData uri="http://schemas.openxmlformats.org/drawingml/2006/table">
            <a:tbl>
              <a:tblPr>
                <a:noFill/>
              </a:tblPr>
              <a:tblGrid>
                <a:gridCol w="733500">
                  <a:extLst>
                    <a:ext uri="{9D8B030D-6E8A-4147-A177-3AD203B41FA5}">
                      <a16:colId xmlns:a16="http://schemas.microsoft.com/office/drawing/2014/main" val="20000"/>
                    </a:ext>
                  </a:extLst>
                </a:gridCol>
                <a:gridCol w="2191100">
                  <a:extLst>
                    <a:ext uri="{9D8B030D-6E8A-4147-A177-3AD203B41FA5}">
                      <a16:colId xmlns:a16="http://schemas.microsoft.com/office/drawing/2014/main" val="20001"/>
                    </a:ext>
                  </a:extLst>
                </a:gridCol>
                <a:gridCol w="850200">
                  <a:extLst>
                    <a:ext uri="{9D8B030D-6E8A-4147-A177-3AD203B41FA5}">
                      <a16:colId xmlns:a16="http://schemas.microsoft.com/office/drawing/2014/main" val="20002"/>
                    </a:ext>
                  </a:extLst>
                </a:gridCol>
                <a:gridCol w="1018225">
                  <a:extLst>
                    <a:ext uri="{9D8B030D-6E8A-4147-A177-3AD203B41FA5}">
                      <a16:colId xmlns:a16="http://schemas.microsoft.com/office/drawing/2014/main" val="20003"/>
                    </a:ext>
                  </a:extLst>
                </a:gridCol>
              </a:tblGrid>
              <a:tr h="317925">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t>Model</a:t>
                      </a:r>
                      <a:endParaRPr sz="1500" b="1" u="none" strike="noStrike" cap="none">
                        <a:latin typeface="Arial"/>
                        <a:ea typeface="Arial"/>
                        <a:cs typeface="Arial"/>
                        <a:sym typeface="Arial"/>
                      </a:endParaRPr>
                    </a:p>
                  </a:txBody>
                  <a:tcPr marL="28575" marR="28575" marT="19050" marB="19050" anchor="ct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Arial"/>
                          <a:ea typeface="Arial"/>
                          <a:cs typeface="Arial"/>
                          <a:sym typeface="Arial"/>
                        </a:rPr>
                        <a:t>Event Type</a:t>
                      </a:r>
                      <a:endParaRPr sz="1400" u="none" strike="noStrike" cap="none"/>
                    </a:p>
                  </a:txBody>
                  <a:tcPr marL="28575" marR="28575" marT="19050" marB="19050" anchor="ctr"/>
                </a:tc>
                <a:tc gridSpan="2">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Arial"/>
                          <a:ea typeface="Arial"/>
                          <a:cs typeface="Arial"/>
                          <a:sym typeface="Arial"/>
                        </a:rPr>
                        <a:t>Argument Role</a:t>
                      </a:r>
                      <a:endParaRPr sz="1400" u="none" strike="noStrike" cap="none"/>
                    </a:p>
                  </a:txBody>
                  <a:tcPr marL="28575" marR="28575" marT="19050" marB="19050" anchor="ctr"/>
                </a:tc>
                <a:tc hMerge="1">
                  <a:txBody>
                    <a:bodyPr/>
                    <a:lstStyle/>
                    <a:p>
                      <a:endParaRPr lang="en-US"/>
                    </a:p>
                  </a:txBody>
                  <a:tcPr/>
                </a:tc>
                <a:extLst>
                  <a:ext uri="{0D108BD9-81ED-4DB2-BD59-A6C34878D82A}">
                    <a16:rowId xmlns:a16="http://schemas.microsoft.com/office/drawing/2014/main" val="10000"/>
                  </a:ext>
                </a:extLst>
              </a:tr>
              <a:tr h="32460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Flat</a:t>
                      </a:r>
                      <a:endParaRPr sz="150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Justice.ArrestJail</a:t>
                      </a:r>
                      <a:endParaRPr sz="150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Agent =</a:t>
                      </a:r>
                      <a:endParaRPr sz="1400" u="none" strike="noStrike" cap="none"/>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man</a:t>
                      </a:r>
                      <a:endParaRPr sz="1400" u="none" strike="noStrike" cap="none"/>
                    </a:p>
                  </a:txBody>
                  <a:tcPr marL="28575" marR="28575" marT="19050" marB="19050" anchor="ctr">
                    <a:lnT w="28575"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2460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Ours</a:t>
                      </a:r>
                      <a:endParaRPr sz="1400" u="none" strike="noStrike" cap="none"/>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Justice.ArrestJail</a:t>
                      </a:r>
                      <a:endParaRPr sz="150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Entity =</a:t>
                      </a:r>
                      <a:endParaRPr sz="1400" u="none" strike="noStrike" cap="none"/>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man</a:t>
                      </a:r>
                      <a:endParaRPr sz="1400" u="none" strike="noStrike" cap="none"/>
                    </a:p>
                  </a:txBody>
                  <a:tcPr marL="28575" marR="28575" marT="19050" marB="19050" anchor="ctr"/>
                </a:tc>
                <a:extLst>
                  <a:ext uri="{0D108BD9-81ED-4DB2-BD59-A6C34878D82A}">
                    <a16:rowId xmlns:a16="http://schemas.microsoft.com/office/drawing/2014/main" val="10002"/>
                  </a:ext>
                </a:extLst>
              </a:tr>
            </a:tbl>
          </a:graphicData>
        </a:graphic>
      </p:graphicFrame>
      <p:pic>
        <p:nvPicPr>
          <p:cNvPr id="2302" name="Google Shape;2302;p123" descr="A person standing in front of a crowd&#10;&#10;Description automatically generated"/>
          <p:cNvPicPr preferRelativeResize="0"/>
          <p:nvPr/>
        </p:nvPicPr>
        <p:blipFill rotWithShape="1">
          <a:blip r:embed="rId3">
            <a:alphaModFix/>
          </a:blip>
          <a:srcRect/>
          <a:stretch/>
        </p:blipFill>
        <p:spPr>
          <a:xfrm>
            <a:off x="1393375" y="1780833"/>
            <a:ext cx="3989155" cy="2587027"/>
          </a:xfrm>
          <a:prstGeom prst="rect">
            <a:avLst/>
          </a:prstGeom>
          <a:noFill/>
          <a:ln>
            <a:noFill/>
          </a:ln>
        </p:spPr>
      </p:pic>
      <p:graphicFrame>
        <p:nvGraphicFramePr>
          <p:cNvPr id="2303" name="Google Shape;2303;p123"/>
          <p:cNvGraphicFramePr/>
          <p:nvPr/>
        </p:nvGraphicFramePr>
        <p:xfrm>
          <a:off x="6282820" y="4774527"/>
          <a:ext cx="4793025" cy="967125"/>
        </p:xfrm>
        <a:graphic>
          <a:graphicData uri="http://schemas.openxmlformats.org/drawingml/2006/table">
            <a:tbl>
              <a:tblPr>
                <a:noFill/>
              </a:tblPr>
              <a:tblGrid>
                <a:gridCol w="733500">
                  <a:extLst>
                    <a:ext uri="{9D8B030D-6E8A-4147-A177-3AD203B41FA5}">
                      <a16:colId xmlns:a16="http://schemas.microsoft.com/office/drawing/2014/main" val="20000"/>
                    </a:ext>
                  </a:extLst>
                </a:gridCol>
                <a:gridCol w="2191100">
                  <a:extLst>
                    <a:ext uri="{9D8B030D-6E8A-4147-A177-3AD203B41FA5}">
                      <a16:colId xmlns:a16="http://schemas.microsoft.com/office/drawing/2014/main" val="20001"/>
                    </a:ext>
                  </a:extLst>
                </a:gridCol>
                <a:gridCol w="850200">
                  <a:extLst>
                    <a:ext uri="{9D8B030D-6E8A-4147-A177-3AD203B41FA5}">
                      <a16:colId xmlns:a16="http://schemas.microsoft.com/office/drawing/2014/main" val="20002"/>
                    </a:ext>
                  </a:extLst>
                </a:gridCol>
                <a:gridCol w="1018225">
                  <a:extLst>
                    <a:ext uri="{9D8B030D-6E8A-4147-A177-3AD203B41FA5}">
                      <a16:colId xmlns:a16="http://schemas.microsoft.com/office/drawing/2014/main" val="20003"/>
                    </a:ext>
                  </a:extLst>
                </a:gridCol>
              </a:tblGrid>
              <a:tr h="317925">
                <a:tc>
                  <a:txBody>
                    <a:bodyPr/>
                    <a:lstStyle/>
                    <a:p>
                      <a:pPr marL="0" marR="0" lvl="0" indent="0" algn="ctr" rtl="0">
                        <a:lnSpc>
                          <a:spcPct val="100000"/>
                        </a:lnSpc>
                        <a:spcBef>
                          <a:spcPts val="0"/>
                        </a:spcBef>
                        <a:spcAft>
                          <a:spcPts val="0"/>
                        </a:spcAft>
                        <a:buClr>
                          <a:srgbClr val="000000"/>
                        </a:buClr>
                        <a:buSzPts val="1500"/>
                        <a:buFont typeface="Arial"/>
                        <a:buNone/>
                      </a:pPr>
                      <a:r>
                        <a:rPr lang="en-US" sz="1500" u="none" strike="noStrike" cap="none"/>
                        <a:t>Model</a:t>
                      </a:r>
                      <a:endParaRPr sz="1500" b="1" u="none" strike="noStrike" cap="none">
                        <a:latin typeface="Arial"/>
                        <a:ea typeface="Arial"/>
                        <a:cs typeface="Arial"/>
                        <a:sym typeface="Arial"/>
                      </a:endParaRPr>
                    </a:p>
                  </a:txBody>
                  <a:tcPr marL="28575" marR="28575" marT="19050" marB="19050" anchor="ct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Arial"/>
                          <a:ea typeface="Arial"/>
                          <a:cs typeface="Arial"/>
                          <a:sym typeface="Arial"/>
                        </a:rPr>
                        <a:t>Event Type</a:t>
                      </a:r>
                      <a:endParaRPr sz="1400" u="none" strike="noStrike" cap="none"/>
                    </a:p>
                  </a:txBody>
                  <a:tcPr marL="28575" marR="28575" marT="19050" marB="19050" anchor="ctr"/>
                </a:tc>
                <a:tc gridSpan="2">
                  <a:txBody>
                    <a:bodyPr/>
                    <a:lstStyle/>
                    <a:p>
                      <a:pPr marL="0" marR="0" lvl="0" indent="0" algn="ctr" rtl="0">
                        <a:lnSpc>
                          <a:spcPct val="100000"/>
                        </a:lnSpc>
                        <a:spcBef>
                          <a:spcPts val="0"/>
                        </a:spcBef>
                        <a:spcAft>
                          <a:spcPts val="0"/>
                        </a:spcAft>
                        <a:buClr>
                          <a:srgbClr val="000000"/>
                        </a:buClr>
                        <a:buSzPts val="1500"/>
                        <a:buFont typeface="Arial"/>
                        <a:buNone/>
                      </a:pPr>
                      <a:r>
                        <a:rPr lang="en-US" sz="1500" b="1" u="none" strike="noStrike" cap="none">
                          <a:latin typeface="Arial"/>
                          <a:ea typeface="Arial"/>
                          <a:cs typeface="Arial"/>
                          <a:sym typeface="Arial"/>
                        </a:rPr>
                        <a:t>Argument Role</a:t>
                      </a:r>
                      <a:endParaRPr sz="1400" u="none" strike="noStrike" cap="none"/>
                    </a:p>
                  </a:txBody>
                  <a:tcPr marL="28575" marR="28575" marT="19050" marB="19050" anchor="ctr"/>
                </a:tc>
                <a:tc hMerge="1">
                  <a:txBody>
                    <a:bodyPr/>
                    <a:lstStyle/>
                    <a:p>
                      <a:endParaRPr lang="en-US"/>
                    </a:p>
                  </a:txBody>
                  <a:tcPr/>
                </a:tc>
                <a:extLst>
                  <a:ext uri="{0D108BD9-81ED-4DB2-BD59-A6C34878D82A}">
                    <a16:rowId xmlns:a16="http://schemas.microsoft.com/office/drawing/2014/main" val="10000"/>
                  </a:ext>
                </a:extLst>
              </a:tr>
              <a:tr h="32460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t>Flat</a:t>
                      </a:r>
                      <a:endParaRPr sz="150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Movement.Transport</a:t>
                      </a:r>
                      <a:endParaRPr sz="150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Artifact =</a:t>
                      </a:r>
                      <a:endParaRPr sz="1400" u="none" strike="noStrike" cap="none"/>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none</a:t>
                      </a:r>
                      <a:endParaRPr sz="1400" u="none" strike="noStrike" cap="none"/>
                    </a:p>
                  </a:txBody>
                  <a:tcPr marL="28575" marR="28575" marT="19050" marB="19050" anchor="ctr">
                    <a:lnT w="28575"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24600">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Ours</a:t>
                      </a:r>
                      <a:endParaRPr sz="1400" u="none" strike="noStrike" cap="none"/>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Movement.Transport</a:t>
                      </a:r>
                      <a:endParaRPr sz="1500" u="none" strike="noStrike" cap="none">
                        <a:latin typeface="Arial"/>
                        <a:ea typeface="Arial"/>
                        <a:cs typeface="Arial"/>
                        <a:sym typeface="Arial"/>
                      </a:endParaRPr>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500"/>
                        <a:buFont typeface="Arial"/>
                        <a:buNone/>
                      </a:pPr>
                      <a:r>
                        <a:rPr lang="en-US" sz="1500" u="none" strike="noStrike" cap="none">
                          <a:latin typeface="Arial"/>
                          <a:ea typeface="Arial"/>
                          <a:cs typeface="Arial"/>
                          <a:sym typeface="Arial"/>
                        </a:rPr>
                        <a:t>Artifact =</a:t>
                      </a:r>
                      <a:endParaRPr sz="1400" u="none" strike="noStrike" cap="none"/>
                    </a:p>
                  </a:txBody>
                  <a:tcPr marL="28575" marR="28575" marT="19050" marB="19050" anchor="ct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t>man</a:t>
                      </a:r>
                      <a:endParaRPr sz="1400" u="none" strike="noStrike" cap="none"/>
                    </a:p>
                  </a:txBody>
                  <a:tcPr marL="28575" marR="28575" marT="19050" marB="19050" anchor="ctr"/>
                </a:tc>
                <a:extLst>
                  <a:ext uri="{0D108BD9-81ED-4DB2-BD59-A6C34878D82A}">
                    <a16:rowId xmlns:a16="http://schemas.microsoft.com/office/drawing/2014/main" val="10002"/>
                  </a:ext>
                </a:extLst>
              </a:tr>
            </a:tbl>
          </a:graphicData>
        </a:graphic>
      </p:graphicFrame>
      <p:pic>
        <p:nvPicPr>
          <p:cNvPr id="2304" name="Google Shape;2304;p123" descr="A picture containing truck, outdoor, road, car&#10;&#10;Description automatically generated"/>
          <p:cNvPicPr preferRelativeResize="0"/>
          <p:nvPr/>
        </p:nvPicPr>
        <p:blipFill rotWithShape="1">
          <a:blip r:embed="rId4">
            <a:alphaModFix/>
          </a:blip>
          <a:srcRect/>
          <a:stretch/>
        </p:blipFill>
        <p:spPr>
          <a:xfrm>
            <a:off x="6613452" y="1780833"/>
            <a:ext cx="4078003" cy="2548752"/>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309"/>
        <p:cNvGrpSpPr/>
        <p:nvPr/>
      </p:nvGrpSpPr>
      <p:grpSpPr>
        <a:xfrm>
          <a:off x="0" y="0"/>
          <a:ext cx="0" cy="0"/>
          <a:chOff x="0" y="0"/>
          <a:chExt cx="0" cy="0"/>
        </a:xfrm>
      </p:grpSpPr>
      <p:sp>
        <p:nvSpPr>
          <p:cNvPr id="2310" name="Google Shape;2310;p124"/>
          <p:cNvSpPr txBox="1">
            <a:spLocks noGrp="1"/>
          </p:cNvSpPr>
          <p:nvPr>
            <p:ph type="title"/>
          </p:nvPr>
        </p:nvSpPr>
        <p:spPr>
          <a:xfrm>
            <a:off x="687050" y="55567"/>
            <a:ext cx="9980951"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b="1">
                <a:solidFill>
                  <a:srgbClr val="C00000"/>
                </a:solidFill>
              </a:rPr>
              <a:t>Outline</a:t>
            </a:r>
            <a:endParaRPr b="1">
              <a:solidFill>
                <a:srgbClr val="C00000"/>
              </a:solidFill>
            </a:endParaRPr>
          </a:p>
        </p:txBody>
      </p:sp>
      <p:sp>
        <p:nvSpPr>
          <p:cNvPr id="2311" name="Google Shape;2311;p124"/>
          <p:cNvSpPr txBox="1">
            <a:spLocks noGrp="1"/>
          </p:cNvSpPr>
          <p:nvPr>
            <p:ph type="body" idx="1"/>
          </p:nvPr>
        </p:nvSpPr>
        <p:spPr>
          <a:xfrm>
            <a:off x="1056904" y="1338942"/>
            <a:ext cx="9980951" cy="466534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70981"/>
              </a:buClr>
              <a:buSzPts val="1776"/>
              <a:buChar char="•"/>
            </a:pPr>
            <a:r>
              <a:rPr lang="en-US" sz="2400"/>
              <a:t>Semantic Graph Parsing for Event Extraction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Cross-lingual structure transfer for Relation Extraction and Event Extraction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Cross-media Structured Common Space for Multimedia Event Extraction</a:t>
            </a:r>
            <a:endParaRPr/>
          </a:p>
          <a:p>
            <a:pPr marL="285750" lvl="0" indent="-172974" algn="l" rtl="0">
              <a:lnSpc>
                <a:spcPct val="90000"/>
              </a:lnSpc>
              <a:spcBef>
                <a:spcPts val="0"/>
              </a:spcBef>
              <a:spcAft>
                <a:spcPts val="0"/>
              </a:spcAft>
              <a:buClr>
                <a:srgbClr val="170981"/>
              </a:buClr>
              <a:buSzPts val="1776"/>
              <a:buNone/>
            </a:pPr>
            <a:endParaRPr sz="2400"/>
          </a:p>
          <a:p>
            <a:pPr marL="228600" lvl="0" indent="-228600" algn="l" rtl="0">
              <a:lnSpc>
                <a:spcPct val="90000"/>
              </a:lnSpc>
              <a:spcBef>
                <a:spcPts val="0"/>
              </a:spcBef>
              <a:spcAft>
                <a:spcPts val="0"/>
              </a:spcAft>
              <a:buClr>
                <a:srgbClr val="170981"/>
              </a:buClr>
              <a:buSzPts val="1776"/>
              <a:buFont typeface="Noto Sans Symbols"/>
              <a:buChar char="⮚"/>
            </a:pPr>
            <a:r>
              <a:rPr lang="en-US" sz="2400"/>
              <a:t>Graph Schema-guided Event Extraction and Prediction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Cross-media Knowledge Graph based Misinformation Detection</a:t>
            </a:r>
            <a:endParaRPr sz="2400"/>
          </a:p>
        </p:txBody>
      </p:sp>
      <p:sp>
        <p:nvSpPr>
          <p:cNvPr id="2312" name="Google Shape;2312;p12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124</a:t>
            </a:fld>
            <a:endParaRPr sz="1400" b="1" i="0" u="none" strike="noStrike" cap="none">
              <a:solidFill>
                <a:srgbClr val="000000"/>
              </a:solidFill>
              <a:latin typeface="Calibri"/>
              <a:ea typeface="Calibri"/>
              <a:cs typeface="Calibri"/>
              <a:sym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316"/>
        <p:cNvGrpSpPr/>
        <p:nvPr/>
      </p:nvGrpSpPr>
      <p:grpSpPr>
        <a:xfrm>
          <a:off x="0" y="0"/>
          <a:ext cx="0" cy="0"/>
          <a:chOff x="0" y="0"/>
          <a:chExt cx="0" cy="0"/>
        </a:xfrm>
      </p:grpSpPr>
      <p:sp>
        <p:nvSpPr>
          <p:cNvPr id="2317" name="Google Shape;2317;p125"/>
          <p:cNvSpPr txBox="1"/>
          <p:nvPr/>
        </p:nvSpPr>
        <p:spPr>
          <a:xfrm>
            <a:off x="10943168" y="6569076"/>
            <a:ext cx="1248833"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125</a:t>
            </a:fld>
            <a:endParaRPr sz="1400" b="1" i="0" u="none" strike="noStrike" cap="none">
              <a:solidFill>
                <a:srgbClr val="000000"/>
              </a:solidFill>
              <a:latin typeface="Calibri"/>
              <a:ea typeface="Calibri"/>
              <a:cs typeface="Calibri"/>
              <a:sym typeface="Calibri"/>
            </a:endParaRPr>
          </a:p>
        </p:txBody>
      </p:sp>
      <p:pic>
        <p:nvPicPr>
          <p:cNvPr id="2318" name="Google Shape;2318;p125"/>
          <p:cNvPicPr preferRelativeResize="0"/>
          <p:nvPr/>
        </p:nvPicPr>
        <p:blipFill rotWithShape="1">
          <a:blip r:embed="rId3">
            <a:alphaModFix/>
          </a:blip>
          <a:srcRect/>
          <a:stretch/>
        </p:blipFill>
        <p:spPr>
          <a:xfrm>
            <a:off x="985736" y="748710"/>
            <a:ext cx="10920919" cy="6109290"/>
          </a:xfrm>
          <a:prstGeom prst="rect">
            <a:avLst/>
          </a:prstGeom>
          <a:noFill/>
          <a:ln>
            <a:noFill/>
          </a:ln>
        </p:spPr>
      </p:pic>
      <p:sp>
        <p:nvSpPr>
          <p:cNvPr id="2319" name="Google Shape;2319;p125"/>
          <p:cNvSpPr txBox="1">
            <a:spLocks noGrp="1"/>
          </p:cNvSpPr>
          <p:nvPr>
            <p:ph type="title"/>
          </p:nvPr>
        </p:nvSpPr>
        <p:spPr>
          <a:xfrm>
            <a:off x="609600" y="29937"/>
            <a:ext cx="115824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sz="3200" b="1">
                <a:solidFill>
                  <a:srgbClr val="C00000"/>
                </a:solidFill>
              </a:rPr>
              <a:t>Move from Entity-Centric to Event-Centric NLU</a:t>
            </a:r>
            <a:endParaRPr sz="3200" b="1">
              <a:solidFill>
                <a:srgbClr val="C00000"/>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323"/>
        <p:cNvGrpSpPr/>
        <p:nvPr/>
      </p:nvGrpSpPr>
      <p:grpSpPr>
        <a:xfrm>
          <a:off x="0" y="0"/>
          <a:ext cx="0" cy="0"/>
          <a:chOff x="0" y="0"/>
          <a:chExt cx="0" cy="0"/>
        </a:xfrm>
      </p:grpSpPr>
      <p:grpSp>
        <p:nvGrpSpPr>
          <p:cNvPr id="2324" name="Google Shape;2324;p126"/>
          <p:cNvGrpSpPr/>
          <p:nvPr/>
        </p:nvGrpSpPr>
        <p:grpSpPr>
          <a:xfrm>
            <a:off x="4386655" y="2116467"/>
            <a:ext cx="7805345" cy="4444455"/>
            <a:chOff x="669327" y="2048418"/>
            <a:chExt cx="7805345" cy="4444455"/>
          </a:xfrm>
        </p:grpSpPr>
        <p:pic>
          <p:nvPicPr>
            <p:cNvPr id="2325" name="Google Shape;2325;p126"/>
            <p:cNvPicPr preferRelativeResize="0"/>
            <p:nvPr/>
          </p:nvPicPr>
          <p:blipFill rotWithShape="1">
            <a:blip r:embed="rId3">
              <a:alphaModFix/>
            </a:blip>
            <a:srcRect/>
            <a:stretch/>
          </p:blipFill>
          <p:spPr>
            <a:xfrm>
              <a:off x="669327" y="2048418"/>
              <a:ext cx="7805345" cy="4444455"/>
            </a:xfrm>
            <a:prstGeom prst="rect">
              <a:avLst/>
            </a:prstGeom>
            <a:noFill/>
            <a:ln>
              <a:noFill/>
            </a:ln>
          </p:spPr>
        </p:pic>
        <p:sp>
          <p:nvSpPr>
            <p:cNvPr id="2326" name="Google Shape;2326;p126"/>
            <p:cNvSpPr/>
            <p:nvPr/>
          </p:nvSpPr>
          <p:spPr>
            <a:xfrm>
              <a:off x="1304508" y="4352432"/>
              <a:ext cx="281400" cy="242400"/>
            </a:xfrm>
            <a:prstGeom prst="triangle">
              <a:avLst>
                <a:gd name="adj" fmla="val 50000"/>
              </a:avLst>
            </a:prstGeom>
            <a:solidFill>
              <a:srgbClr val="B1D100"/>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sp>
          <p:nvSpPr>
            <p:cNvPr id="2327" name="Google Shape;2327;p126"/>
            <p:cNvSpPr/>
            <p:nvPr/>
          </p:nvSpPr>
          <p:spPr>
            <a:xfrm>
              <a:off x="6943308" y="3947382"/>
              <a:ext cx="281400" cy="242400"/>
            </a:xfrm>
            <a:prstGeom prst="triangle">
              <a:avLst>
                <a:gd name="adj" fmla="val 50000"/>
              </a:avLst>
            </a:prstGeom>
            <a:solidFill>
              <a:srgbClr val="B1D100"/>
            </a:solidFill>
            <a:ln w="28575"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p:txBody>
        </p:sp>
      </p:grpSp>
      <p:sp>
        <p:nvSpPr>
          <p:cNvPr id="2328" name="Google Shape;2328;p126"/>
          <p:cNvSpPr txBox="1">
            <a:spLocks noGrp="1"/>
          </p:cNvSpPr>
          <p:nvPr>
            <p:ph type="title"/>
          </p:nvPr>
        </p:nvSpPr>
        <p:spPr>
          <a:xfrm>
            <a:off x="378372" y="296886"/>
            <a:ext cx="11435256" cy="7489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4000" b="1">
                <a:solidFill>
                  <a:srgbClr val="C00000"/>
                </a:solidFill>
              </a:rPr>
              <a:t>Event Graph Schema Induction</a:t>
            </a:r>
            <a:endParaRPr sz="4000" b="1">
              <a:solidFill>
                <a:srgbClr val="C00000"/>
              </a:solidFill>
            </a:endParaRPr>
          </a:p>
        </p:txBody>
      </p:sp>
      <p:sp>
        <p:nvSpPr>
          <p:cNvPr id="2329" name="Google Shape;2329;p126"/>
          <p:cNvSpPr txBox="1">
            <a:spLocks noGrp="1"/>
          </p:cNvSpPr>
          <p:nvPr>
            <p:ph type="body" idx="1"/>
          </p:nvPr>
        </p:nvSpPr>
        <p:spPr>
          <a:xfrm>
            <a:off x="378372" y="1207692"/>
            <a:ext cx="4752244" cy="494506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[Li et al., EMNLP2020]</a:t>
            </a:r>
            <a:endParaRPr/>
          </a:p>
          <a:p>
            <a:pPr marL="228600" lvl="0" indent="-228600" algn="l" rtl="0">
              <a:lnSpc>
                <a:spcPct val="90000"/>
              </a:lnSpc>
              <a:spcBef>
                <a:spcPts val="0"/>
              </a:spcBef>
              <a:spcAft>
                <a:spcPts val="0"/>
              </a:spcAft>
              <a:buClr>
                <a:schemeClr val="dk1"/>
              </a:buClr>
              <a:buSzPts val="2800"/>
              <a:buChar char="•"/>
            </a:pPr>
            <a:r>
              <a:rPr lang="en-US"/>
              <a:t>How to capture complex connections among events?</a:t>
            </a:r>
            <a:endParaRPr/>
          </a:p>
          <a:p>
            <a:pPr marL="685800" lvl="1" indent="-237172" algn="l" rtl="0">
              <a:lnSpc>
                <a:spcPct val="90000"/>
              </a:lnSpc>
              <a:spcBef>
                <a:spcPts val="500"/>
              </a:spcBef>
              <a:spcAft>
                <a:spcPts val="0"/>
              </a:spcAft>
              <a:buClr>
                <a:schemeClr val="dk1"/>
              </a:buClr>
              <a:buSzPts val="1800"/>
              <a:buChar char="•"/>
            </a:pPr>
            <a:r>
              <a:rPr lang="en-US" sz="1800"/>
              <a:t>Temporal relations exist between almost all events, even those that are not semantically related</a:t>
            </a:r>
            <a:endParaRPr/>
          </a:p>
          <a:p>
            <a:pPr marL="685800" lvl="1" indent="-237172" algn="l" rtl="0">
              <a:lnSpc>
                <a:spcPct val="90000"/>
              </a:lnSpc>
              <a:spcBef>
                <a:spcPts val="500"/>
              </a:spcBef>
              <a:spcAft>
                <a:spcPts val="0"/>
              </a:spcAft>
              <a:buClr>
                <a:schemeClr val="dk1"/>
              </a:buClr>
              <a:buSzPts val="1800"/>
              <a:buChar char="•"/>
            </a:pPr>
            <a:r>
              <a:rPr lang="en-US" sz="1800"/>
              <a:t>Causal relations have been hobbled by low inter-annotator agreement (Hong et al., 2016)</a:t>
            </a:r>
            <a:endParaRPr/>
          </a:p>
          <a:p>
            <a:pPr marL="228600" lvl="0" indent="-228600" algn="l" rtl="0">
              <a:lnSpc>
                <a:spcPct val="90000"/>
              </a:lnSpc>
              <a:spcBef>
                <a:spcPts val="1000"/>
              </a:spcBef>
              <a:spcAft>
                <a:spcPts val="0"/>
              </a:spcAft>
              <a:buClr>
                <a:schemeClr val="dk1"/>
              </a:buClr>
              <a:buSzPts val="2800"/>
              <a:buChar char="•"/>
            </a:pPr>
            <a:r>
              <a:rPr lang="en-US"/>
              <a:t>Two events are connected through entities and their relations</a:t>
            </a:r>
            <a:endParaRPr/>
          </a:p>
          <a:p>
            <a:pPr marL="228600" lvl="0" indent="0" algn="l" rtl="0">
              <a:lnSpc>
                <a:spcPct val="90000"/>
              </a:lnSpc>
              <a:spcBef>
                <a:spcPts val="1000"/>
              </a:spcBef>
              <a:spcAft>
                <a:spcPts val="0"/>
              </a:spcAft>
              <a:buClr>
                <a:schemeClr val="dk1"/>
              </a:buClr>
              <a:buSzPts val="1800"/>
              <a:buNone/>
            </a:pPr>
            <a:endParaRPr/>
          </a:p>
        </p:txBody>
      </p:sp>
      <p:sp>
        <p:nvSpPr>
          <p:cNvPr id="2330" name="Google Shape;2330;p1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126</a:t>
            </a:fld>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334"/>
        <p:cNvGrpSpPr/>
        <p:nvPr/>
      </p:nvGrpSpPr>
      <p:grpSpPr>
        <a:xfrm>
          <a:off x="0" y="0"/>
          <a:ext cx="0" cy="0"/>
          <a:chOff x="0" y="0"/>
          <a:chExt cx="0" cy="0"/>
        </a:xfrm>
      </p:grpSpPr>
      <p:sp>
        <p:nvSpPr>
          <p:cNvPr id="2335" name="Google Shape;2335;p127"/>
          <p:cNvSpPr txBox="1">
            <a:spLocks noGrp="1"/>
          </p:cNvSpPr>
          <p:nvPr>
            <p:ph type="title"/>
          </p:nvPr>
        </p:nvSpPr>
        <p:spPr>
          <a:xfrm>
            <a:off x="778850" y="-587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solidFill>
                  <a:srgbClr val="C00000"/>
                </a:solidFill>
              </a:rPr>
              <a:t>Event Graph Schema Induction</a:t>
            </a:r>
            <a:endParaRPr b="1">
              <a:solidFill>
                <a:srgbClr val="C00000"/>
              </a:solidFill>
            </a:endParaRPr>
          </a:p>
        </p:txBody>
      </p:sp>
      <p:pic>
        <p:nvPicPr>
          <p:cNvPr id="2336" name="Google Shape;2336;p127"/>
          <p:cNvPicPr preferRelativeResize="0">
            <a:picLocks noGrp="1"/>
          </p:cNvPicPr>
          <p:nvPr>
            <p:ph type="body" idx="1"/>
          </p:nvPr>
        </p:nvPicPr>
        <p:blipFill rotWithShape="1">
          <a:blip r:embed="rId3">
            <a:alphaModFix/>
          </a:blip>
          <a:srcRect/>
          <a:stretch/>
        </p:blipFill>
        <p:spPr>
          <a:xfrm>
            <a:off x="838200" y="1924333"/>
            <a:ext cx="10258532" cy="5046868"/>
          </a:xfrm>
          <a:prstGeom prst="rect">
            <a:avLst/>
          </a:prstGeom>
          <a:noFill/>
          <a:ln>
            <a:noFill/>
          </a:ln>
        </p:spPr>
      </p:pic>
      <p:sp>
        <p:nvSpPr>
          <p:cNvPr id="2337" name="Google Shape;2337;p1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127</a:t>
            </a:fld>
            <a:endParaRPr/>
          </a:p>
        </p:txBody>
      </p:sp>
      <p:sp>
        <p:nvSpPr>
          <p:cNvPr id="2338" name="Google Shape;2338;p127"/>
          <p:cNvSpPr txBox="1"/>
          <p:nvPr/>
        </p:nvSpPr>
        <p:spPr>
          <a:xfrm>
            <a:off x="378371" y="909379"/>
            <a:ext cx="11435255" cy="1014954"/>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dk1"/>
              </a:buClr>
              <a:buSzPts val="1900"/>
              <a:buFont typeface="Arial"/>
              <a:buChar char="•"/>
            </a:pPr>
            <a:r>
              <a:rPr lang="en-US" sz="1900" b="0" i="0" u="none" strike="noStrike" cap="none">
                <a:solidFill>
                  <a:schemeClr val="dk1"/>
                </a:solidFill>
                <a:latin typeface="Calibri"/>
                <a:ea typeface="Calibri"/>
                <a:cs typeface="Calibri"/>
                <a:sym typeface="Calibri"/>
              </a:rPr>
              <a:t>History repeats itslef: Instance graphs (a) and (b) refer to very different event instances, but they both illustrate a same scenario</a:t>
            </a:r>
            <a:endParaRPr sz="19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900"/>
              <a:buFont typeface="Arial"/>
              <a:buChar char="•"/>
            </a:pPr>
            <a:r>
              <a:rPr lang="en-US" sz="1900" b="0" i="0" u="none" strike="noStrike" cap="none">
                <a:solidFill>
                  <a:schemeClr val="dk1"/>
                </a:solidFill>
                <a:latin typeface="Calibri"/>
                <a:ea typeface="Calibri"/>
                <a:cs typeface="Calibri"/>
                <a:sym typeface="Calibri"/>
              </a:rPr>
              <a:t>We select salient and coherent paths based on Path Language Model, and merge them into graph schemas</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342"/>
        <p:cNvGrpSpPr/>
        <p:nvPr/>
      </p:nvGrpSpPr>
      <p:grpSpPr>
        <a:xfrm>
          <a:off x="0" y="0"/>
          <a:ext cx="0" cy="0"/>
          <a:chOff x="0" y="0"/>
          <a:chExt cx="0" cy="0"/>
        </a:xfrm>
      </p:grpSpPr>
      <p:sp>
        <p:nvSpPr>
          <p:cNvPr id="2343" name="Google Shape;2343;p128"/>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solidFill>
                  <a:srgbClr val="C00000"/>
                </a:solidFill>
              </a:rPr>
              <a:t>Path Language Model</a:t>
            </a:r>
            <a:endParaRPr b="1">
              <a:solidFill>
                <a:srgbClr val="C00000"/>
              </a:solidFill>
            </a:endParaRPr>
          </a:p>
        </p:txBody>
      </p:sp>
      <p:pic>
        <p:nvPicPr>
          <p:cNvPr id="2344" name="Google Shape;2344;p128"/>
          <p:cNvPicPr preferRelativeResize="0">
            <a:picLocks noGrp="1"/>
          </p:cNvPicPr>
          <p:nvPr>
            <p:ph type="body" idx="1"/>
          </p:nvPr>
        </p:nvPicPr>
        <p:blipFill rotWithShape="1">
          <a:blip r:embed="rId3">
            <a:alphaModFix/>
          </a:blip>
          <a:srcRect/>
          <a:stretch/>
        </p:blipFill>
        <p:spPr>
          <a:xfrm>
            <a:off x="1258380" y="2010568"/>
            <a:ext cx="9675239" cy="4847432"/>
          </a:xfrm>
          <a:prstGeom prst="rect">
            <a:avLst/>
          </a:prstGeom>
          <a:noFill/>
          <a:ln>
            <a:noFill/>
          </a:ln>
        </p:spPr>
      </p:pic>
      <p:sp>
        <p:nvSpPr>
          <p:cNvPr id="2345" name="Google Shape;2345;p1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128</a:t>
            </a:fld>
            <a:endParaRPr/>
          </a:p>
        </p:txBody>
      </p:sp>
      <p:sp>
        <p:nvSpPr>
          <p:cNvPr id="2346" name="Google Shape;2346;p128"/>
          <p:cNvSpPr txBox="1"/>
          <p:nvPr/>
        </p:nvSpPr>
        <p:spPr>
          <a:xfrm>
            <a:off x="378371" y="963971"/>
            <a:ext cx="11435255" cy="116508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Calibri"/>
                <a:ea typeface="Calibri"/>
                <a:cs typeface="Calibri"/>
                <a:sym typeface="Calibri"/>
              </a:rPr>
              <a:t>Path Language Model is trained on two tasks</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5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Autoregressive Language Model Loss: capturing the frequency and coherence of a single path</a:t>
            </a:r>
            <a:endParaRPr sz="1400" b="0" i="0" u="none" strike="noStrike" cap="none">
              <a:solidFill>
                <a:srgbClr val="000000"/>
              </a:solidFill>
              <a:latin typeface="Arial"/>
              <a:ea typeface="Arial"/>
              <a:cs typeface="Arial"/>
              <a:sym typeface="Arial"/>
            </a:endParaRPr>
          </a:p>
          <a:p>
            <a:pPr marL="685800" marR="0" lvl="1" indent="-228600" algn="l" rtl="0">
              <a:lnSpc>
                <a:spcPct val="100000"/>
              </a:lnSpc>
              <a:spcBef>
                <a:spcPts val="500"/>
              </a:spcBef>
              <a:spcAft>
                <a:spcPts val="0"/>
              </a:spcAft>
              <a:buClr>
                <a:schemeClr val="dk1"/>
              </a:buClr>
              <a:buSzPts val="1800"/>
              <a:buFont typeface="Arial"/>
              <a:buChar char="•"/>
            </a:pPr>
            <a:r>
              <a:rPr lang="en-US" sz="1800" b="0" i="0" u="none" strike="noStrike" cap="none">
                <a:solidFill>
                  <a:schemeClr val="dk1"/>
                </a:solidFill>
                <a:latin typeface="Calibri"/>
                <a:ea typeface="Calibri"/>
                <a:cs typeface="Calibri"/>
                <a:sym typeface="Calibri"/>
              </a:rPr>
              <a:t>Neighbor Path Classification Loss: capturing co-occurrence of two paths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351"/>
        <p:cNvGrpSpPr/>
        <p:nvPr/>
      </p:nvGrpSpPr>
      <p:grpSpPr>
        <a:xfrm>
          <a:off x="0" y="0"/>
          <a:ext cx="0" cy="0"/>
          <a:chOff x="0" y="0"/>
          <a:chExt cx="0" cy="0"/>
        </a:xfrm>
      </p:grpSpPr>
      <p:sp>
        <p:nvSpPr>
          <p:cNvPr id="2352" name="Google Shape;2352;p129"/>
          <p:cNvSpPr txBox="1">
            <a:spLocks noGrp="1"/>
          </p:cNvSpPr>
          <p:nvPr>
            <p:ph type="title"/>
          </p:nvPr>
        </p:nvSpPr>
        <p:spPr>
          <a:xfrm>
            <a:off x="8382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solidFill>
                  <a:srgbClr val="C00000"/>
                </a:solidFill>
              </a:rPr>
              <a:t>Schema-Guided Information Extraction</a:t>
            </a:r>
            <a:endParaRPr b="1">
              <a:solidFill>
                <a:srgbClr val="C00000"/>
              </a:solidFill>
            </a:endParaRPr>
          </a:p>
        </p:txBody>
      </p:sp>
      <p:sp>
        <p:nvSpPr>
          <p:cNvPr id="2353" name="Google Shape;2353;p1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129</a:t>
            </a:fld>
            <a:endParaRPr/>
          </a:p>
        </p:txBody>
      </p:sp>
      <p:sp>
        <p:nvSpPr>
          <p:cNvPr id="2354" name="Google Shape;2354;p129"/>
          <p:cNvSpPr txBox="1"/>
          <p:nvPr/>
        </p:nvSpPr>
        <p:spPr>
          <a:xfrm>
            <a:off x="378371" y="1114096"/>
            <a:ext cx="5026142" cy="3643633"/>
          </a:xfrm>
          <a:prstGeom prst="rect">
            <a:avLst/>
          </a:prstGeom>
          <a:noFill/>
          <a:ln>
            <a:noFill/>
          </a:ln>
        </p:spPr>
        <p:txBody>
          <a:bodyPr spcFirstLastPara="1" wrap="square" lIns="91425" tIns="45700" rIns="91425" bIns="45700" anchor="t" anchorCtr="0">
            <a:normAutofit fontScale="92500" lnSpcReduction="10000"/>
          </a:bodyPr>
          <a:lstStyle/>
          <a:p>
            <a:pPr marL="228600" marR="0" lvl="0" indent="-228600" algn="l" rtl="0">
              <a:lnSpc>
                <a:spcPct val="100000"/>
              </a:lnSpc>
              <a:spcBef>
                <a:spcPts val="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Use the state-of-the-art  IE system OneIE (Lin et al, 2020) to decode converts each input document into an IE graph </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Each path in the graph schema is encoded as a single global feature for scoring candidate IE graphs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OneIE promotes candidate IE graphs containing paths matching schema graphs</a:t>
            </a:r>
            <a:endParaRPr sz="1400" b="0" i="0" u="none" strike="noStrike" cap="none">
              <a:solidFill>
                <a:srgbClr val="000000"/>
              </a:solidFill>
              <a:latin typeface="Arial"/>
              <a:ea typeface="Arial"/>
              <a:cs typeface="Arial"/>
              <a:sym typeface="Arial"/>
            </a:endParaRPr>
          </a:p>
          <a:p>
            <a:pPr marL="228600" marR="0" lvl="0" indent="-228600" algn="l" rtl="0">
              <a:lnSpc>
                <a:spcPct val="10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http://blender.cs.illinois.edu/software/oneie</a:t>
            </a:r>
            <a:endParaRPr sz="2400" b="0" i="0" u="none" strike="noStrike" cap="none">
              <a:solidFill>
                <a:schemeClr val="dk1"/>
              </a:solidFill>
              <a:latin typeface="Calibri"/>
              <a:ea typeface="Calibri"/>
              <a:cs typeface="Calibri"/>
              <a:sym typeface="Calibri"/>
            </a:endParaRPr>
          </a:p>
          <a:p>
            <a:pPr marL="228600" marR="0" lvl="0" indent="-228600" algn="l" rtl="0">
              <a:lnSpc>
                <a:spcPct val="100000"/>
              </a:lnSpc>
              <a:spcBef>
                <a:spcPts val="1000"/>
              </a:spcBef>
              <a:spcAft>
                <a:spcPts val="0"/>
              </a:spcAft>
              <a:buClr>
                <a:schemeClr val="dk1"/>
              </a:buClr>
              <a:buSzPct val="100000"/>
              <a:buFont typeface="Arial"/>
              <a:buChar char="•"/>
            </a:pPr>
            <a:r>
              <a:rPr lang="en-US" sz="2000" b="0" i="0" u="none" strike="noStrike" cap="none">
                <a:solidFill>
                  <a:schemeClr val="dk1"/>
                </a:solidFill>
                <a:latin typeface="Calibri"/>
                <a:ea typeface="Calibri"/>
                <a:cs typeface="Calibri"/>
                <a:sym typeface="Calibri"/>
              </a:rPr>
              <a:t>F-scores (%) on ACE2005 data [Lin et al., ACL2020]: </a:t>
            </a:r>
            <a:endParaRPr sz="1400" b="0" i="0" u="none" strike="noStrike" cap="none">
              <a:solidFill>
                <a:srgbClr val="000000"/>
              </a:solidFill>
              <a:latin typeface="Arial"/>
              <a:ea typeface="Arial"/>
              <a:cs typeface="Arial"/>
              <a:sym typeface="Arial"/>
            </a:endParaRPr>
          </a:p>
        </p:txBody>
      </p:sp>
      <p:pic>
        <p:nvPicPr>
          <p:cNvPr id="2355" name="Google Shape;2355;p129"/>
          <p:cNvPicPr preferRelativeResize="0"/>
          <p:nvPr/>
        </p:nvPicPr>
        <p:blipFill rotWithShape="1">
          <a:blip r:embed="rId3">
            <a:alphaModFix/>
          </a:blip>
          <a:srcRect/>
          <a:stretch/>
        </p:blipFill>
        <p:spPr>
          <a:xfrm>
            <a:off x="5825474" y="1003662"/>
            <a:ext cx="5497942" cy="3500099"/>
          </a:xfrm>
          <a:prstGeom prst="rect">
            <a:avLst/>
          </a:prstGeom>
          <a:noFill/>
          <a:ln>
            <a:noFill/>
          </a:ln>
        </p:spPr>
      </p:pic>
      <p:graphicFrame>
        <p:nvGraphicFramePr>
          <p:cNvPr id="2356" name="Google Shape;2356;p129"/>
          <p:cNvGraphicFramePr/>
          <p:nvPr/>
        </p:nvGraphicFramePr>
        <p:xfrm>
          <a:off x="600500" y="4757730"/>
          <a:ext cx="10722900" cy="1461420"/>
        </p:xfrm>
        <a:graphic>
          <a:graphicData uri="http://schemas.openxmlformats.org/drawingml/2006/table">
            <a:tbl>
              <a:tblPr>
                <a:noFill/>
              </a:tblPr>
              <a:tblGrid>
                <a:gridCol w="1038475">
                  <a:extLst>
                    <a:ext uri="{9D8B030D-6E8A-4147-A177-3AD203B41FA5}">
                      <a16:colId xmlns:a16="http://schemas.microsoft.com/office/drawing/2014/main" val="20000"/>
                    </a:ext>
                  </a:extLst>
                </a:gridCol>
                <a:gridCol w="1009450">
                  <a:extLst>
                    <a:ext uri="{9D8B030D-6E8A-4147-A177-3AD203B41FA5}">
                      <a16:colId xmlns:a16="http://schemas.microsoft.com/office/drawing/2014/main" val="20001"/>
                    </a:ext>
                  </a:extLst>
                </a:gridCol>
                <a:gridCol w="1552150">
                  <a:extLst>
                    <a:ext uri="{9D8B030D-6E8A-4147-A177-3AD203B41FA5}">
                      <a16:colId xmlns:a16="http://schemas.microsoft.com/office/drawing/2014/main" val="20002"/>
                    </a:ext>
                  </a:extLst>
                </a:gridCol>
                <a:gridCol w="1606425">
                  <a:extLst>
                    <a:ext uri="{9D8B030D-6E8A-4147-A177-3AD203B41FA5}">
                      <a16:colId xmlns:a16="http://schemas.microsoft.com/office/drawing/2014/main" val="20003"/>
                    </a:ext>
                  </a:extLst>
                </a:gridCol>
                <a:gridCol w="1888625">
                  <a:extLst>
                    <a:ext uri="{9D8B030D-6E8A-4147-A177-3AD203B41FA5}">
                      <a16:colId xmlns:a16="http://schemas.microsoft.com/office/drawing/2014/main" val="20004"/>
                    </a:ext>
                  </a:extLst>
                </a:gridCol>
                <a:gridCol w="2227325">
                  <a:extLst>
                    <a:ext uri="{9D8B030D-6E8A-4147-A177-3AD203B41FA5}">
                      <a16:colId xmlns:a16="http://schemas.microsoft.com/office/drawing/2014/main" val="20005"/>
                    </a:ext>
                  </a:extLst>
                </a:gridCol>
                <a:gridCol w="1400450">
                  <a:extLst>
                    <a:ext uri="{9D8B030D-6E8A-4147-A177-3AD203B41FA5}">
                      <a16:colId xmlns:a16="http://schemas.microsoft.com/office/drawing/2014/main" val="20006"/>
                    </a:ext>
                  </a:extLst>
                </a:gridCol>
              </a:tblGrid>
              <a:tr h="4716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Dataset</a:t>
                      </a:r>
                      <a:endParaRPr sz="1400" u="none" strike="noStrike" cap="none"/>
                    </a:p>
                  </a:txBody>
                  <a:tcPr marL="91450" marR="91450" marT="45725" marB="45725" anchor="ctr">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5F5F5"/>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Entity</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Event Trigger</a:t>
                      </a:r>
                      <a:endParaRPr sz="1400" u="none" strike="noStrike" cap="none"/>
                    </a:p>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chemeClr val="dk1"/>
                          </a:solidFill>
                          <a:latin typeface="Arial"/>
                          <a:ea typeface="Arial"/>
                          <a:cs typeface="Arial"/>
                          <a:sym typeface="Arial"/>
                        </a:rPr>
                        <a:t>Identification</a:t>
                      </a:r>
                      <a:endParaRPr sz="1600" b="0" u="none" strike="noStrike" cap="none">
                        <a:solidFill>
                          <a:schemeClr val="dk1"/>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Event Trigger</a:t>
                      </a:r>
                      <a:endParaRPr sz="1400" u="none" strike="noStrike" cap="none"/>
                    </a:p>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chemeClr val="dk1"/>
                          </a:solidFill>
                          <a:latin typeface="Arial"/>
                          <a:ea typeface="Arial"/>
                          <a:cs typeface="Arial"/>
                          <a:sym typeface="Arial"/>
                        </a:rPr>
                        <a:t>Classification</a:t>
                      </a:r>
                      <a:endParaRPr sz="1600" b="0" u="none" strike="noStrike" cap="none">
                        <a:solidFill>
                          <a:schemeClr val="dk1"/>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Event Argument</a:t>
                      </a:r>
                      <a:endParaRPr sz="1400" u="none" strike="noStrike" cap="none"/>
                    </a:p>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chemeClr val="dk1"/>
                          </a:solidFill>
                          <a:latin typeface="Arial"/>
                          <a:ea typeface="Arial"/>
                          <a:cs typeface="Arial"/>
                          <a:sym typeface="Arial"/>
                        </a:rPr>
                        <a:t>Identification</a:t>
                      </a:r>
                      <a:endParaRPr sz="1600" b="0" u="none" strike="noStrike" cap="none">
                        <a:solidFill>
                          <a:schemeClr val="dk1"/>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Event Argument</a:t>
                      </a:r>
                      <a:endParaRPr sz="1400" u="none" strike="noStrike" cap="none"/>
                    </a:p>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Classification</a:t>
                      </a:r>
                      <a:endParaRPr sz="1600" b="0" i="0" u="none" strike="noStrike" cap="none">
                        <a:solidFill>
                          <a:srgbClr val="000000"/>
                        </a:solidFill>
                        <a:latin typeface="Arial"/>
                        <a:ea typeface="Arial"/>
                        <a:cs typeface="Arial"/>
                        <a:sym typeface="Arial"/>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Relation</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extLst>
                  <a:ext uri="{0D108BD9-81ED-4DB2-BD59-A6C34878D82A}">
                    <a16:rowId xmlns:a16="http://schemas.microsoft.com/office/drawing/2014/main" val="10000"/>
                  </a:ext>
                </a:extLst>
              </a:tr>
              <a:tr h="4716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Arial"/>
                          <a:ea typeface="Arial"/>
                          <a:cs typeface="Arial"/>
                          <a:sym typeface="Arial"/>
                        </a:rPr>
                        <a:t>Baseline</a:t>
                      </a:r>
                      <a:endParaRPr sz="1400" u="none" strike="noStrike" cap="none" baseline="30000">
                        <a:solidFill>
                          <a:schemeClr val="dk1"/>
                        </a:solidFill>
                        <a:latin typeface="Arial"/>
                        <a:ea typeface="Arial"/>
                        <a:cs typeface="Arial"/>
                        <a:sym typeface="Arial"/>
                      </a:endParaRPr>
                    </a:p>
                  </a:txBody>
                  <a:tcPr marL="91450" marR="91450" marT="45725" marB="45725" anchor="ctr">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8296B0"/>
                      </a:solidFill>
                      <a:prstDash val="solid"/>
                      <a:round/>
                      <a:headEnd type="none" w="sm" len="sm"/>
                      <a:tailEnd type="none" w="sm" len="sm"/>
                    </a:lnB>
                    <a:solidFill>
                      <a:srgbClr val="F5F5F5"/>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solidFill>
                            <a:schemeClr val="dk1"/>
                          </a:solidFill>
                          <a:latin typeface="Arial"/>
                          <a:ea typeface="Arial"/>
                          <a:cs typeface="Arial"/>
                          <a:sym typeface="Arial"/>
                        </a:rPr>
                        <a:t>90.3</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solidFill>
                            <a:schemeClr val="dk1"/>
                          </a:solidFill>
                          <a:latin typeface="Arial"/>
                          <a:ea typeface="Arial"/>
                          <a:cs typeface="Arial"/>
                          <a:sym typeface="Arial"/>
                        </a:rPr>
                        <a:t>75.8</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solidFill>
                            <a:schemeClr val="dk1"/>
                          </a:solidFill>
                          <a:latin typeface="Arial"/>
                          <a:ea typeface="Arial"/>
                          <a:cs typeface="Arial"/>
                          <a:sym typeface="Arial"/>
                        </a:rPr>
                        <a:t>72.7</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solidFill>
                            <a:schemeClr val="dk1"/>
                          </a:solidFill>
                          <a:latin typeface="Arial"/>
                          <a:ea typeface="Arial"/>
                          <a:cs typeface="Arial"/>
                          <a:sym typeface="Arial"/>
                        </a:rPr>
                        <a:t>57.8</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solidFill>
                            <a:schemeClr val="dk1"/>
                          </a:solidFill>
                          <a:latin typeface="Arial"/>
                          <a:ea typeface="Arial"/>
                          <a:cs typeface="Arial"/>
                          <a:sym typeface="Arial"/>
                        </a:rPr>
                        <a:t>55.5</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solidFill>
                            <a:schemeClr val="dk1"/>
                          </a:solidFill>
                          <a:latin typeface="Arial"/>
                          <a:ea typeface="Arial"/>
                          <a:cs typeface="Arial"/>
                          <a:sym typeface="Arial"/>
                        </a:rPr>
                        <a:t>44.7</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T w="9525" cap="flat" cmpd="sng">
                      <a:solidFill>
                        <a:srgbClr val="8296B0"/>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extLst>
                  <a:ext uri="{0D108BD9-81ED-4DB2-BD59-A6C34878D82A}">
                    <a16:rowId xmlns:a16="http://schemas.microsoft.com/office/drawing/2014/main" val="10001"/>
                  </a:ext>
                </a:extLst>
              </a:tr>
              <a:tr h="4716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solidFill>
                            <a:schemeClr val="dk1"/>
                          </a:solidFill>
                          <a:latin typeface="Arial"/>
                          <a:ea typeface="Arial"/>
                          <a:cs typeface="Arial"/>
                          <a:sym typeface="Arial"/>
                        </a:rPr>
                        <a:t>  +PathLM</a:t>
                      </a:r>
                      <a:endParaRPr sz="1400" u="none" strike="noStrike" cap="none">
                        <a:solidFill>
                          <a:schemeClr val="dk1"/>
                        </a:solidFill>
                        <a:latin typeface="Arial"/>
                        <a:ea typeface="Arial"/>
                        <a:cs typeface="Arial"/>
                        <a:sym typeface="Arial"/>
                      </a:endParaRPr>
                    </a:p>
                  </a:txBody>
                  <a:tcPr marL="91450" marR="91450" marT="45725" marB="45725" anchor="ctr">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19050" cap="flat" cmpd="sng">
                      <a:solidFill>
                        <a:schemeClr val="dk2"/>
                      </a:solidFill>
                      <a:prstDash val="solid"/>
                      <a:round/>
                      <a:headEnd type="none" w="sm" len="sm"/>
                      <a:tailEnd type="none" w="sm" len="sm"/>
                    </a:lnB>
                    <a:solidFill>
                      <a:srgbClr val="F5F5F5"/>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solidFill>
                            <a:schemeClr val="dk1"/>
                          </a:solidFill>
                          <a:latin typeface="Arial"/>
                          <a:ea typeface="Arial"/>
                          <a:cs typeface="Arial"/>
                          <a:sym typeface="Arial"/>
                        </a:rPr>
                        <a:t>90.2</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19050" cap="flat" cmpd="sng">
                      <a:solidFill>
                        <a:schemeClr val="dk2"/>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Arial"/>
                          <a:ea typeface="Arial"/>
                          <a:cs typeface="Arial"/>
                          <a:sym typeface="Arial"/>
                        </a:rPr>
                        <a:t>76.0</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19050" cap="flat" cmpd="sng">
                      <a:solidFill>
                        <a:schemeClr val="dk2"/>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Arial"/>
                          <a:ea typeface="Arial"/>
                          <a:cs typeface="Arial"/>
                          <a:sym typeface="Arial"/>
                        </a:rPr>
                        <a:t>73.4</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19050" cap="flat" cmpd="sng">
                      <a:solidFill>
                        <a:schemeClr val="dk2"/>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Arial"/>
                          <a:ea typeface="Arial"/>
                          <a:cs typeface="Arial"/>
                          <a:sym typeface="Arial"/>
                        </a:rPr>
                        <a:t>59.0</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19050" cap="flat" cmpd="sng">
                      <a:solidFill>
                        <a:schemeClr val="dk2"/>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Arial"/>
                          <a:ea typeface="Arial"/>
                          <a:cs typeface="Arial"/>
                          <a:sym typeface="Arial"/>
                        </a:rPr>
                        <a:t>56.6</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19050" cap="flat" cmpd="sng">
                      <a:solidFill>
                        <a:schemeClr val="dk2"/>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Arial"/>
                          <a:ea typeface="Arial"/>
                          <a:cs typeface="Arial"/>
                          <a:sym typeface="Arial"/>
                        </a:rPr>
                        <a:t>60.9</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T w="9525" cap="flat" cmpd="sng">
                      <a:solidFill>
                        <a:srgbClr val="8296B0"/>
                      </a:solidFill>
                      <a:prstDash val="solid"/>
                      <a:round/>
                      <a:headEnd type="none" w="sm" len="sm"/>
                      <a:tailEnd type="none" w="sm" len="sm"/>
                    </a:lnT>
                    <a:lnB w="19050" cap="flat" cmpd="sng">
                      <a:solidFill>
                        <a:schemeClr val="dk2"/>
                      </a:solidFill>
                      <a:prstDash val="solid"/>
                      <a:round/>
                      <a:headEnd type="none" w="sm" len="sm"/>
                      <a:tailEnd type="none" w="sm" len="sm"/>
                    </a:lnB>
                    <a:solidFill>
                      <a:srgbClr val="FAFAFA"/>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4697A-035D-4C42-8CFC-98C870DEFC07}"/>
              </a:ext>
            </a:extLst>
          </p:cNvPr>
          <p:cNvSpPr>
            <a:spLocks noGrp="1"/>
          </p:cNvSpPr>
          <p:nvPr>
            <p:ph type="title"/>
          </p:nvPr>
        </p:nvSpPr>
        <p:spPr/>
        <p:txBody>
          <a:bodyPr/>
          <a:lstStyle/>
          <a:p>
            <a:r>
              <a:rPr lang="en-US" b="1" spc="-147" dirty="0">
                <a:solidFill>
                  <a:srgbClr val="C00000"/>
                </a:solidFill>
              </a:rPr>
              <a:t>Graph Neural Networks: Foundations</a:t>
            </a:r>
          </a:p>
        </p:txBody>
      </p:sp>
      <p:sp>
        <p:nvSpPr>
          <p:cNvPr id="3" name="Content Placeholder 2">
            <a:extLst>
              <a:ext uri="{FF2B5EF4-FFF2-40B4-BE49-F238E27FC236}">
                <a16:creationId xmlns:a16="http://schemas.microsoft.com/office/drawing/2014/main" id="{20F2A73E-5ACA-064A-8258-1FBB6AA4D5E4}"/>
              </a:ext>
            </a:extLst>
          </p:cNvPr>
          <p:cNvSpPr>
            <a:spLocks noGrp="1"/>
          </p:cNvSpPr>
          <p:nvPr>
            <p:ph idx="1"/>
          </p:nvPr>
        </p:nvSpPr>
        <p:spPr/>
        <p:txBody>
          <a:bodyPr/>
          <a:lstStyle/>
          <a:p>
            <a:r>
              <a:rPr lang="en-US" dirty="0"/>
              <a:t>Learning node embeddings:</a:t>
            </a:r>
          </a:p>
          <a:p>
            <a:endParaRPr lang="en-US" dirty="0"/>
          </a:p>
          <a:p>
            <a:endParaRPr lang="en-US" dirty="0"/>
          </a:p>
          <a:p>
            <a:endParaRPr lang="en-US" dirty="0"/>
          </a:p>
          <a:p>
            <a:r>
              <a:rPr lang="en-US" dirty="0"/>
              <a:t>Learning graph-level embeddings:</a:t>
            </a:r>
          </a:p>
        </p:txBody>
      </p:sp>
      <p:sp>
        <p:nvSpPr>
          <p:cNvPr id="4" name="Slide Number Placeholder 3">
            <a:extLst>
              <a:ext uri="{FF2B5EF4-FFF2-40B4-BE49-F238E27FC236}">
                <a16:creationId xmlns:a16="http://schemas.microsoft.com/office/drawing/2014/main" id="{FAF16147-84D0-A342-96B9-5ADCCFEEADE4}"/>
              </a:ext>
            </a:extLst>
          </p:cNvPr>
          <p:cNvSpPr>
            <a:spLocks noGrp="1"/>
          </p:cNvSpPr>
          <p:nvPr>
            <p:ph type="sldNum" sz="quarter" idx="12"/>
          </p:nvPr>
        </p:nvSpPr>
        <p:spPr/>
        <p:txBody>
          <a:bodyPr/>
          <a:lstStyle/>
          <a:p>
            <a:fld id="{4C15419E-54D6-8648-ABFB-BEF58E3E877E}" type="slidenum">
              <a:rPr lang="en-US" smtClean="0"/>
              <a:t>13</a:t>
            </a:fld>
            <a:endParaRPr lang="en-US" dirty="0"/>
          </a:p>
        </p:txBody>
      </p:sp>
      <p:pic>
        <p:nvPicPr>
          <p:cNvPr id="6" name="Picture 5">
            <a:extLst>
              <a:ext uri="{FF2B5EF4-FFF2-40B4-BE49-F238E27FC236}">
                <a16:creationId xmlns:a16="http://schemas.microsoft.com/office/drawing/2014/main" id="{842D5BC0-9AB8-984D-8A35-C558CB2F0F9D}"/>
              </a:ext>
            </a:extLst>
          </p:cNvPr>
          <p:cNvPicPr>
            <a:picLocks noChangeAspect="1"/>
          </p:cNvPicPr>
          <p:nvPr/>
        </p:nvPicPr>
        <p:blipFill>
          <a:blip r:embed="rId3"/>
          <a:stretch>
            <a:fillRect/>
          </a:stretch>
        </p:blipFill>
        <p:spPr>
          <a:xfrm>
            <a:off x="3572519" y="2577655"/>
            <a:ext cx="3317550" cy="732252"/>
          </a:xfrm>
          <a:prstGeom prst="rect">
            <a:avLst/>
          </a:prstGeom>
        </p:spPr>
      </p:pic>
      <p:pic>
        <p:nvPicPr>
          <p:cNvPr id="8" name="Picture 7">
            <a:extLst>
              <a:ext uri="{FF2B5EF4-FFF2-40B4-BE49-F238E27FC236}">
                <a16:creationId xmlns:a16="http://schemas.microsoft.com/office/drawing/2014/main" id="{FDFD9606-8497-9F49-8E5C-DCECFAA8EDE8}"/>
              </a:ext>
            </a:extLst>
          </p:cNvPr>
          <p:cNvPicPr>
            <a:picLocks noChangeAspect="1"/>
          </p:cNvPicPr>
          <p:nvPr/>
        </p:nvPicPr>
        <p:blipFill>
          <a:blip r:embed="rId4"/>
          <a:stretch>
            <a:fillRect/>
          </a:stretch>
        </p:blipFill>
        <p:spPr>
          <a:xfrm>
            <a:off x="3599379" y="4690766"/>
            <a:ext cx="3003188" cy="566928"/>
          </a:xfrm>
          <a:prstGeom prst="rect">
            <a:avLst/>
          </a:prstGeom>
        </p:spPr>
      </p:pic>
      <p:cxnSp>
        <p:nvCxnSpPr>
          <p:cNvPr id="7" name="Straight Arrow Connector 6">
            <a:extLst>
              <a:ext uri="{FF2B5EF4-FFF2-40B4-BE49-F238E27FC236}">
                <a16:creationId xmlns:a16="http://schemas.microsoft.com/office/drawing/2014/main" id="{0F22E6F2-4AB3-8049-871D-6920F55ABC0B}"/>
              </a:ext>
            </a:extLst>
          </p:cNvPr>
          <p:cNvCxnSpPr>
            <a:cxnSpLocks/>
          </p:cNvCxnSpPr>
          <p:nvPr/>
        </p:nvCxnSpPr>
        <p:spPr>
          <a:xfrm flipH="1">
            <a:off x="5611990" y="2346329"/>
            <a:ext cx="1522483" cy="50592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1" name="TextBox 10">
            <a:extLst>
              <a:ext uri="{FF2B5EF4-FFF2-40B4-BE49-F238E27FC236}">
                <a16:creationId xmlns:a16="http://schemas.microsoft.com/office/drawing/2014/main" id="{B6A2178E-0D83-424C-A456-58BD05C0E93B}"/>
              </a:ext>
            </a:extLst>
          </p:cNvPr>
          <p:cNvSpPr txBox="1"/>
          <p:nvPr/>
        </p:nvSpPr>
        <p:spPr>
          <a:xfrm>
            <a:off x="6764954" y="1943912"/>
            <a:ext cx="1774332" cy="369332"/>
          </a:xfrm>
          <a:prstGeom prst="rect">
            <a:avLst/>
          </a:prstGeom>
          <a:noFill/>
        </p:spPr>
        <p:txBody>
          <a:bodyPr wrap="none" rtlCol="0">
            <a:spAutoFit/>
          </a:bodyPr>
          <a:lstStyle/>
          <a:p>
            <a:r>
              <a:rPr lang="en-US" dirty="0"/>
              <a:t>adjacency matrix</a:t>
            </a:r>
          </a:p>
        </p:txBody>
      </p:sp>
      <p:cxnSp>
        <p:nvCxnSpPr>
          <p:cNvPr id="15" name="Straight Arrow Connector 14">
            <a:extLst>
              <a:ext uri="{FF2B5EF4-FFF2-40B4-BE49-F238E27FC236}">
                <a16:creationId xmlns:a16="http://schemas.microsoft.com/office/drawing/2014/main" id="{244295E4-C9A5-974A-9EDA-7FFA90740021}"/>
              </a:ext>
            </a:extLst>
          </p:cNvPr>
          <p:cNvCxnSpPr>
            <a:cxnSpLocks/>
          </p:cNvCxnSpPr>
          <p:nvPr/>
        </p:nvCxnSpPr>
        <p:spPr>
          <a:xfrm flipH="1" flipV="1">
            <a:off x="6096001" y="3159783"/>
            <a:ext cx="668953" cy="369331"/>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90032C1A-8857-1249-AB46-A8D8F1E40C10}"/>
              </a:ext>
            </a:extLst>
          </p:cNvPr>
          <p:cNvSpPr txBox="1"/>
          <p:nvPr/>
        </p:nvSpPr>
        <p:spPr>
          <a:xfrm>
            <a:off x="5719742" y="3509711"/>
            <a:ext cx="2425664" cy="369332"/>
          </a:xfrm>
          <a:prstGeom prst="rect">
            <a:avLst/>
          </a:prstGeom>
          <a:noFill/>
        </p:spPr>
        <p:txBody>
          <a:bodyPr wrap="none" rtlCol="0">
            <a:spAutoFit/>
          </a:bodyPr>
          <a:lstStyle/>
          <a:p>
            <a:r>
              <a:rPr lang="en-US" dirty="0"/>
              <a:t>Input node embeddings</a:t>
            </a:r>
          </a:p>
        </p:txBody>
      </p:sp>
      <p:sp>
        <p:nvSpPr>
          <p:cNvPr id="19" name="TextBox 18">
            <a:extLst>
              <a:ext uri="{FF2B5EF4-FFF2-40B4-BE49-F238E27FC236}">
                <a16:creationId xmlns:a16="http://schemas.microsoft.com/office/drawing/2014/main" id="{FBC49D27-DC34-474E-8C72-EE7D38AC927F}"/>
              </a:ext>
            </a:extLst>
          </p:cNvPr>
          <p:cNvSpPr txBox="1"/>
          <p:nvPr/>
        </p:nvSpPr>
        <p:spPr>
          <a:xfrm>
            <a:off x="1752904" y="3509711"/>
            <a:ext cx="3077004" cy="369332"/>
          </a:xfrm>
          <a:prstGeom prst="rect">
            <a:avLst/>
          </a:prstGeom>
          <a:noFill/>
        </p:spPr>
        <p:txBody>
          <a:bodyPr wrap="square" rtlCol="0">
            <a:spAutoFit/>
          </a:bodyPr>
          <a:lstStyle/>
          <a:p>
            <a:r>
              <a:rPr lang="en-US" dirty="0"/>
              <a:t>Updated node embeddings</a:t>
            </a:r>
          </a:p>
        </p:txBody>
      </p:sp>
      <p:cxnSp>
        <p:nvCxnSpPr>
          <p:cNvPr id="20" name="Straight Arrow Connector 19">
            <a:extLst>
              <a:ext uri="{FF2B5EF4-FFF2-40B4-BE49-F238E27FC236}">
                <a16:creationId xmlns:a16="http://schemas.microsoft.com/office/drawing/2014/main" id="{21D83BC7-EB0B-2D4C-BCBE-DFCD99F6C505}"/>
              </a:ext>
            </a:extLst>
          </p:cNvPr>
          <p:cNvCxnSpPr>
            <a:cxnSpLocks/>
          </p:cNvCxnSpPr>
          <p:nvPr/>
        </p:nvCxnSpPr>
        <p:spPr>
          <a:xfrm flipV="1">
            <a:off x="3042141" y="3191585"/>
            <a:ext cx="668953" cy="337529"/>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a:extLst>
              <a:ext uri="{FF2B5EF4-FFF2-40B4-BE49-F238E27FC236}">
                <a16:creationId xmlns:a16="http://schemas.microsoft.com/office/drawing/2014/main" id="{021E56D9-2BD2-8444-9DE7-F4DA70014EA3}"/>
              </a:ext>
            </a:extLst>
          </p:cNvPr>
          <p:cNvCxnSpPr>
            <a:cxnSpLocks/>
            <a:stCxn id="25" idx="0"/>
          </p:cNvCxnSpPr>
          <p:nvPr/>
        </p:nvCxnSpPr>
        <p:spPr>
          <a:xfrm flipH="1" flipV="1">
            <a:off x="5895297" y="5158304"/>
            <a:ext cx="191414" cy="76656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id="{48B39651-F81C-434D-914B-457F53260FF4}"/>
              </a:ext>
            </a:extLst>
          </p:cNvPr>
          <p:cNvSpPr txBox="1"/>
          <p:nvPr/>
        </p:nvSpPr>
        <p:spPr>
          <a:xfrm>
            <a:off x="5448523" y="5924864"/>
            <a:ext cx="1276375" cy="369332"/>
          </a:xfrm>
          <a:prstGeom prst="rect">
            <a:avLst/>
          </a:prstGeom>
          <a:noFill/>
        </p:spPr>
        <p:txBody>
          <a:bodyPr wrap="none" rtlCol="0">
            <a:spAutoFit/>
          </a:bodyPr>
          <a:lstStyle/>
          <a:p>
            <a:r>
              <a:rPr lang="en-US" dirty="0"/>
              <a:t>Input graph</a:t>
            </a:r>
          </a:p>
        </p:txBody>
      </p:sp>
      <p:sp>
        <p:nvSpPr>
          <p:cNvPr id="28" name="TextBox 27">
            <a:extLst>
              <a:ext uri="{FF2B5EF4-FFF2-40B4-BE49-F238E27FC236}">
                <a16:creationId xmlns:a16="http://schemas.microsoft.com/office/drawing/2014/main" id="{1EA9EF7B-A1C1-F346-9327-1D2D2A24B6BB}"/>
              </a:ext>
            </a:extLst>
          </p:cNvPr>
          <p:cNvSpPr txBox="1"/>
          <p:nvPr/>
        </p:nvSpPr>
        <p:spPr>
          <a:xfrm>
            <a:off x="5246793" y="1955099"/>
            <a:ext cx="1408527" cy="369332"/>
          </a:xfrm>
          <a:prstGeom prst="rect">
            <a:avLst/>
          </a:prstGeom>
          <a:noFill/>
        </p:spPr>
        <p:txBody>
          <a:bodyPr wrap="none" rtlCol="0">
            <a:spAutoFit/>
          </a:bodyPr>
          <a:lstStyle/>
          <a:p>
            <a:r>
              <a:rPr lang="en-US" dirty="0"/>
              <a:t>A graph filter</a:t>
            </a:r>
          </a:p>
        </p:txBody>
      </p:sp>
      <p:cxnSp>
        <p:nvCxnSpPr>
          <p:cNvPr id="29" name="Straight Arrow Connector 28">
            <a:extLst>
              <a:ext uri="{FF2B5EF4-FFF2-40B4-BE49-F238E27FC236}">
                <a16:creationId xmlns:a16="http://schemas.microsoft.com/office/drawing/2014/main" id="{AB165C7D-8E6E-F644-BBE0-3B0C6ED105DB}"/>
              </a:ext>
            </a:extLst>
          </p:cNvPr>
          <p:cNvCxnSpPr>
            <a:cxnSpLocks/>
          </p:cNvCxnSpPr>
          <p:nvPr/>
        </p:nvCxnSpPr>
        <p:spPr>
          <a:xfrm flipH="1">
            <a:off x="5100974" y="2324431"/>
            <a:ext cx="511016" cy="527827"/>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pic>
        <p:nvPicPr>
          <p:cNvPr id="47" name="Picture 46">
            <a:extLst>
              <a:ext uri="{FF2B5EF4-FFF2-40B4-BE49-F238E27FC236}">
                <a16:creationId xmlns:a16="http://schemas.microsoft.com/office/drawing/2014/main" id="{840A8A01-7DF8-9D46-AC15-1819A44F1804}"/>
              </a:ext>
            </a:extLst>
          </p:cNvPr>
          <p:cNvPicPr>
            <a:picLocks noChangeAspect="1"/>
          </p:cNvPicPr>
          <p:nvPr/>
        </p:nvPicPr>
        <p:blipFill>
          <a:blip r:embed="rId5"/>
          <a:stretch>
            <a:fillRect/>
          </a:stretch>
        </p:blipFill>
        <p:spPr>
          <a:xfrm>
            <a:off x="8060913" y="2784178"/>
            <a:ext cx="1227523" cy="423893"/>
          </a:xfrm>
          <a:prstGeom prst="rect">
            <a:avLst/>
          </a:prstGeom>
        </p:spPr>
      </p:pic>
      <p:sp>
        <p:nvSpPr>
          <p:cNvPr id="48" name="Left Brace 47">
            <a:extLst>
              <a:ext uri="{FF2B5EF4-FFF2-40B4-BE49-F238E27FC236}">
                <a16:creationId xmlns:a16="http://schemas.microsoft.com/office/drawing/2014/main" id="{662AB256-4613-4745-AC7D-EF35E4AA438F}"/>
              </a:ext>
            </a:extLst>
          </p:cNvPr>
          <p:cNvSpPr/>
          <p:nvPr/>
        </p:nvSpPr>
        <p:spPr>
          <a:xfrm>
            <a:off x="9316250" y="2348166"/>
            <a:ext cx="280854" cy="1296278"/>
          </a:xfrm>
          <a:prstGeom prst="leftBrace">
            <a:avLst/>
          </a:prstGeom>
          <a:noFill/>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49" name="TextBox 48">
            <a:extLst>
              <a:ext uri="{FF2B5EF4-FFF2-40B4-BE49-F238E27FC236}">
                <a16:creationId xmlns:a16="http://schemas.microsoft.com/office/drawing/2014/main" id="{23897F59-C809-044E-B381-2455D705E0EF}"/>
              </a:ext>
            </a:extLst>
          </p:cNvPr>
          <p:cNvSpPr txBox="1"/>
          <p:nvPr/>
        </p:nvSpPr>
        <p:spPr>
          <a:xfrm>
            <a:off x="9677142" y="2313244"/>
            <a:ext cx="1694759" cy="369332"/>
          </a:xfrm>
          <a:prstGeom prst="rect">
            <a:avLst/>
          </a:prstGeom>
          <a:noFill/>
        </p:spPr>
        <p:txBody>
          <a:bodyPr wrap="none" rtlCol="0">
            <a:spAutoFit/>
          </a:bodyPr>
          <a:lstStyle/>
          <a:p>
            <a:r>
              <a:rPr lang="en-US" dirty="0">
                <a:solidFill>
                  <a:schemeClr val="accent5"/>
                </a:solidFill>
              </a:rPr>
              <a:t>- </a:t>
            </a:r>
            <a:r>
              <a:rPr lang="en-US" dirty="0"/>
              <a:t>Spectral-based</a:t>
            </a:r>
            <a:endParaRPr lang="en-US" dirty="0">
              <a:solidFill>
                <a:schemeClr val="accent5"/>
              </a:solidFill>
            </a:endParaRPr>
          </a:p>
        </p:txBody>
      </p:sp>
      <p:sp>
        <p:nvSpPr>
          <p:cNvPr id="50" name="TextBox 49">
            <a:extLst>
              <a:ext uri="{FF2B5EF4-FFF2-40B4-BE49-F238E27FC236}">
                <a16:creationId xmlns:a16="http://schemas.microsoft.com/office/drawing/2014/main" id="{B50BB210-E8AC-2845-9FFA-FC3143064601}"/>
              </a:ext>
            </a:extLst>
          </p:cNvPr>
          <p:cNvSpPr txBox="1"/>
          <p:nvPr/>
        </p:nvSpPr>
        <p:spPr>
          <a:xfrm>
            <a:off x="1752904" y="5665569"/>
            <a:ext cx="1760482" cy="646331"/>
          </a:xfrm>
          <a:prstGeom prst="rect">
            <a:avLst/>
          </a:prstGeom>
          <a:noFill/>
        </p:spPr>
        <p:txBody>
          <a:bodyPr wrap="none" rtlCol="0">
            <a:spAutoFit/>
          </a:bodyPr>
          <a:lstStyle/>
          <a:p>
            <a:r>
              <a:rPr lang="en-US" dirty="0"/>
              <a:t>A small graph w/</a:t>
            </a:r>
          </a:p>
          <a:p>
            <a:r>
              <a:rPr lang="en-US" dirty="0"/>
              <a:t>fewer nodes </a:t>
            </a:r>
          </a:p>
        </p:txBody>
      </p:sp>
      <p:cxnSp>
        <p:nvCxnSpPr>
          <p:cNvPr id="51" name="Straight Arrow Connector 50">
            <a:extLst>
              <a:ext uri="{FF2B5EF4-FFF2-40B4-BE49-F238E27FC236}">
                <a16:creationId xmlns:a16="http://schemas.microsoft.com/office/drawing/2014/main" id="{89AFE35A-9C77-C848-82C7-BB4F78E7A4B6}"/>
              </a:ext>
            </a:extLst>
          </p:cNvPr>
          <p:cNvCxnSpPr>
            <a:cxnSpLocks/>
            <a:stCxn id="50" idx="0"/>
          </p:cNvCxnSpPr>
          <p:nvPr/>
        </p:nvCxnSpPr>
        <p:spPr>
          <a:xfrm flipV="1">
            <a:off x="2633145" y="5111263"/>
            <a:ext cx="1077949" cy="55430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54" name="TextBox 53">
            <a:extLst>
              <a:ext uri="{FF2B5EF4-FFF2-40B4-BE49-F238E27FC236}">
                <a16:creationId xmlns:a16="http://schemas.microsoft.com/office/drawing/2014/main" id="{D86E79E3-EE9C-4E48-9D38-03D9B5A7CD34}"/>
              </a:ext>
            </a:extLst>
          </p:cNvPr>
          <p:cNvSpPr txBox="1"/>
          <p:nvPr/>
        </p:nvSpPr>
        <p:spPr>
          <a:xfrm>
            <a:off x="3186326" y="6270772"/>
            <a:ext cx="2425664" cy="369332"/>
          </a:xfrm>
          <a:prstGeom prst="rect">
            <a:avLst/>
          </a:prstGeom>
          <a:noFill/>
        </p:spPr>
        <p:txBody>
          <a:bodyPr wrap="square" rtlCol="0">
            <a:spAutoFit/>
          </a:bodyPr>
          <a:lstStyle/>
          <a:p>
            <a:r>
              <a:rPr lang="en-US" dirty="0"/>
              <a:t>New node embeddings</a:t>
            </a:r>
          </a:p>
        </p:txBody>
      </p:sp>
      <p:cxnSp>
        <p:nvCxnSpPr>
          <p:cNvPr id="55" name="Straight Arrow Connector 54">
            <a:extLst>
              <a:ext uri="{FF2B5EF4-FFF2-40B4-BE49-F238E27FC236}">
                <a16:creationId xmlns:a16="http://schemas.microsoft.com/office/drawing/2014/main" id="{CF20DD6F-18C0-1641-856C-9E53555FB08A}"/>
              </a:ext>
            </a:extLst>
          </p:cNvPr>
          <p:cNvCxnSpPr>
            <a:cxnSpLocks/>
            <a:stCxn id="54" idx="0"/>
          </p:cNvCxnSpPr>
          <p:nvPr/>
        </p:nvCxnSpPr>
        <p:spPr>
          <a:xfrm flipH="1" flipV="1">
            <a:off x="4302370" y="5158304"/>
            <a:ext cx="96788" cy="1112468"/>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sp>
        <p:nvSpPr>
          <p:cNvPr id="60" name="TextBox 59">
            <a:extLst>
              <a:ext uri="{FF2B5EF4-FFF2-40B4-BE49-F238E27FC236}">
                <a16:creationId xmlns:a16="http://schemas.microsoft.com/office/drawing/2014/main" id="{5B0C4822-F79C-A14C-A818-8957FC182CB2}"/>
              </a:ext>
            </a:extLst>
          </p:cNvPr>
          <p:cNvSpPr txBox="1"/>
          <p:nvPr/>
        </p:nvSpPr>
        <p:spPr>
          <a:xfrm>
            <a:off x="6655320" y="5679571"/>
            <a:ext cx="2425664" cy="369332"/>
          </a:xfrm>
          <a:prstGeom prst="rect">
            <a:avLst/>
          </a:prstGeom>
          <a:noFill/>
        </p:spPr>
        <p:txBody>
          <a:bodyPr wrap="none" rtlCol="0">
            <a:spAutoFit/>
          </a:bodyPr>
          <a:lstStyle/>
          <a:p>
            <a:r>
              <a:rPr lang="en-US" dirty="0"/>
              <a:t>Input node embeddings</a:t>
            </a:r>
          </a:p>
        </p:txBody>
      </p:sp>
      <p:cxnSp>
        <p:nvCxnSpPr>
          <p:cNvPr id="63" name="Straight Arrow Connector 62">
            <a:extLst>
              <a:ext uri="{FF2B5EF4-FFF2-40B4-BE49-F238E27FC236}">
                <a16:creationId xmlns:a16="http://schemas.microsoft.com/office/drawing/2014/main" id="{591C2B83-9DD2-2448-93B6-51D58936F893}"/>
              </a:ext>
            </a:extLst>
          </p:cNvPr>
          <p:cNvCxnSpPr>
            <a:cxnSpLocks/>
          </p:cNvCxnSpPr>
          <p:nvPr/>
        </p:nvCxnSpPr>
        <p:spPr>
          <a:xfrm flipH="1" flipV="1">
            <a:off x="6334599" y="5133007"/>
            <a:ext cx="1234202" cy="532562"/>
          </a:xfrm>
          <a:prstGeom prst="straightConnector1">
            <a:avLst/>
          </a:prstGeom>
          <a:ln w="38100">
            <a:solidFill>
              <a:schemeClr val="accent1"/>
            </a:solidFill>
            <a:tailEnd type="triangle"/>
          </a:ln>
        </p:spPr>
        <p:style>
          <a:lnRef idx="1">
            <a:schemeClr val="accent2"/>
          </a:lnRef>
          <a:fillRef idx="0">
            <a:schemeClr val="accent2"/>
          </a:fillRef>
          <a:effectRef idx="0">
            <a:schemeClr val="accent2"/>
          </a:effectRef>
          <a:fontRef idx="minor">
            <a:schemeClr val="tx1"/>
          </a:fontRef>
        </p:style>
      </p:cxnSp>
      <p:pic>
        <p:nvPicPr>
          <p:cNvPr id="73" name="Picture 72">
            <a:extLst>
              <a:ext uri="{FF2B5EF4-FFF2-40B4-BE49-F238E27FC236}">
                <a16:creationId xmlns:a16="http://schemas.microsoft.com/office/drawing/2014/main" id="{766DA956-1B07-6447-9188-077D6759592C}"/>
              </a:ext>
            </a:extLst>
          </p:cNvPr>
          <p:cNvPicPr>
            <a:picLocks noChangeAspect="1"/>
          </p:cNvPicPr>
          <p:nvPr/>
        </p:nvPicPr>
        <p:blipFill>
          <a:blip r:embed="rId6"/>
          <a:stretch>
            <a:fillRect/>
          </a:stretch>
        </p:blipFill>
        <p:spPr>
          <a:xfrm>
            <a:off x="8129544" y="4802898"/>
            <a:ext cx="1186706" cy="395569"/>
          </a:xfrm>
          <a:prstGeom prst="rect">
            <a:avLst/>
          </a:prstGeom>
        </p:spPr>
      </p:pic>
      <p:sp>
        <p:nvSpPr>
          <p:cNvPr id="74" name="Left Brace 73">
            <a:extLst>
              <a:ext uri="{FF2B5EF4-FFF2-40B4-BE49-F238E27FC236}">
                <a16:creationId xmlns:a16="http://schemas.microsoft.com/office/drawing/2014/main" id="{F521AD54-6062-C444-8526-0B6C43943201}"/>
              </a:ext>
            </a:extLst>
          </p:cNvPr>
          <p:cNvSpPr/>
          <p:nvPr/>
        </p:nvSpPr>
        <p:spPr>
          <a:xfrm>
            <a:off x="9396288" y="4352543"/>
            <a:ext cx="280854" cy="1296278"/>
          </a:xfrm>
          <a:prstGeom prst="leftBrace">
            <a:avLst/>
          </a:prstGeom>
          <a:noFill/>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75" name="TextBox 74">
            <a:extLst>
              <a:ext uri="{FF2B5EF4-FFF2-40B4-BE49-F238E27FC236}">
                <a16:creationId xmlns:a16="http://schemas.microsoft.com/office/drawing/2014/main" id="{BA676FB5-E052-4242-99E5-4F4CCCB69AFF}"/>
              </a:ext>
            </a:extLst>
          </p:cNvPr>
          <p:cNvSpPr txBox="1"/>
          <p:nvPr/>
        </p:nvSpPr>
        <p:spPr>
          <a:xfrm>
            <a:off x="9623500" y="4367600"/>
            <a:ext cx="2321575" cy="646331"/>
          </a:xfrm>
          <a:prstGeom prst="rect">
            <a:avLst/>
          </a:prstGeom>
          <a:noFill/>
        </p:spPr>
        <p:txBody>
          <a:bodyPr wrap="square" rtlCol="0">
            <a:spAutoFit/>
          </a:bodyPr>
          <a:lstStyle/>
          <a:p>
            <a:pPr marL="285750" indent="-285750">
              <a:buFontTx/>
              <a:buChar char="-"/>
            </a:pPr>
            <a:r>
              <a:rPr lang="en-US" dirty="0"/>
              <a:t>Flat Graph Pooling (i.e. Max, Ave, Min)</a:t>
            </a:r>
          </a:p>
        </p:txBody>
      </p:sp>
      <p:sp>
        <p:nvSpPr>
          <p:cNvPr id="76" name="TextBox 75">
            <a:extLst>
              <a:ext uri="{FF2B5EF4-FFF2-40B4-BE49-F238E27FC236}">
                <a16:creationId xmlns:a16="http://schemas.microsoft.com/office/drawing/2014/main" id="{4A5EAFD1-5800-5B4B-AFA9-02369E2D04F9}"/>
              </a:ext>
            </a:extLst>
          </p:cNvPr>
          <p:cNvSpPr txBox="1"/>
          <p:nvPr/>
        </p:nvSpPr>
        <p:spPr>
          <a:xfrm>
            <a:off x="9661289" y="5069958"/>
            <a:ext cx="2607894" cy="646331"/>
          </a:xfrm>
          <a:prstGeom prst="rect">
            <a:avLst/>
          </a:prstGeom>
          <a:noFill/>
        </p:spPr>
        <p:txBody>
          <a:bodyPr wrap="square" rtlCol="0">
            <a:spAutoFit/>
          </a:bodyPr>
          <a:lstStyle/>
          <a:p>
            <a:pPr marL="285750" indent="-285750">
              <a:buFontTx/>
              <a:buChar char="-"/>
            </a:pPr>
            <a:r>
              <a:rPr lang="en-US" dirty="0"/>
              <a:t>Hierarchical  Graph Pooling (i.e. </a:t>
            </a:r>
            <a:r>
              <a:rPr lang="en-US" dirty="0" err="1"/>
              <a:t>Diffpool</a:t>
            </a:r>
            <a:r>
              <a:rPr lang="en-US" dirty="0"/>
              <a:t>)</a:t>
            </a:r>
          </a:p>
        </p:txBody>
      </p:sp>
      <p:sp>
        <p:nvSpPr>
          <p:cNvPr id="77" name="TextBox 76">
            <a:extLst>
              <a:ext uri="{FF2B5EF4-FFF2-40B4-BE49-F238E27FC236}">
                <a16:creationId xmlns:a16="http://schemas.microsoft.com/office/drawing/2014/main" id="{4D096018-4CF5-3149-BF33-D12F598174EF}"/>
              </a:ext>
            </a:extLst>
          </p:cNvPr>
          <p:cNvSpPr txBox="1"/>
          <p:nvPr/>
        </p:nvSpPr>
        <p:spPr>
          <a:xfrm>
            <a:off x="9699060" y="2667592"/>
            <a:ext cx="1567545" cy="369332"/>
          </a:xfrm>
          <a:prstGeom prst="rect">
            <a:avLst/>
          </a:prstGeom>
          <a:noFill/>
        </p:spPr>
        <p:txBody>
          <a:bodyPr wrap="none" rtlCol="0">
            <a:spAutoFit/>
          </a:bodyPr>
          <a:lstStyle/>
          <a:p>
            <a:r>
              <a:rPr lang="en-US" dirty="0">
                <a:solidFill>
                  <a:schemeClr val="accent5"/>
                </a:solidFill>
              </a:rPr>
              <a:t>- </a:t>
            </a:r>
            <a:r>
              <a:rPr lang="en-US" dirty="0"/>
              <a:t>Spatial-based</a:t>
            </a:r>
            <a:endParaRPr lang="en-US" dirty="0">
              <a:solidFill>
                <a:schemeClr val="accent5"/>
              </a:solidFill>
            </a:endParaRPr>
          </a:p>
        </p:txBody>
      </p:sp>
      <p:sp>
        <p:nvSpPr>
          <p:cNvPr id="78" name="TextBox 77">
            <a:extLst>
              <a:ext uri="{FF2B5EF4-FFF2-40B4-BE49-F238E27FC236}">
                <a16:creationId xmlns:a16="http://schemas.microsoft.com/office/drawing/2014/main" id="{AED975D8-AB64-4A45-AC36-74E6B5F2BCEC}"/>
              </a:ext>
            </a:extLst>
          </p:cNvPr>
          <p:cNvSpPr txBox="1"/>
          <p:nvPr/>
        </p:nvSpPr>
        <p:spPr>
          <a:xfrm>
            <a:off x="9721598" y="3031645"/>
            <a:ext cx="1822037" cy="369332"/>
          </a:xfrm>
          <a:prstGeom prst="rect">
            <a:avLst/>
          </a:prstGeom>
          <a:noFill/>
        </p:spPr>
        <p:txBody>
          <a:bodyPr wrap="none" rtlCol="0">
            <a:spAutoFit/>
          </a:bodyPr>
          <a:lstStyle/>
          <a:p>
            <a:r>
              <a:rPr lang="en-US" dirty="0">
                <a:solidFill>
                  <a:schemeClr val="accent5"/>
                </a:solidFill>
              </a:rPr>
              <a:t>- </a:t>
            </a:r>
            <a:r>
              <a:rPr lang="en-US" dirty="0"/>
              <a:t>Attention-based</a:t>
            </a:r>
          </a:p>
        </p:txBody>
      </p:sp>
      <p:sp>
        <p:nvSpPr>
          <p:cNvPr id="79" name="TextBox 78">
            <a:extLst>
              <a:ext uri="{FF2B5EF4-FFF2-40B4-BE49-F238E27FC236}">
                <a16:creationId xmlns:a16="http://schemas.microsoft.com/office/drawing/2014/main" id="{443BD6A9-5650-1B47-97C5-C3FD9AD3FFE6}"/>
              </a:ext>
            </a:extLst>
          </p:cNvPr>
          <p:cNvSpPr txBox="1"/>
          <p:nvPr/>
        </p:nvSpPr>
        <p:spPr>
          <a:xfrm>
            <a:off x="9749521" y="3403443"/>
            <a:ext cx="1856342" cy="369332"/>
          </a:xfrm>
          <a:prstGeom prst="rect">
            <a:avLst/>
          </a:prstGeom>
          <a:noFill/>
        </p:spPr>
        <p:txBody>
          <a:bodyPr wrap="none" rtlCol="0">
            <a:spAutoFit/>
          </a:bodyPr>
          <a:lstStyle/>
          <a:p>
            <a:r>
              <a:rPr lang="en-US" dirty="0">
                <a:solidFill>
                  <a:schemeClr val="accent5"/>
                </a:solidFill>
              </a:rPr>
              <a:t>- </a:t>
            </a:r>
            <a:r>
              <a:rPr lang="en-US" dirty="0"/>
              <a:t>Recurrent-based</a:t>
            </a:r>
          </a:p>
        </p:txBody>
      </p:sp>
    </p:spTree>
    <p:extLst>
      <p:ext uri="{BB962C8B-B14F-4D97-AF65-F5344CB8AC3E}">
        <p14:creationId xmlns:p14="http://schemas.microsoft.com/office/powerpoint/2010/main" val="9308186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62" name="Google Shape;2362;p130"/>
          <p:cNvSpPr txBox="1">
            <a:spLocks noGrp="1"/>
          </p:cNvSpPr>
          <p:nvPr>
            <p:ph type="title"/>
          </p:nvPr>
        </p:nvSpPr>
        <p:spPr>
          <a:xfrm>
            <a:off x="378372" y="365126"/>
            <a:ext cx="11435400" cy="57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a:solidFill>
                  <a:srgbClr val="C00000"/>
                </a:solidFill>
              </a:rPr>
              <a:t>Temporal Complex Event Schema Composition</a:t>
            </a:r>
            <a:endParaRPr b="1">
              <a:solidFill>
                <a:srgbClr val="C00000"/>
              </a:solidFill>
            </a:endParaRPr>
          </a:p>
        </p:txBody>
      </p:sp>
      <p:sp>
        <p:nvSpPr>
          <p:cNvPr id="2363" name="Google Shape;2363;p130"/>
          <p:cNvSpPr txBox="1">
            <a:spLocks noGrp="1"/>
          </p:cNvSpPr>
          <p:nvPr>
            <p:ph type="body" idx="1"/>
          </p:nvPr>
        </p:nvSpPr>
        <p:spPr>
          <a:xfrm>
            <a:off x="378373" y="1114100"/>
            <a:ext cx="3879600" cy="5062800"/>
          </a:xfrm>
          <a:prstGeom prst="rect">
            <a:avLst/>
          </a:prstGeom>
          <a:noFill/>
          <a:ln>
            <a:noFill/>
          </a:ln>
        </p:spPr>
        <p:txBody>
          <a:bodyPr spcFirstLastPara="1" wrap="square" lIns="91425" tIns="45700" rIns="91425" bIns="45700" anchor="t" anchorCtr="0">
            <a:noAutofit/>
          </a:bodyPr>
          <a:lstStyle/>
          <a:p>
            <a:pPr marL="609600" lvl="0" indent="-463550" algn="l" rtl="0">
              <a:lnSpc>
                <a:spcPct val="90000"/>
              </a:lnSpc>
              <a:spcBef>
                <a:spcPts val="1000"/>
              </a:spcBef>
              <a:spcAft>
                <a:spcPts val="0"/>
              </a:spcAft>
              <a:buClr>
                <a:schemeClr val="dk1"/>
              </a:buClr>
              <a:buSzPts val="2500"/>
              <a:buChar char="•"/>
            </a:pPr>
            <a:r>
              <a:rPr lang="en-US" sz="2500"/>
              <a:t>Graph Structure Aware:</a:t>
            </a:r>
            <a:endParaRPr sz="2500"/>
          </a:p>
          <a:p>
            <a:pPr marL="1219200" lvl="1" indent="-431800" algn="l" rtl="0">
              <a:lnSpc>
                <a:spcPct val="90000"/>
              </a:lnSpc>
              <a:spcBef>
                <a:spcPts val="0"/>
              </a:spcBef>
              <a:spcAft>
                <a:spcPts val="0"/>
              </a:spcAft>
              <a:buClr>
                <a:schemeClr val="dk1"/>
              </a:buClr>
              <a:buSzPts val="2000"/>
              <a:buChar char="•"/>
            </a:pPr>
            <a:r>
              <a:rPr lang="en-US" sz="2000"/>
              <a:t>Encode entity coreference and entity relation</a:t>
            </a:r>
            <a:endParaRPr sz="2000"/>
          </a:p>
          <a:p>
            <a:pPr marL="1219200" lvl="1" indent="-431800" algn="l" rtl="0">
              <a:lnSpc>
                <a:spcPct val="90000"/>
              </a:lnSpc>
              <a:spcBef>
                <a:spcPts val="0"/>
              </a:spcBef>
              <a:spcAft>
                <a:spcPts val="0"/>
              </a:spcAft>
              <a:buClr>
                <a:schemeClr val="dk1"/>
              </a:buClr>
              <a:buSzPts val="2000"/>
              <a:buChar char="•"/>
            </a:pPr>
            <a:r>
              <a:rPr lang="en-US" sz="2000"/>
              <a:t>Capture the interdependency of events and entities (sequences can not)</a:t>
            </a:r>
            <a:endParaRPr sz="2000"/>
          </a:p>
          <a:p>
            <a:pPr marL="609600" lvl="0" indent="-463550" algn="l" rtl="0">
              <a:lnSpc>
                <a:spcPct val="90000"/>
              </a:lnSpc>
              <a:spcBef>
                <a:spcPts val="0"/>
              </a:spcBef>
              <a:spcAft>
                <a:spcPts val="0"/>
              </a:spcAft>
              <a:buClr>
                <a:schemeClr val="dk1"/>
              </a:buClr>
              <a:buSzPts val="2500"/>
              <a:buChar char="•"/>
            </a:pPr>
            <a:r>
              <a:rPr lang="en-US" sz="2500"/>
              <a:t>Scenario guided:</a:t>
            </a:r>
            <a:endParaRPr sz="2500"/>
          </a:p>
          <a:p>
            <a:pPr marL="1219200" lvl="1" indent="-431800" algn="l" rtl="0">
              <a:lnSpc>
                <a:spcPct val="90000"/>
              </a:lnSpc>
              <a:spcBef>
                <a:spcPts val="0"/>
              </a:spcBef>
              <a:spcAft>
                <a:spcPts val="0"/>
              </a:spcAft>
              <a:buClr>
                <a:schemeClr val="dk1"/>
              </a:buClr>
              <a:buSzPts val="2000"/>
              <a:buChar char="•"/>
            </a:pPr>
            <a:r>
              <a:rPr lang="en-US" sz="2000"/>
              <a:t>Train one model based on instance graphs of the same scenario</a:t>
            </a:r>
            <a:endParaRPr sz="2000"/>
          </a:p>
          <a:p>
            <a:pPr marL="609600" lvl="0" indent="-463550" algn="l" rtl="0">
              <a:lnSpc>
                <a:spcPct val="90000"/>
              </a:lnSpc>
              <a:spcBef>
                <a:spcPts val="0"/>
              </a:spcBef>
              <a:spcAft>
                <a:spcPts val="0"/>
              </a:spcAft>
              <a:buClr>
                <a:schemeClr val="dk1"/>
              </a:buClr>
              <a:buSzPts val="2500"/>
              <a:buChar char="•"/>
            </a:pPr>
            <a:r>
              <a:rPr lang="en-US" sz="2500"/>
              <a:t>Probabilistic:</a:t>
            </a:r>
            <a:endParaRPr sz="2500"/>
          </a:p>
          <a:p>
            <a:pPr marL="1219200" lvl="1" indent="-431800" algn="l" rtl="0">
              <a:lnSpc>
                <a:spcPct val="90000"/>
              </a:lnSpc>
              <a:spcBef>
                <a:spcPts val="0"/>
              </a:spcBef>
              <a:spcAft>
                <a:spcPts val="0"/>
              </a:spcAft>
              <a:buClr>
                <a:schemeClr val="dk1"/>
              </a:buClr>
              <a:buSzPts val="2000"/>
              <a:buChar char="•"/>
            </a:pPr>
            <a:r>
              <a:rPr lang="en-US" sz="2000"/>
              <a:t>Support downstream tasks, such as event prediction</a:t>
            </a:r>
            <a:endParaRPr sz="2000"/>
          </a:p>
          <a:p>
            <a:pPr marL="0" lvl="0" indent="0" algn="l" rtl="0">
              <a:lnSpc>
                <a:spcPct val="90000"/>
              </a:lnSpc>
              <a:spcBef>
                <a:spcPts val="1000"/>
              </a:spcBef>
              <a:spcAft>
                <a:spcPts val="0"/>
              </a:spcAft>
              <a:buClr>
                <a:schemeClr val="dk1"/>
              </a:buClr>
              <a:buSzPts val="2300"/>
              <a:buNone/>
            </a:pPr>
            <a:endParaRPr sz="2300"/>
          </a:p>
        </p:txBody>
      </p:sp>
      <p:sp>
        <p:nvSpPr>
          <p:cNvPr id="2364" name="Google Shape;2364;p130"/>
          <p:cNvSpPr txBox="1">
            <a:spLocks noGrp="1"/>
          </p:cNvSpPr>
          <p:nvPr>
            <p:ph type="sldNum" idx="12"/>
          </p:nvPr>
        </p:nvSpPr>
        <p:spPr>
          <a:xfrm>
            <a:off x="907042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130</a:t>
            </a:fld>
            <a:endParaRPr/>
          </a:p>
        </p:txBody>
      </p:sp>
      <p:pic>
        <p:nvPicPr>
          <p:cNvPr id="2365" name="Google Shape;2365;p130"/>
          <p:cNvPicPr preferRelativeResize="0"/>
          <p:nvPr/>
        </p:nvPicPr>
        <p:blipFill rotWithShape="1">
          <a:blip r:embed="rId3">
            <a:alphaModFix/>
          </a:blip>
          <a:srcRect t="1941"/>
          <a:stretch/>
        </p:blipFill>
        <p:spPr>
          <a:xfrm>
            <a:off x="4148475" y="1695650"/>
            <a:ext cx="7966474" cy="4660700"/>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370"/>
        <p:cNvGrpSpPr/>
        <p:nvPr/>
      </p:nvGrpSpPr>
      <p:grpSpPr>
        <a:xfrm>
          <a:off x="0" y="0"/>
          <a:ext cx="0" cy="0"/>
          <a:chOff x="0" y="0"/>
          <a:chExt cx="0" cy="0"/>
        </a:xfrm>
      </p:grpSpPr>
      <p:sp>
        <p:nvSpPr>
          <p:cNvPr id="2371" name="Google Shape;2371;p131"/>
          <p:cNvSpPr txBox="1">
            <a:spLocks noGrp="1"/>
          </p:cNvSpPr>
          <p:nvPr>
            <p:ph type="title"/>
          </p:nvPr>
        </p:nvSpPr>
        <p:spPr>
          <a:xfrm>
            <a:off x="378372" y="365126"/>
            <a:ext cx="11435400" cy="570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b="1">
                <a:solidFill>
                  <a:srgbClr val="C00000"/>
                </a:solidFill>
              </a:rPr>
              <a:t>Generative Event Graph Model</a:t>
            </a:r>
            <a:endParaRPr b="1">
              <a:solidFill>
                <a:srgbClr val="C00000"/>
              </a:solidFill>
            </a:endParaRPr>
          </a:p>
        </p:txBody>
      </p:sp>
      <p:sp>
        <p:nvSpPr>
          <p:cNvPr id="2372" name="Google Shape;2372;p131"/>
          <p:cNvSpPr txBox="1">
            <a:spLocks noGrp="1"/>
          </p:cNvSpPr>
          <p:nvPr>
            <p:ph type="body" idx="1"/>
          </p:nvPr>
        </p:nvSpPr>
        <p:spPr>
          <a:xfrm>
            <a:off x="378372" y="1114097"/>
            <a:ext cx="11435400" cy="5062800"/>
          </a:xfrm>
          <a:prstGeom prst="rect">
            <a:avLst/>
          </a:prstGeom>
          <a:noFill/>
          <a:ln>
            <a:noFill/>
          </a:ln>
        </p:spPr>
        <p:txBody>
          <a:bodyPr spcFirstLastPara="1" wrap="square" lIns="91425" tIns="45700" rIns="91425" bIns="45700" anchor="t" anchorCtr="0">
            <a:noAutofit/>
          </a:bodyPr>
          <a:lstStyle/>
          <a:p>
            <a:pPr marL="457200" lvl="0" indent="-374650" algn="l" rtl="0">
              <a:lnSpc>
                <a:spcPct val="90000"/>
              </a:lnSpc>
              <a:spcBef>
                <a:spcPts val="1000"/>
              </a:spcBef>
              <a:spcAft>
                <a:spcPts val="0"/>
              </a:spcAft>
              <a:buClr>
                <a:schemeClr val="dk1"/>
              </a:buClr>
              <a:buSzPts val="2300"/>
              <a:buChar char="•"/>
            </a:pPr>
            <a:r>
              <a:rPr lang="en-US" sz="2000"/>
              <a:t>Schemas are the hidden </a:t>
            </a:r>
            <a:br>
              <a:rPr lang="en-US" sz="2000"/>
            </a:br>
            <a:r>
              <a:rPr lang="en-US" sz="2000"/>
              <a:t>knowledge to control </a:t>
            </a:r>
            <a:br>
              <a:rPr lang="en-US" sz="2000"/>
            </a:br>
            <a:r>
              <a:rPr lang="en-US" sz="2000"/>
              <a:t>instance graph generation</a:t>
            </a:r>
            <a:endParaRPr sz="2000"/>
          </a:p>
          <a:p>
            <a:pPr marL="457200" lvl="0" indent="0" algn="l" rtl="0">
              <a:lnSpc>
                <a:spcPct val="90000"/>
              </a:lnSpc>
              <a:spcBef>
                <a:spcPts val="1000"/>
              </a:spcBef>
              <a:spcAft>
                <a:spcPts val="0"/>
              </a:spcAft>
              <a:buClr>
                <a:schemeClr val="dk1"/>
              </a:buClr>
              <a:buSzPts val="2000"/>
              <a:buNone/>
            </a:pPr>
            <a:endParaRPr sz="2000"/>
          </a:p>
          <a:p>
            <a:pPr marL="457200" lvl="0" indent="-374650" algn="l" rtl="0">
              <a:lnSpc>
                <a:spcPct val="90000"/>
              </a:lnSpc>
              <a:spcBef>
                <a:spcPts val="1000"/>
              </a:spcBef>
              <a:spcAft>
                <a:spcPts val="0"/>
              </a:spcAft>
              <a:buClr>
                <a:schemeClr val="dk1"/>
              </a:buClr>
              <a:buSzPts val="2300"/>
              <a:buChar char="•"/>
            </a:pPr>
            <a:r>
              <a:rPr lang="en-US" sz="2000"/>
              <a:t>Step 1. </a:t>
            </a:r>
            <a:br>
              <a:rPr lang="en-US" sz="2000"/>
            </a:br>
            <a:r>
              <a:rPr lang="en-US" sz="1800"/>
              <a:t>Event Node Generation</a:t>
            </a:r>
            <a:endParaRPr sz="1800"/>
          </a:p>
          <a:p>
            <a:pPr marL="457200" lvl="0" indent="-374650" algn="l" rtl="0">
              <a:lnSpc>
                <a:spcPct val="90000"/>
              </a:lnSpc>
              <a:spcBef>
                <a:spcPts val="0"/>
              </a:spcBef>
              <a:spcAft>
                <a:spcPts val="0"/>
              </a:spcAft>
              <a:buClr>
                <a:schemeClr val="dk1"/>
              </a:buClr>
              <a:buSzPts val="2300"/>
              <a:buChar char="•"/>
            </a:pPr>
            <a:r>
              <a:rPr lang="en-US" sz="2000"/>
              <a:t>Step 2. </a:t>
            </a:r>
            <a:br>
              <a:rPr lang="en-US" sz="2000"/>
            </a:br>
            <a:r>
              <a:rPr lang="en-US" sz="1800"/>
              <a:t>Message Passing</a:t>
            </a:r>
            <a:endParaRPr sz="1800"/>
          </a:p>
          <a:p>
            <a:pPr marL="457200" lvl="0" indent="-374650" algn="l" rtl="0">
              <a:lnSpc>
                <a:spcPct val="90000"/>
              </a:lnSpc>
              <a:spcBef>
                <a:spcPts val="0"/>
              </a:spcBef>
              <a:spcAft>
                <a:spcPts val="0"/>
              </a:spcAft>
              <a:buClr>
                <a:schemeClr val="dk1"/>
              </a:buClr>
              <a:buSzPts val="2300"/>
              <a:buChar char="•"/>
            </a:pPr>
            <a:r>
              <a:rPr lang="en-US" sz="2000"/>
              <a:t>Step 3. </a:t>
            </a:r>
            <a:br>
              <a:rPr lang="en-US" sz="2000"/>
            </a:br>
            <a:r>
              <a:rPr lang="en-US" sz="2000"/>
              <a:t>Argument Node Generation</a:t>
            </a:r>
            <a:endParaRPr sz="2000"/>
          </a:p>
          <a:p>
            <a:pPr marL="457200" lvl="0" indent="-374650" algn="l" rtl="0">
              <a:lnSpc>
                <a:spcPct val="90000"/>
              </a:lnSpc>
              <a:spcBef>
                <a:spcPts val="0"/>
              </a:spcBef>
              <a:spcAft>
                <a:spcPts val="0"/>
              </a:spcAft>
              <a:buClr>
                <a:schemeClr val="dk1"/>
              </a:buClr>
              <a:buSzPts val="2300"/>
              <a:buChar char="•"/>
            </a:pPr>
            <a:r>
              <a:rPr lang="en-US" sz="2000"/>
              <a:t>Step 4. </a:t>
            </a:r>
            <a:br>
              <a:rPr lang="en-US" sz="2000"/>
            </a:br>
            <a:r>
              <a:rPr lang="en-US" sz="2000"/>
              <a:t>Relation Edge Generation</a:t>
            </a:r>
            <a:endParaRPr sz="2000"/>
          </a:p>
          <a:p>
            <a:pPr marL="457200" lvl="0" indent="-374650" algn="l" rtl="0">
              <a:lnSpc>
                <a:spcPct val="90000"/>
              </a:lnSpc>
              <a:spcBef>
                <a:spcPts val="0"/>
              </a:spcBef>
              <a:spcAft>
                <a:spcPts val="0"/>
              </a:spcAft>
              <a:buClr>
                <a:schemeClr val="dk1"/>
              </a:buClr>
              <a:buSzPts val="2300"/>
              <a:buChar char="•"/>
            </a:pPr>
            <a:r>
              <a:rPr lang="en-US" sz="2000"/>
              <a:t>Step 5. </a:t>
            </a:r>
            <a:br>
              <a:rPr lang="en-US" sz="2000"/>
            </a:br>
            <a:r>
              <a:rPr lang="en-US" sz="2000"/>
              <a:t>Temporal Edge Generation</a:t>
            </a:r>
            <a:endParaRPr sz="2000"/>
          </a:p>
        </p:txBody>
      </p:sp>
      <p:sp>
        <p:nvSpPr>
          <p:cNvPr id="2373" name="Google Shape;2373;p131"/>
          <p:cNvSpPr txBox="1">
            <a:spLocks noGrp="1"/>
          </p:cNvSpPr>
          <p:nvPr>
            <p:ph type="sldNum" idx="12"/>
          </p:nvPr>
        </p:nvSpPr>
        <p:spPr>
          <a:xfrm>
            <a:off x="9070428"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131</a:t>
            </a:fld>
            <a:endParaRPr/>
          </a:p>
        </p:txBody>
      </p:sp>
      <p:pic>
        <p:nvPicPr>
          <p:cNvPr id="2374" name="Google Shape;2374;p131"/>
          <p:cNvPicPr preferRelativeResize="0"/>
          <p:nvPr/>
        </p:nvPicPr>
        <p:blipFill rotWithShape="1">
          <a:blip r:embed="rId3">
            <a:alphaModFix/>
          </a:blip>
          <a:srcRect/>
          <a:stretch/>
        </p:blipFill>
        <p:spPr>
          <a:xfrm>
            <a:off x="4064075" y="935425"/>
            <a:ext cx="8071647" cy="5985876"/>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379"/>
        <p:cNvGrpSpPr/>
        <p:nvPr/>
      </p:nvGrpSpPr>
      <p:grpSpPr>
        <a:xfrm>
          <a:off x="0" y="0"/>
          <a:ext cx="0" cy="0"/>
          <a:chOff x="0" y="0"/>
          <a:chExt cx="0" cy="0"/>
        </a:xfrm>
      </p:grpSpPr>
      <p:sp>
        <p:nvSpPr>
          <p:cNvPr id="2380" name="Google Shape;2380;p132"/>
          <p:cNvSpPr txBox="1">
            <a:spLocks noGrp="1"/>
          </p:cNvSpPr>
          <p:nvPr>
            <p:ph type="title"/>
          </p:nvPr>
        </p:nvSpPr>
        <p:spPr>
          <a:xfrm>
            <a:off x="283779" y="273844"/>
            <a:ext cx="8576400" cy="428000"/>
          </a:xfrm>
          <a:prstGeom prst="rect">
            <a:avLst/>
          </a:prstGeom>
          <a:noFill/>
          <a:ln>
            <a:noFill/>
          </a:ln>
        </p:spPr>
        <p:txBody>
          <a:bodyPr spcFirstLastPara="1" wrap="square" lIns="91425" tIns="45675" rIns="91425" bIns="45675" anchor="ctr" anchorCtr="0">
            <a:normAutofit fontScale="90000"/>
          </a:bodyPr>
          <a:lstStyle/>
          <a:p>
            <a:pPr marL="0" lvl="0" indent="0" algn="l" rtl="0">
              <a:lnSpc>
                <a:spcPct val="90000"/>
              </a:lnSpc>
              <a:spcBef>
                <a:spcPts val="0"/>
              </a:spcBef>
              <a:spcAft>
                <a:spcPts val="0"/>
              </a:spcAft>
              <a:buClr>
                <a:schemeClr val="dk1"/>
              </a:buClr>
              <a:buSzPct val="100000"/>
              <a:buFont typeface="Calibri"/>
              <a:buNone/>
            </a:pPr>
            <a:r>
              <a:rPr lang="en-US" b="1">
                <a:solidFill>
                  <a:srgbClr val="C00000"/>
                </a:solidFill>
              </a:rPr>
              <a:t>Schema-guided Event Prediction</a:t>
            </a:r>
            <a:endParaRPr b="1">
              <a:solidFill>
                <a:srgbClr val="C00000"/>
              </a:solidFill>
            </a:endParaRPr>
          </a:p>
        </p:txBody>
      </p:sp>
      <p:sp>
        <p:nvSpPr>
          <p:cNvPr id="2381" name="Google Shape;2381;p132"/>
          <p:cNvSpPr txBox="1">
            <a:spLocks noGrp="1"/>
          </p:cNvSpPr>
          <p:nvPr>
            <p:ph type="body" idx="1"/>
          </p:nvPr>
        </p:nvSpPr>
        <p:spPr>
          <a:xfrm>
            <a:off x="283763" y="835567"/>
            <a:ext cx="11296000" cy="3797200"/>
          </a:xfrm>
          <a:prstGeom prst="rect">
            <a:avLst/>
          </a:prstGeom>
          <a:noFill/>
          <a:ln>
            <a:noFill/>
          </a:ln>
        </p:spPr>
        <p:txBody>
          <a:bodyPr spcFirstLastPara="1" wrap="square" lIns="91425" tIns="45675" rIns="91425" bIns="45675" anchor="t" anchorCtr="0">
            <a:normAutofit/>
          </a:bodyPr>
          <a:lstStyle/>
          <a:p>
            <a:pPr marL="457189" lvl="0" indent="-364058" algn="l" rtl="0">
              <a:lnSpc>
                <a:spcPct val="90000"/>
              </a:lnSpc>
              <a:spcBef>
                <a:spcPts val="1067"/>
              </a:spcBef>
              <a:spcAft>
                <a:spcPts val="0"/>
              </a:spcAft>
              <a:buClr>
                <a:schemeClr val="dk1"/>
              </a:buClr>
              <a:buSzPts val="1700"/>
              <a:buChar char="•"/>
            </a:pPr>
            <a:r>
              <a:rPr lang="en-US" sz="2300" b="1"/>
              <a:t>Schema-guided Event Prediction: </a:t>
            </a:r>
            <a:r>
              <a:rPr lang="en-US" sz="2300"/>
              <a:t>The task aims to predict ending events of each graph.</a:t>
            </a:r>
            <a:endParaRPr sz="2300"/>
          </a:p>
          <a:p>
            <a:pPr marL="914377" lvl="1" indent="-364058" algn="l" rtl="0">
              <a:lnSpc>
                <a:spcPct val="90000"/>
              </a:lnSpc>
              <a:spcBef>
                <a:spcPts val="0"/>
              </a:spcBef>
              <a:spcAft>
                <a:spcPts val="0"/>
              </a:spcAft>
              <a:buClr>
                <a:schemeClr val="dk1"/>
              </a:buClr>
              <a:buSzPts val="1700"/>
              <a:buFont typeface="Calibri"/>
              <a:buChar char="•"/>
            </a:pPr>
            <a:r>
              <a:rPr lang="en-US" sz="2300"/>
              <a:t>Considering that there can be multiple ending events in one instance graph, we rank event type prediction scores and adopt MRR and HITS@1 as evaluation metrics.</a:t>
            </a:r>
            <a:endParaRPr sz="2300"/>
          </a:p>
        </p:txBody>
      </p:sp>
      <p:graphicFrame>
        <p:nvGraphicFramePr>
          <p:cNvPr id="2382" name="Google Shape;2382;p132"/>
          <p:cNvGraphicFramePr/>
          <p:nvPr/>
        </p:nvGraphicFramePr>
        <p:xfrm>
          <a:off x="405121" y="5804893"/>
          <a:ext cx="5382300" cy="975400"/>
        </p:xfrm>
        <a:graphic>
          <a:graphicData uri="http://schemas.openxmlformats.org/drawingml/2006/table">
            <a:tbl>
              <a:tblPr>
                <a:noFill/>
              </a:tblPr>
              <a:tblGrid>
                <a:gridCol w="1008625">
                  <a:extLst>
                    <a:ext uri="{9D8B030D-6E8A-4147-A177-3AD203B41FA5}">
                      <a16:colId xmlns:a16="http://schemas.microsoft.com/office/drawing/2014/main" val="20000"/>
                    </a:ext>
                  </a:extLst>
                </a:gridCol>
                <a:gridCol w="2698400">
                  <a:extLst>
                    <a:ext uri="{9D8B030D-6E8A-4147-A177-3AD203B41FA5}">
                      <a16:colId xmlns:a16="http://schemas.microsoft.com/office/drawing/2014/main" val="20001"/>
                    </a:ext>
                  </a:extLst>
                </a:gridCol>
                <a:gridCol w="707500">
                  <a:extLst>
                    <a:ext uri="{9D8B030D-6E8A-4147-A177-3AD203B41FA5}">
                      <a16:colId xmlns:a16="http://schemas.microsoft.com/office/drawing/2014/main" val="20002"/>
                    </a:ext>
                  </a:extLst>
                </a:gridCol>
                <a:gridCol w="967775">
                  <a:extLst>
                    <a:ext uri="{9D8B030D-6E8A-4147-A177-3AD203B41FA5}">
                      <a16:colId xmlns:a16="http://schemas.microsoft.com/office/drawing/2014/main" val="20003"/>
                    </a:ext>
                  </a:extLst>
                </a:gridCol>
              </a:tblGrid>
              <a:tr h="335300">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Dataset</a:t>
                      </a:r>
                      <a:endParaRPr sz="1500" u="none" strike="noStrike" cap="none"/>
                    </a:p>
                  </a:txBody>
                  <a:tcPr marL="91475" marR="91475" marT="45725" marB="45725" anchor="ctr">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Models</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MRR</a:t>
                      </a:r>
                      <a:endParaRPr sz="1600" u="none" strike="noStrike" cap="none">
                        <a:solidFill>
                          <a:schemeClr val="dk1"/>
                        </a:solidFill>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600" u="none" strike="noStrike" cap="none">
                          <a:solidFill>
                            <a:schemeClr val="dk1"/>
                          </a:solidFill>
                          <a:latin typeface="Arial"/>
                          <a:ea typeface="Arial"/>
                          <a:cs typeface="Arial"/>
                          <a:sym typeface="Arial"/>
                        </a:rPr>
                        <a:t>HITS@1</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extLst>
                  <a:ext uri="{0D108BD9-81ED-4DB2-BD59-A6C34878D82A}">
                    <a16:rowId xmlns:a16="http://schemas.microsoft.com/office/drawing/2014/main" val="10000"/>
                  </a:ext>
                </a:extLst>
              </a:tr>
              <a:tr h="314975">
                <a:tc rowSpan="2">
                  <a:txBody>
                    <a:bodyPr/>
                    <a:lstStyle/>
                    <a:p>
                      <a:pPr marL="0" marR="0" lvl="0" indent="0" algn="l"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General</a:t>
                      </a:r>
                      <a:endParaRPr sz="1500" u="none" strike="noStrike" cap="none" baseline="30000">
                        <a:solidFill>
                          <a:schemeClr val="dk1"/>
                        </a:solidFill>
                        <a:latin typeface="Arial"/>
                        <a:ea typeface="Arial"/>
                        <a:cs typeface="Arial"/>
                        <a:sym typeface="Arial"/>
                      </a:endParaRPr>
                    </a:p>
                  </a:txBody>
                  <a:tcPr marL="91475" marR="91475" marT="45725" marB="45725"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alpha val="0"/>
                        </a:srgbClr>
                      </a:solidFill>
                      <a:prstDash val="solid"/>
                      <a:round/>
                      <a:headEnd type="none" w="sm" len="sm"/>
                      <a:tailEnd type="none" w="sm" len="sm"/>
                    </a:lnT>
                    <a:lnB w="9525" cap="flat" cmpd="sng">
                      <a:solidFill>
                        <a:srgbClr val="8296B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Human Schema</a:t>
                      </a:r>
                      <a:endParaRPr sz="1500" u="none" strike="noStrike" cap="none">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0.173</a:t>
                      </a:r>
                      <a:endParaRPr sz="1500" u="none" strike="noStrike" cap="none">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0.205</a:t>
                      </a:r>
                      <a:endParaRPr sz="1500" b="0" u="none" strike="noStrike" cap="none">
                        <a:solidFill>
                          <a:schemeClr val="dk1"/>
                        </a:solidFill>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a16="http://schemas.microsoft.com/office/drawing/2014/main" val="10001"/>
                  </a:ext>
                </a:extLst>
              </a:tr>
              <a:tr h="3149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1" u="none" strike="noStrike" cap="none">
                          <a:latin typeface="Arial"/>
                          <a:ea typeface="Arial"/>
                          <a:cs typeface="Arial"/>
                          <a:sym typeface="Arial"/>
                        </a:rPr>
                        <a:t>Event Graph Model</a:t>
                      </a:r>
                      <a:endParaRPr sz="1500" b="1" u="none" strike="noStrike" cap="none">
                        <a:solidFill>
                          <a:schemeClr val="dk1"/>
                        </a:solidFill>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b="1" u="none" strike="noStrike" cap="none">
                          <a:latin typeface="Arial"/>
                          <a:ea typeface="Arial"/>
                          <a:cs typeface="Arial"/>
                          <a:sym typeface="Arial"/>
                        </a:rPr>
                        <a:t>0.457</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b="1" u="none" strike="noStrike" cap="none">
                          <a:latin typeface="Arial"/>
                          <a:ea typeface="Arial"/>
                          <a:cs typeface="Arial"/>
                          <a:sym typeface="Arial"/>
                        </a:rPr>
                        <a:t>0.591</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a16="http://schemas.microsoft.com/office/drawing/2014/main" val="10002"/>
                  </a:ext>
                </a:extLst>
              </a:tr>
            </a:tbl>
          </a:graphicData>
        </a:graphic>
      </p:graphicFrame>
      <p:graphicFrame>
        <p:nvGraphicFramePr>
          <p:cNvPr id="2383" name="Google Shape;2383;p132"/>
          <p:cNvGraphicFramePr/>
          <p:nvPr/>
        </p:nvGraphicFramePr>
        <p:xfrm>
          <a:off x="6197454" y="5804893"/>
          <a:ext cx="5382300" cy="975400"/>
        </p:xfrm>
        <a:graphic>
          <a:graphicData uri="http://schemas.openxmlformats.org/drawingml/2006/table">
            <a:tbl>
              <a:tblPr>
                <a:noFill/>
              </a:tblPr>
              <a:tblGrid>
                <a:gridCol w="1008625">
                  <a:extLst>
                    <a:ext uri="{9D8B030D-6E8A-4147-A177-3AD203B41FA5}">
                      <a16:colId xmlns:a16="http://schemas.microsoft.com/office/drawing/2014/main" val="20000"/>
                    </a:ext>
                  </a:extLst>
                </a:gridCol>
                <a:gridCol w="2698400">
                  <a:extLst>
                    <a:ext uri="{9D8B030D-6E8A-4147-A177-3AD203B41FA5}">
                      <a16:colId xmlns:a16="http://schemas.microsoft.com/office/drawing/2014/main" val="20001"/>
                    </a:ext>
                  </a:extLst>
                </a:gridCol>
                <a:gridCol w="707500">
                  <a:extLst>
                    <a:ext uri="{9D8B030D-6E8A-4147-A177-3AD203B41FA5}">
                      <a16:colId xmlns:a16="http://schemas.microsoft.com/office/drawing/2014/main" val="20002"/>
                    </a:ext>
                  </a:extLst>
                </a:gridCol>
                <a:gridCol w="967775">
                  <a:extLst>
                    <a:ext uri="{9D8B030D-6E8A-4147-A177-3AD203B41FA5}">
                      <a16:colId xmlns:a16="http://schemas.microsoft.com/office/drawing/2014/main" val="20003"/>
                    </a:ext>
                  </a:extLst>
                </a:gridCol>
              </a:tblGrid>
              <a:tr h="335300">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Dataset</a:t>
                      </a:r>
                      <a:endParaRPr sz="1500" u="none" strike="noStrike" cap="none"/>
                    </a:p>
                  </a:txBody>
                  <a:tcPr marL="91475" marR="91475" marT="45725" marB="45725" anchor="ctr">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alpha val="0"/>
                        </a:srgb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Models</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600"/>
                        <a:buFont typeface="Arial"/>
                        <a:buNone/>
                      </a:pPr>
                      <a:r>
                        <a:rPr lang="en-US" sz="1600" u="none" strike="noStrike" cap="none">
                          <a:solidFill>
                            <a:schemeClr val="dk1"/>
                          </a:solidFill>
                          <a:latin typeface="Arial"/>
                          <a:ea typeface="Arial"/>
                          <a:cs typeface="Arial"/>
                          <a:sym typeface="Arial"/>
                        </a:rPr>
                        <a:t>MRR</a:t>
                      </a:r>
                      <a:endParaRPr sz="1600" u="none" strike="noStrike" cap="none">
                        <a:solidFill>
                          <a:schemeClr val="dk1"/>
                        </a:solidFill>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600" u="none" strike="noStrike" cap="none">
                          <a:solidFill>
                            <a:schemeClr val="dk1"/>
                          </a:solidFill>
                          <a:latin typeface="Arial"/>
                          <a:ea typeface="Arial"/>
                          <a:cs typeface="Arial"/>
                          <a:sym typeface="Arial"/>
                        </a:rPr>
                        <a:t>HITS@1</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9050" cap="flat" cmpd="sng">
                      <a:solidFill>
                        <a:schemeClr val="dk2"/>
                      </a:solidFill>
                      <a:prstDash val="solid"/>
                      <a:round/>
                      <a:headEnd type="none" w="sm" len="sm"/>
                      <a:tailEnd type="none" w="sm" len="sm"/>
                    </a:lnT>
                    <a:lnB w="9525" cap="flat" cmpd="sng">
                      <a:solidFill>
                        <a:srgbClr val="8296B0"/>
                      </a:solidFill>
                      <a:prstDash val="solid"/>
                      <a:round/>
                      <a:headEnd type="none" w="sm" len="sm"/>
                      <a:tailEnd type="none" w="sm" len="sm"/>
                    </a:lnB>
                    <a:solidFill>
                      <a:srgbClr val="FAFAFA"/>
                    </a:solidFill>
                  </a:tcPr>
                </a:tc>
                <a:extLst>
                  <a:ext uri="{0D108BD9-81ED-4DB2-BD59-A6C34878D82A}">
                    <a16:rowId xmlns:a16="http://schemas.microsoft.com/office/drawing/2014/main" val="10000"/>
                  </a:ext>
                </a:extLst>
              </a:tr>
              <a:tr h="314975">
                <a:tc rowSpan="2">
                  <a:txBody>
                    <a:bodyPr/>
                    <a:lstStyle/>
                    <a:p>
                      <a:pPr marL="0" marR="0" lvl="0" indent="0" algn="l"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IED</a:t>
                      </a:r>
                      <a:endParaRPr sz="1500" u="none" strike="noStrike" cap="none"/>
                    </a:p>
                  </a:txBody>
                  <a:tcPr marL="91475" marR="91475" marT="45725" marB="45725" anchor="ctr">
                    <a:lnL w="12700" cap="flat" cmpd="sng">
                      <a:solidFill>
                        <a:schemeClr val="lt1">
                          <a:alpha val="0"/>
                        </a:scheme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alpha val="0"/>
                        </a:srgbClr>
                      </a:solidFill>
                      <a:prstDash val="solid"/>
                      <a:round/>
                      <a:headEnd type="none" w="sm" len="sm"/>
                      <a:tailEnd type="none" w="sm" len="sm"/>
                    </a:lnT>
                    <a:lnB w="19050" cap="flat" cmpd="sng">
                      <a:solidFill>
                        <a:schemeClr val="dk2">
                          <a:alpha val="0"/>
                        </a:schemeClr>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Human Schema</a:t>
                      </a:r>
                      <a:endParaRPr sz="1500" u="none" strike="noStrike" cap="none">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0.072</a:t>
                      </a:r>
                      <a:endParaRPr sz="1500" b="0" u="none" strike="noStrike" cap="none">
                        <a:solidFill>
                          <a:schemeClr val="dk1"/>
                        </a:solidFill>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u="none" strike="noStrike" cap="none">
                          <a:latin typeface="Arial"/>
                          <a:ea typeface="Arial"/>
                          <a:cs typeface="Arial"/>
                          <a:sym typeface="Arial"/>
                        </a:rPr>
                        <a:t>0.222</a:t>
                      </a:r>
                      <a:endParaRPr sz="1500" b="0" u="none" strike="noStrike" cap="none">
                        <a:solidFill>
                          <a:schemeClr val="dk1"/>
                        </a:solidFill>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8296B0"/>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a16="http://schemas.microsoft.com/office/drawing/2014/main" val="10001"/>
                  </a:ext>
                </a:extLst>
              </a:tr>
              <a:tr h="314975">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500"/>
                        <a:buFont typeface="Arial"/>
                        <a:buNone/>
                      </a:pPr>
                      <a:r>
                        <a:rPr lang="en-US" sz="1500" b="1" u="none" strike="noStrike" cap="none">
                          <a:latin typeface="Arial"/>
                          <a:ea typeface="Arial"/>
                          <a:cs typeface="Arial"/>
                          <a:sym typeface="Arial"/>
                        </a:rPr>
                        <a:t>Event Graph Model</a:t>
                      </a:r>
                      <a:endParaRPr sz="1500" b="1" u="none" strike="noStrike" cap="none">
                        <a:solidFill>
                          <a:schemeClr val="dk1"/>
                        </a:solidFill>
                        <a:latin typeface="Arial"/>
                        <a:ea typeface="Arial"/>
                        <a:cs typeface="Arial"/>
                        <a:sym typeface="Arial"/>
                      </a:endParaRPr>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2F2F2"/>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b="1" u="none" strike="noStrike" cap="none">
                          <a:latin typeface="Arial"/>
                          <a:ea typeface="Arial"/>
                          <a:cs typeface="Arial"/>
                          <a:sym typeface="Arial"/>
                        </a:rPr>
                        <a:t>0.203</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tc>
                  <a:txBody>
                    <a:bodyPr/>
                    <a:lstStyle/>
                    <a:p>
                      <a:pPr marL="0" marR="0" lvl="0" indent="0" algn="ctr" rtl="0">
                        <a:lnSpc>
                          <a:spcPct val="100000"/>
                        </a:lnSpc>
                        <a:spcBef>
                          <a:spcPts val="0"/>
                        </a:spcBef>
                        <a:spcAft>
                          <a:spcPts val="0"/>
                        </a:spcAft>
                        <a:buClr>
                          <a:schemeClr val="dk1"/>
                        </a:buClr>
                        <a:buSzPts val="1500"/>
                        <a:buFont typeface="Arial"/>
                        <a:buNone/>
                      </a:pPr>
                      <a:r>
                        <a:rPr lang="en-US" sz="1500" b="1" u="none" strike="noStrike" cap="none">
                          <a:latin typeface="Arial"/>
                          <a:ea typeface="Arial"/>
                          <a:cs typeface="Arial"/>
                          <a:sym typeface="Arial"/>
                        </a:rPr>
                        <a:t>0.426</a:t>
                      </a:r>
                      <a:endParaRPr sz="1500" u="none" strike="noStrike" cap="none"/>
                    </a:p>
                  </a:txBody>
                  <a:tcPr marL="91475" marR="91475"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AFAFA"/>
                    </a:solidFill>
                  </a:tcPr>
                </a:tc>
                <a:extLst>
                  <a:ext uri="{0D108BD9-81ED-4DB2-BD59-A6C34878D82A}">
                    <a16:rowId xmlns:a16="http://schemas.microsoft.com/office/drawing/2014/main" val="10002"/>
                  </a:ext>
                </a:extLst>
              </a:tr>
            </a:tbl>
          </a:graphicData>
        </a:graphic>
      </p:graphicFrame>
      <p:pic>
        <p:nvPicPr>
          <p:cNvPr id="2384" name="Google Shape;2384;p132"/>
          <p:cNvPicPr preferRelativeResize="0"/>
          <p:nvPr/>
        </p:nvPicPr>
        <p:blipFill rotWithShape="1">
          <a:blip r:embed="rId3">
            <a:alphaModFix/>
          </a:blip>
          <a:srcRect/>
          <a:stretch/>
        </p:blipFill>
        <p:spPr>
          <a:xfrm>
            <a:off x="2003727" y="2224781"/>
            <a:ext cx="7761711" cy="3235116"/>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133"/>
          <p:cNvSpPr txBox="1">
            <a:spLocks noGrp="1"/>
          </p:cNvSpPr>
          <p:nvPr>
            <p:ph type="title"/>
          </p:nvPr>
        </p:nvSpPr>
        <p:spPr>
          <a:xfrm>
            <a:off x="687050" y="55567"/>
            <a:ext cx="9980951"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b="1">
                <a:solidFill>
                  <a:srgbClr val="C00000"/>
                </a:solidFill>
              </a:rPr>
              <a:t>Outline</a:t>
            </a:r>
            <a:endParaRPr b="1">
              <a:solidFill>
                <a:srgbClr val="C00000"/>
              </a:solidFill>
            </a:endParaRPr>
          </a:p>
        </p:txBody>
      </p:sp>
      <p:sp>
        <p:nvSpPr>
          <p:cNvPr id="2391" name="Google Shape;2391;p133"/>
          <p:cNvSpPr txBox="1">
            <a:spLocks noGrp="1"/>
          </p:cNvSpPr>
          <p:nvPr>
            <p:ph type="body" idx="1"/>
          </p:nvPr>
        </p:nvSpPr>
        <p:spPr>
          <a:xfrm>
            <a:off x="1056904" y="1338942"/>
            <a:ext cx="9980951" cy="466534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70981"/>
              </a:buClr>
              <a:buSzPts val="1776"/>
              <a:buChar char="•"/>
            </a:pPr>
            <a:r>
              <a:rPr lang="en-US" sz="2400"/>
              <a:t>Semantic Graph Parsing for Event Extraction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Cross-lingual structure transfer for Relation Extraction and Event Extraction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Cross-media Structured Common Space for Multimedia Event Extraction</a:t>
            </a:r>
            <a:endParaRPr/>
          </a:p>
          <a:p>
            <a:pPr marL="285750" lvl="0" indent="-172974" algn="l" rtl="0">
              <a:lnSpc>
                <a:spcPct val="90000"/>
              </a:lnSpc>
              <a:spcBef>
                <a:spcPts val="0"/>
              </a:spcBef>
              <a:spcAft>
                <a:spcPts val="0"/>
              </a:spcAft>
              <a:buClr>
                <a:srgbClr val="170981"/>
              </a:buClr>
              <a:buSzPts val="1776"/>
              <a:buNone/>
            </a:pPr>
            <a:endParaRPr sz="2400"/>
          </a:p>
          <a:p>
            <a:pPr marL="285750" lvl="0" indent="-285750" algn="l" rtl="0">
              <a:lnSpc>
                <a:spcPct val="90000"/>
              </a:lnSpc>
              <a:spcBef>
                <a:spcPts val="0"/>
              </a:spcBef>
              <a:spcAft>
                <a:spcPts val="0"/>
              </a:spcAft>
              <a:buClr>
                <a:srgbClr val="170981"/>
              </a:buClr>
              <a:buSzPts val="1776"/>
              <a:buChar char="•"/>
            </a:pPr>
            <a:r>
              <a:rPr lang="en-US" sz="2400"/>
              <a:t>Graph Schema-guided Event Extraction and Prediction</a:t>
            </a:r>
            <a:endParaRPr/>
          </a:p>
          <a:p>
            <a:pPr marL="285750" lvl="0" indent="-172974" algn="l" rtl="0">
              <a:lnSpc>
                <a:spcPct val="90000"/>
              </a:lnSpc>
              <a:spcBef>
                <a:spcPts val="0"/>
              </a:spcBef>
              <a:spcAft>
                <a:spcPts val="0"/>
              </a:spcAft>
              <a:buClr>
                <a:srgbClr val="170981"/>
              </a:buClr>
              <a:buSzPts val="1776"/>
              <a:buNone/>
            </a:pPr>
            <a:endParaRPr sz="2400"/>
          </a:p>
          <a:p>
            <a:pPr marL="228600" lvl="0" indent="-228600" algn="l" rtl="0">
              <a:lnSpc>
                <a:spcPct val="90000"/>
              </a:lnSpc>
              <a:spcBef>
                <a:spcPts val="0"/>
              </a:spcBef>
              <a:spcAft>
                <a:spcPts val="0"/>
              </a:spcAft>
              <a:buClr>
                <a:srgbClr val="170981"/>
              </a:buClr>
              <a:buSzPts val="1776"/>
              <a:buFont typeface="Noto Sans Symbols"/>
              <a:buChar char="⮚"/>
            </a:pPr>
            <a:r>
              <a:rPr lang="en-US" sz="2400"/>
              <a:t>Cross-media Knowledge Graph based Misinformation Detection</a:t>
            </a:r>
            <a:endParaRPr sz="2400"/>
          </a:p>
        </p:txBody>
      </p:sp>
      <p:sp>
        <p:nvSpPr>
          <p:cNvPr id="2392" name="Google Shape;2392;p133"/>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133</a:t>
            </a:fld>
            <a:endParaRPr sz="1400" b="1" i="0" u="none" strike="noStrike" cap="none">
              <a:solidFill>
                <a:srgbClr val="000000"/>
              </a:solidFill>
              <a:latin typeface="Calibri"/>
              <a:ea typeface="Calibri"/>
              <a:cs typeface="Calibri"/>
              <a:sym typeface="Calibri"/>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397"/>
        <p:cNvGrpSpPr/>
        <p:nvPr/>
      </p:nvGrpSpPr>
      <p:grpSpPr>
        <a:xfrm>
          <a:off x="0" y="0"/>
          <a:ext cx="0" cy="0"/>
          <a:chOff x="0" y="0"/>
          <a:chExt cx="0" cy="0"/>
        </a:xfrm>
      </p:grpSpPr>
      <p:sp>
        <p:nvSpPr>
          <p:cNvPr id="2398" name="Google Shape;2398;p134"/>
          <p:cNvSpPr txBox="1">
            <a:spLocks noGrp="1"/>
          </p:cNvSpPr>
          <p:nvPr>
            <p:ph type="title"/>
          </p:nvPr>
        </p:nvSpPr>
        <p:spPr>
          <a:xfrm>
            <a:off x="687050" y="55567"/>
            <a:ext cx="99810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b="1">
                <a:solidFill>
                  <a:srgbClr val="C00000"/>
                </a:solidFill>
              </a:rPr>
              <a:t>Information Pollution</a:t>
            </a:r>
            <a:endParaRPr b="1">
              <a:solidFill>
                <a:srgbClr val="C00000"/>
              </a:solidFill>
            </a:endParaRPr>
          </a:p>
        </p:txBody>
      </p:sp>
      <p:sp>
        <p:nvSpPr>
          <p:cNvPr id="2399" name="Google Shape;2399;p134"/>
          <p:cNvSpPr txBox="1"/>
          <p:nvPr/>
        </p:nvSpPr>
        <p:spPr>
          <a:xfrm>
            <a:off x="9731376" y="6569076"/>
            <a:ext cx="936600" cy="3651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134</a:t>
            </a:fld>
            <a:endParaRPr sz="1400" b="1" i="0" u="none" strike="noStrike" cap="none">
              <a:solidFill>
                <a:srgbClr val="000000"/>
              </a:solidFill>
              <a:latin typeface="Calibri"/>
              <a:ea typeface="Calibri"/>
              <a:cs typeface="Calibri"/>
              <a:sym typeface="Calibri"/>
            </a:endParaRPr>
          </a:p>
        </p:txBody>
      </p:sp>
      <p:pic>
        <p:nvPicPr>
          <p:cNvPr id="2400" name="Google Shape;2400;p134"/>
          <p:cNvPicPr preferRelativeResize="0"/>
          <p:nvPr/>
        </p:nvPicPr>
        <p:blipFill rotWithShape="1">
          <a:blip r:embed="rId3">
            <a:alphaModFix/>
          </a:blip>
          <a:srcRect/>
          <a:stretch/>
        </p:blipFill>
        <p:spPr>
          <a:xfrm>
            <a:off x="1669625" y="1389122"/>
            <a:ext cx="7688475" cy="4676275"/>
          </a:xfrm>
          <a:prstGeom prst="rect">
            <a:avLst/>
          </a:prstGeom>
          <a:noFill/>
          <a:ln>
            <a:noFill/>
          </a:ln>
        </p:spPr>
      </p:pic>
      <p:pic>
        <p:nvPicPr>
          <p:cNvPr id="2401" name="Google Shape;2401;p134"/>
          <p:cNvPicPr preferRelativeResize="0"/>
          <p:nvPr/>
        </p:nvPicPr>
        <p:blipFill rotWithShape="1">
          <a:blip r:embed="rId4">
            <a:alphaModFix/>
          </a:blip>
          <a:srcRect/>
          <a:stretch/>
        </p:blipFill>
        <p:spPr>
          <a:xfrm>
            <a:off x="9425925" y="1622217"/>
            <a:ext cx="2543175" cy="4210050"/>
          </a:xfrm>
          <a:prstGeom prst="rect">
            <a:avLst/>
          </a:prstGeom>
          <a:noFill/>
          <a:ln>
            <a:noFill/>
          </a:ln>
        </p:spPr>
      </p:pic>
      <p:pic>
        <p:nvPicPr>
          <p:cNvPr id="2402" name="Google Shape;2402;p134"/>
          <p:cNvPicPr preferRelativeResize="0"/>
          <p:nvPr/>
        </p:nvPicPr>
        <p:blipFill rotWithShape="1">
          <a:blip r:embed="rId5">
            <a:alphaModFix/>
          </a:blip>
          <a:srcRect/>
          <a:stretch/>
        </p:blipFill>
        <p:spPr>
          <a:xfrm>
            <a:off x="1084900" y="1495067"/>
            <a:ext cx="876300" cy="93345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135"/>
          <p:cNvSpPr txBox="1">
            <a:spLocks noGrp="1"/>
          </p:cNvSpPr>
          <p:nvPr>
            <p:ph type="title"/>
          </p:nvPr>
        </p:nvSpPr>
        <p:spPr>
          <a:xfrm>
            <a:off x="665018" y="365125"/>
            <a:ext cx="11122068" cy="68897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US" b="1">
                <a:solidFill>
                  <a:srgbClr val="C00000"/>
                </a:solidFill>
              </a:rPr>
              <a:t>Quiz Time! Which one is Fake News?</a:t>
            </a:r>
            <a:endParaRPr b="1">
              <a:solidFill>
                <a:srgbClr val="C00000"/>
              </a:solidFill>
            </a:endParaRPr>
          </a:p>
        </p:txBody>
      </p:sp>
      <p:sp>
        <p:nvSpPr>
          <p:cNvPr id="2409" name="Google Shape;2409;p1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135</a:t>
            </a:fld>
            <a:endParaRPr/>
          </a:p>
        </p:txBody>
      </p:sp>
      <p:pic>
        <p:nvPicPr>
          <p:cNvPr id="2410" name="Google Shape;2410;p135"/>
          <p:cNvPicPr preferRelativeResize="0"/>
          <p:nvPr/>
        </p:nvPicPr>
        <p:blipFill rotWithShape="1">
          <a:blip r:embed="rId3">
            <a:alphaModFix/>
          </a:blip>
          <a:srcRect/>
          <a:stretch/>
        </p:blipFill>
        <p:spPr>
          <a:xfrm>
            <a:off x="9688353" y="5506215"/>
            <a:ext cx="758711" cy="894585"/>
          </a:xfrm>
          <a:prstGeom prst="rect">
            <a:avLst/>
          </a:prstGeom>
          <a:noFill/>
          <a:ln>
            <a:noFill/>
          </a:ln>
        </p:spPr>
      </p:pic>
      <p:pic>
        <p:nvPicPr>
          <p:cNvPr id="2411" name="Google Shape;2411;p135" descr="Screen Shot 2021-02-18 at 11.54.21 PM.png"/>
          <p:cNvPicPr preferRelativeResize="0"/>
          <p:nvPr/>
        </p:nvPicPr>
        <p:blipFill rotWithShape="1">
          <a:blip r:embed="rId4">
            <a:alphaModFix/>
          </a:blip>
          <a:srcRect/>
          <a:stretch/>
        </p:blipFill>
        <p:spPr>
          <a:xfrm>
            <a:off x="947055" y="1427324"/>
            <a:ext cx="8537291" cy="49290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416"/>
        <p:cNvGrpSpPr/>
        <p:nvPr/>
      </p:nvGrpSpPr>
      <p:grpSpPr>
        <a:xfrm>
          <a:off x="0" y="0"/>
          <a:ext cx="0" cy="0"/>
          <a:chOff x="0" y="0"/>
          <a:chExt cx="0" cy="0"/>
        </a:xfrm>
      </p:grpSpPr>
      <p:sp>
        <p:nvSpPr>
          <p:cNvPr id="2417" name="Google Shape;2417;p136"/>
          <p:cNvSpPr txBox="1">
            <a:spLocks noGrp="1"/>
          </p:cNvSpPr>
          <p:nvPr>
            <p:ph type="title"/>
          </p:nvPr>
        </p:nvSpPr>
        <p:spPr>
          <a:xfrm>
            <a:off x="534390" y="365125"/>
            <a:ext cx="11252696" cy="688975"/>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80808"/>
              <a:buFont typeface="Calibri"/>
              <a:buNone/>
            </a:pPr>
            <a:r>
              <a:rPr lang="en-US" b="1">
                <a:solidFill>
                  <a:srgbClr val="C00000"/>
                </a:solidFill>
              </a:rPr>
              <a:t>Quiz Time! Which Caption is Fake?</a:t>
            </a:r>
            <a:endParaRPr b="1">
              <a:solidFill>
                <a:srgbClr val="C00000"/>
              </a:solidFill>
            </a:endParaRPr>
          </a:p>
        </p:txBody>
      </p:sp>
      <p:sp>
        <p:nvSpPr>
          <p:cNvPr id="2418" name="Google Shape;2418;p1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136</a:t>
            </a:fld>
            <a:endParaRPr/>
          </a:p>
        </p:txBody>
      </p:sp>
      <p:pic>
        <p:nvPicPr>
          <p:cNvPr id="2419" name="Google Shape;2419;p136" descr="Screen Shot 2021-02-18 at 11.57.51 PM.png"/>
          <p:cNvPicPr preferRelativeResize="0"/>
          <p:nvPr/>
        </p:nvPicPr>
        <p:blipFill rotWithShape="1">
          <a:blip r:embed="rId3">
            <a:alphaModFix/>
          </a:blip>
          <a:srcRect/>
          <a:stretch/>
        </p:blipFill>
        <p:spPr>
          <a:xfrm>
            <a:off x="7889212" y="2731960"/>
            <a:ext cx="3987800" cy="533400"/>
          </a:xfrm>
          <a:prstGeom prst="rect">
            <a:avLst/>
          </a:prstGeom>
          <a:noFill/>
          <a:ln>
            <a:noFill/>
          </a:ln>
        </p:spPr>
      </p:pic>
      <p:pic>
        <p:nvPicPr>
          <p:cNvPr id="2420" name="Google Shape;2420;p136" descr="Screen Shot 2021-02-18 at 11.57.45 PM.png"/>
          <p:cNvPicPr preferRelativeResize="0"/>
          <p:nvPr/>
        </p:nvPicPr>
        <p:blipFill rotWithShape="1">
          <a:blip r:embed="rId4">
            <a:alphaModFix/>
          </a:blip>
          <a:srcRect/>
          <a:stretch/>
        </p:blipFill>
        <p:spPr>
          <a:xfrm>
            <a:off x="3865267" y="1835281"/>
            <a:ext cx="4023945" cy="2860157"/>
          </a:xfrm>
          <a:prstGeom prst="rect">
            <a:avLst/>
          </a:prstGeom>
          <a:noFill/>
          <a:ln>
            <a:noFill/>
          </a:ln>
        </p:spPr>
      </p:pic>
      <p:pic>
        <p:nvPicPr>
          <p:cNvPr id="2421" name="Google Shape;2421;p136"/>
          <p:cNvPicPr preferRelativeResize="0"/>
          <p:nvPr/>
        </p:nvPicPr>
        <p:blipFill rotWithShape="1">
          <a:blip r:embed="rId5">
            <a:alphaModFix/>
          </a:blip>
          <a:srcRect/>
          <a:stretch/>
        </p:blipFill>
        <p:spPr>
          <a:xfrm>
            <a:off x="1892515" y="3531966"/>
            <a:ext cx="758711" cy="894585"/>
          </a:xfrm>
          <a:prstGeom prst="rect">
            <a:avLst/>
          </a:prstGeom>
          <a:noFill/>
          <a:ln>
            <a:noFill/>
          </a:ln>
        </p:spPr>
      </p:pic>
      <p:pic>
        <p:nvPicPr>
          <p:cNvPr id="2422" name="Google Shape;2422;p136" descr="Screen Shot 2021-02-18 at 11.57.56 PM.png"/>
          <p:cNvPicPr preferRelativeResize="0"/>
          <p:nvPr/>
        </p:nvPicPr>
        <p:blipFill rotWithShape="1">
          <a:blip r:embed="rId6">
            <a:alphaModFix/>
          </a:blip>
          <a:srcRect/>
          <a:stretch/>
        </p:blipFill>
        <p:spPr>
          <a:xfrm>
            <a:off x="314059" y="2420810"/>
            <a:ext cx="3886200" cy="622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427"/>
        <p:cNvGrpSpPr/>
        <p:nvPr/>
      </p:nvGrpSpPr>
      <p:grpSpPr>
        <a:xfrm>
          <a:off x="0" y="0"/>
          <a:ext cx="0" cy="0"/>
          <a:chOff x="0" y="0"/>
          <a:chExt cx="0" cy="0"/>
        </a:xfrm>
      </p:grpSpPr>
      <p:sp>
        <p:nvSpPr>
          <p:cNvPr id="2428" name="Google Shape;2428;p137"/>
          <p:cNvSpPr txBox="1">
            <a:spLocks noGrp="1"/>
          </p:cNvSpPr>
          <p:nvPr>
            <p:ph type="title"/>
          </p:nvPr>
        </p:nvSpPr>
        <p:spPr>
          <a:xfrm>
            <a:off x="570016" y="365125"/>
            <a:ext cx="11217070" cy="688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US" sz="4000" b="1">
                <a:solidFill>
                  <a:srgbClr val="C00000"/>
                </a:solidFill>
              </a:rPr>
              <a:t>Quiz Time! Which Caption is Fake?</a:t>
            </a:r>
            <a:endParaRPr sz="4000" b="1">
              <a:solidFill>
                <a:srgbClr val="C00000"/>
              </a:solidFill>
            </a:endParaRPr>
          </a:p>
        </p:txBody>
      </p:sp>
      <p:sp>
        <p:nvSpPr>
          <p:cNvPr id="2429" name="Google Shape;2429;p1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888888"/>
              </a:buClr>
              <a:buSzPts val="1200"/>
              <a:buFont typeface="Calibri"/>
              <a:buNone/>
            </a:pPr>
            <a:fld id="{00000000-1234-1234-1234-123412341234}" type="slidenum">
              <a:rPr lang="en-US"/>
              <a:t>137</a:t>
            </a:fld>
            <a:endParaRPr/>
          </a:p>
        </p:txBody>
      </p:sp>
      <p:pic>
        <p:nvPicPr>
          <p:cNvPr id="2430" name="Google Shape;2430;p137"/>
          <p:cNvPicPr preferRelativeResize="0"/>
          <p:nvPr/>
        </p:nvPicPr>
        <p:blipFill rotWithShape="1">
          <a:blip r:embed="rId3">
            <a:alphaModFix/>
          </a:blip>
          <a:srcRect/>
          <a:stretch/>
        </p:blipFill>
        <p:spPr>
          <a:xfrm>
            <a:off x="10027850" y="4902623"/>
            <a:ext cx="758711" cy="894585"/>
          </a:xfrm>
          <a:prstGeom prst="rect">
            <a:avLst/>
          </a:prstGeom>
          <a:noFill/>
          <a:ln>
            <a:noFill/>
          </a:ln>
        </p:spPr>
      </p:pic>
      <p:pic>
        <p:nvPicPr>
          <p:cNvPr id="2431" name="Google Shape;2431;p137" descr="Screen Shot 2021-02-18 at 11.59.10 PM.png"/>
          <p:cNvPicPr preferRelativeResize="0"/>
          <p:nvPr/>
        </p:nvPicPr>
        <p:blipFill rotWithShape="1">
          <a:blip r:embed="rId4">
            <a:alphaModFix/>
          </a:blip>
          <a:srcRect/>
          <a:stretch/>
        </p:blipFill>
        <p:spPr>
          <a:xfrm>
            <a:off x="3735054" y="1781652"/>
            <a:ext cx="4266075" cy="3120971"/>
          </a:xfrm>
          <a:prstGeom prst="rect">
            <a:avLst/>
          </a:prstGeom>
          <a:noFill/>
          <a:ln>
            <a:noFill/>
          </a:ln>
        </p:spPr>
      </p:pic>
      <p:pic>
        <p:nvPicPr>
          <p:cNvPr id="2432" name="Google Shape;2432;p137" descr="Screen Shot 2021-02-19 at 12.01.18 AM.png"/>
          <p:cNvPicPr preferRelativeResize="0"/>
          <p:nvPr/>
        </p:nvPicPr>
        <p:blipFill rotWithShape="1">
          <a:blip r:embed="rId5">
            <a:alphaModFix/>
          </a:blip>
          <a:srcRect/>
          <a:stretch/>
        </p:blipFill>
        <p:spPr>
          <a:xfrm>
            <a:off x="7938986" y="3139077"/>
            <a:ext cx="3848100" cy="469900"/>
          </a:xfrm>
          <a:prstGeom prst="rect">
            <a:avLst/>
          </a:prstGeom>
          <a:noFill/>
          <a:ln>
            <a:noFill/>
          </a:ln>
        </p:spPr>
      </p:pic>
      <p:pic>
        <p:nvPicPr>
          <p:cNvPr id="2433" name="Google Shape;2433;p137" descr="Screen Shot 2021-02-19 at 12.01.11 AM.png"/>
          <p:cNvPicPr preferRelativeResize="0"/>
          <p:nvPr/>
        </p:nvPicPr>
        <p:blipFill rotWithShape="1">
          <a:blip r:embed="rId6">
            <a:alphaModFix/>
          </a:blip>
          <a:srcRect/>
          <a:stretch/>
        </p:blipFill>
        <p:spPr>
          <a:xfrm>
            <a:off x="0" y="3078706"/>
            <a:ext cx="3962400" cy="431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437"/>
        <p:cNvGrpSpPr/>
        <p:nvPr/>
      </p:nvGrpSpPr>
      <p:grpSpPr>
        <a:xfrm>
          <a:off x="0" y="0"/>
          <a:ext cx="0" cy="0"/>
          <a:chOff x="0" y="0"/>
          <a:chExt cx="0" cy="0"/>
        </a:xfrm>
      </p:grpSpPr>
      <p:sp>
        <p:nvSpPr>
          <p:cNvPr id="2438" name="Google Shape;2438;p138"/>
          <p:cNvSpPr txBox="1">
            <a:spLocks noGrp="1"/>
          </p:cNvSpPr>
          <p:nvPr>
            <p:ph type="title"/>
          </p:nvPr>
        </p:nvSpPr>
        <p:spPr>
          <a:xfrm>
            <a:off x="772884" y="158291"/>
            <a:ext cx="1080951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solidFill>
                  <a:srgbClr val="C00000"/>
                </a:solidFill>
              </a:rPr>
              <a:t>Knowledge Element-Level Misinformation Detection [Fung et al., ACL2021]</a:t>
            </a:r>
            <a:endParaRPr b="1">
              <a:solidFill>
                <a:srgbClr val="C00000"/>
              </a:solidFill>
            </a:endParaRPr>
          </a:p>
        </p:txBody>
      </p:sp>
      <p:sp>
        <p:nvSpPr>
          <p:cNvPr id="2439" name="Google Shape;2439;p138"/>
          <p:cNvSpPr txBox="1">
            <a:spLocks noGrp="1"/>
          </p:cNvSpPr>
          <p:nvPr>
            <p:ph type="body" idx="1"/>
          </p:nvPr>
        </p:nvSpPr>
        <p:spPr>
          <a:xfrm>
            <a:off x="719450" y="1825625"/>
            <a:ext cx="4865914"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u="sng"/>
              <a:t>Motivation</a:t>
            </a:r>
            <a:r>
              <a:rPr lang="en-US"/>
              <a:t>: </a:t>
            </a:r>
            <a:r>
              <a:rPr lang="en-US" sz="2400">
                <a:solidFill>
                  <a:srgbClr val="262626"/>
                </a:solidFill>
              </a:rPr>
              <a:t>misinformative parts   of a fake news article lie along           the fine-grained details</a:t>
            </a:r>
            <a:endParaRPr/>
          </a:p>
          <a:p>
            <a:pPr marL="0" lvl="0" indent="0" algn="l" rtl="0">
              <a:lnSpc>
                <a:spcPct val="90000"/>
              </a:lnSpc>
              <a:spcBef>
                <a:spcPts val="1000"/>
              </a:spcBef>
              <a:spcAft>
                <a:spcPts val="0"/>
              </a:spcAft>
              <a:buClr>
                <a:schemeClr val="dk1"/>
              </a:buClr>
              <a:buSzPts val="1200"/>
              <a:buNone/>
            </a:pPr>
            <a:endParaRPr sz="1200"/>
          </a:p>
          <a:p>
            <a:pPr marL="0" lvl="0" indent="0" algn="l" rtl="0">
              <a:lnSpc>
                <a:spcPct val="90000"/>
              </a:lnSpc>
              <a:spcBef>
                <a:spcPts val="1000"/>
              </a:spcBef>
              <a:spcAft>
                <a:spcPts val="0"/>
              </a:spcAft>
              <a:buClr>
                <a:schemeClr val="dk1"/>
              </a:buClr>
              <a:buSzPts val="2600"/>
              <a:buNone/>
            </a:pPr>
            <a:r>
              <a:rPr lang="en-US" sz="2600" u="sng"/>
              <a:t>Current Issues</a:t>
            </a:r>
            <a:r>
              <a:rPr lang="en-US" sz="2600"/>
              <a:t>:</a:t>
            </a:r>
            <a:endParaRPr/>
          </a:p>
          <a:p>
            <a:pPr marL="228600" lvl="0" indent="-228600" algn="l" rtl="0">
              <a:lnSpc>
                <a:spcPct val="90000"/>
              </a:lnSpc>
              <a:spcBef>
                <a:spcPts val="1000"/>
              </a:spcBef>
              <a:spcAft>
                <a:spcPts val="0"/>
              </a:spcAft>
              <a:buClr>
                <a:srgbClr val="262626"/>
              </a:buClr>
              <a:buSzPts val="2400"/>
              <a:buFont typeface="Calibri"/>
              <a:buChar char="-"/>
            </a:pPr>
            <a:r>
              <a:rPr lang="en-US" sz="2400">
                <a:solidFill>
                  <a:srgbClr val="262626"/>
                </a:solidFill>
              </a:rPr>
              <a:t>Fake news detection approaches tend to focus on checking </a:t>
            </a:r>
            <a:r>
              <a:rPr lang="en-US" sz="2400">
                <a:solidFill>
                  <a:srgbClr val="1F3864"/>
                </a:solidFill>
              </a:rPr>
              <a:t>facts</a:t>
            </a:r>
            <a:r>
              <a:rPr lang="en-US" sz="2400">
                <a:solidFill>
                  <a:srgbClr val="262626"/>
                </a:solidFill>
              </a:rPr>
              <a:t>,  </a:t>
            </a:r>
            <a:r>
              <a:rPr lang="en-US" sz="2400">
                <a:solidFill>
                  <a:srgbClr val="1F3864"/>
                </a:solidFill>
              </a:rPr>
              <a:t>semantic inconsistencies</a:t>
            </a:r>
            <a:r>
              <a:rPr lang="en-US" sz="2400">
                <a:solidFill>
                  <a:srgbClr val="262626"/>
                </a:solidFill>
              </a:rPr>
              <a:t>, </a:t>
            </a:r>
            <a:r>
              <a:rPr lang="en-US" sz="2400">
                <a:solidFill>
                  <a:srgbClr val="1F3864"/>
                </a:solidFill>
              </a:rPr>
              <a:t>style</a:t>
            </a:r>
            <a:r>
              <a:rPr lang="en-US" sz="2400">
                <a:solidFill>
                  <a:srgbClr val="262626"/>
                </a:solidFill>
              </a:rPr>
              <a:t> or </a:t>
            </a:r>
            <a:r>
              <a:rPr lang="en-US" sz="2400">
                <a:solidFill>
                  <a:srgbClr val="1F3864"/>
                </a:solidFill>
              </a:rPr>
              <a:t>bias</a:t>
            </a:r>
            <a:r>
              <a:rPr lang="en-US" sz="2400">
                <a:solidFill>
                  <a:srgbClr val="262626"/>
                </a:solidFill>
              </a:rPr>
              <a:t>, lacking a</a:t>
            </a:r>
            <a:r>
              <a:rPr lang="en-US" sz="2400" i="1">
                <a:solidFill>
                  <a:srgbClr val="7030A0"/>
                </a:solidFill>
              </a:rPr>
              <a:t> unified framework</a:t>
            </a:r>
            <a:r>
              <a:rPr lang="en-US" sz="2400">
                <a:solidFill>
                  <a:srgbClr val="262626"/>
                </a:solidFill>
              </a:rPr>
              <a:t>.</a:t>
            </a:r>
            <a:endParaRPr/>
          </a:p>
          <a:p>
            <a:pPr marL="228600" lvl="0" indent="-228600" algn="l" rtl="0">
              <a:lnSpc>
                <a:spcPct val="90000"/>
              </a:lnSpc>
              <a:spcBef>
                <a:spcPts val="1000"/>
              </a:spcBef>
              <a:spcAft>
                <a:spcPts val="0"/>
              </a:spcAft>
              <a:buClr>
                <a:srgbClr val="222A35"/>
              </a:buClr>
              <a:buSzPts val="2400"/>
              <a:buFont typeface="Calibri"/>
              <a:buChar char="-"/>
            </a:pPr>
            <a:r>
              <a:rPr lang="en-US" sz="2400">
                <a:solidFill>
                  <a:srgbClr val="222A35"/>
                </a:solidFill>
              </a:rPr>
              <a:t>The document-level detection </a:t>
            </a:r>
            <a:r>
              <a:rPr lang="en-US" sz="2400">
                <a:solidFill>
                  <a:srgbClr val="262626"/>
                </a:solidFill>
              </a:rPr>
              <a:t>task  lacks </a:t>
            </a:r>
            <a:r>
              <a:rPr lang="en-US" sz="2400" i="1">
                <a:solidFill>
                  <a:srgbClr val="7030A0"/>
                </a:solidFill>
              </a:rPr>
              <a:t>precision</a:t>
            </a:r>
            <a:r>
              <a:rPr lang="en-US" sz="2400">
                <a:solidFill>
                  <a:srgbClr val="262626"/>
                </a:solidFill>
              </a:rPr>
              <a:t> and </a:t>
            </a:r>
            <a:r>
              <a:rPr lang="en-US" sz="2400" i="1">
                <a:solidFill>
                  <a:srgbClr val="7030A0"/>
                </a:solidFill>
              </a:rPr>
              <a:t>explainability</a:t>
            </a:r>
            <a:endParaRPr sz="2400" i="1">
              <a:solidFill>
                <a:srgbClr val="385623"/>
              </a:solidFill>
            </a:endParaRPr>
          </a:p>
        </p:txBody>
      </p:sp>
      <p:sp>
        <p:nvSpPr>
          <p:cNvPr id="2440" name="Google Shape;2440;p138"/>
          <p:cNvSpPr/>
          <p:nvPr/>
        </p:nvSpPr>
        <p:spPr>
          <a:xfrm>
            <a:off x="6336034" y="1308295"/>
            <a:ext cx="5242406" cy="361530"/>
          </a:xfrm>
          <a:prstGeom prst="roundRect">
            <a:avLst>
              <a:gd name="adj" fmla="val 16667"/>
            </a:avLst>
          </a:prstGeom>
          <a:gradFill>
            <a:gsLst>
              <a:gs pos="0">
                <a:srgbClr val="BFBFBF"/>
              </a:gs>
              <a:gs pos="50000">
                <a:srgbClr val="A5A5A5"/>
              </a:gs>
              <a:gs pos="93000">
                <a:srgbClr val="757070"/>
              </a:gs>
              <a:gs pos="100000">
                <a:srgbClr val="F7A47F"/>
              </a:gs>
            </a:gsLst>
            <a:lin ang="5400000" scaled="0"/>
          </a:gradFill>
          <a:ln w="9525" cap="flat" cmpd="sng">
            <a:solidFill>
              <a:srgbClr val="3F3F3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Ex of Grover-Generated Fake News - News Spoofing</a:t>
            </a:r>
            <a:endParaRPr sz="1400" b="0" i="0" u="none" strike="noStrike" cap="none">
              <a:solidFill>
                <a:srgbClr val="000000"/>
              </a:solidFill>
              <a:latin typeface="Arial"/>
              <a:ea typeface="Arial"/>
              <a:cs typeface="Arial"/>
              <a:sym typeface="Arial"/>
            </a:endParaRPr>
          </a:p>
        </p:txBody>
      </p:sp>
      <p:sp>
        <p:nvSpPr>
          <p:cNvPr id="2441" name="Google Shape;2441;p138"/>
          <p:cNvSpPr/>
          <p:nvPr/>
        </p:nvSpPr>
        <p:spPr>
          <a:xfrm>
            <a:off x="6981229" y="5809957"/>
            <a:ext cx="2645334" cy="319910"/>
          </a:xfrm>
          <a:prstGeom prst="rect">
            <a:avLst/>
          </a:prstGeom>
          <a:solidFill>
            <a:srgbClr val="D8D8D8">
              <a:alpha val="5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2" name="Google Shape;2442;p138"/>
          <p:cNvSpPr/>
          <p:nvPr/>
        </p:nvSpPr>
        <p:spPr>
          <a:xfrm>
            <a:off x="7145130" y="6426565"/>
            <a:ext cx="1826676"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rgbClr val="C00000"/>
                </a:solidFill>
                <a:latin typeface="Calibri"/>
                <a:ea typeface="Calibri"/>
                <a:cs typeface="Calibri"/>
                <a:sym typeface="Calibri"/>
              </a:rPr>
              <a:t>semantic drift</a:t>
            </a:r>
            <a:endParaRPr sz="1800" b="0" i="0" u="none" strike="noStrike" cap="none">
              <a:solidFill>
                <a:srgbClr val="C00000"/>
              </a:solidFill>
              <a:latin typeface="Calibri"/>
              <a:ea typeface="Calibri"/>
              <a:cs typeface="Calibri"/>
              <a:sym typeface="Calibri"/>
            </a:endParaRPr>
          </a:p>
        </p:txBody>
      </p:sp>
      <p:sp>
        <p:nvSpPr>
          <p:cNvPr id="2443" name="Google Shape;2443;p138"/>
          <p:cNvSpPr/>
          <p:nvPr/>
        </p:nvSpPr>
        <p:spPr>
          <a:xfrm>
            <a:off x="6254394" y="1674055"/>
            <a:ext cx="5786512" cy="4797084"/>
          </a:xfrm>
          <a:prstGeom prst="rect">
            <a:avLst/>
          </a:prstGeom>
          <a:noFill/>
          <a:ln w="38100" cap="flat" cmpd="sng">
            <a:solidFill>
              <a:srgbClr val="222A35"/>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4" name="Google Shape;2444;p138"/>
          <p:cNvSpPr/>
          <p:nvPr/>
        </p:nvSpPr>
        <p:spPr>
          <a:xfrm>
            <a:off x="5457889" y="4576299"/>
            <a:ext cx="112066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1" u="none" strike="noStrike" cap="none">
                <a:solidFill>
                  <a:srgbClr val="C00000"/>
                </a:solidFill>
                <a:latin typeface="Calibri"/>
                <a:ea typeface="Calibri"/>
                <a:cs typeface="Calibri"/>
                <a:sym typeface="Calibri"/>
              </a:rPr>
              <a:t>factually incorrect</a:t>
            </a:r>
            <a:endParaRPr sz="1700" b="0" i="0" u="none" strike="noStrike" cap="none">
              <a:solidFill>
                <a:srgbClr val="C00000"/>
              </a:solidFill>
              <a:latin typeface="Calibri"/>
              <a:ea typeface="Calibri"/>
              <a:cs typeface="Calibri"/>
              <a:sym typeface="Calibri"/>
            </a:endParaRPr>
          </a:p>
        </p:txBody>
      </p:sp>
      <p:cxnSp>
        <p:nvCxnSpPr>
          <p:cNvPr id="2445" name="Google Shape;2445;p138"/>
          <p:cNvCxnSpPr/>
          <p:nvPr/>
        </p:nvCxnSpPr>
        <p:spPr>
          <a:xfrm rot="-5400000">
            <a:off x="7160570" y="6309395"/>
            <a:ext cx="418500" cy="73800"/>
          </a:xfrm>
          <a:prstGeom prst="curvedConnector3">
            <a:avLst>
              <a:gd name="adj1" fmla="val 50000"/>
            </a:avLst>
          </a:prstGeom>
          <a:noFill/>
          <a:ln w="12700" cap="flat" cmpd="sng">
            <a:solidFill>
              <a:srgbClr val="C55A11"/>
            </a:solidFill>
            <a:prstDash val="solid"/>
            <a:miter lim="800000"/>
            <a:headEnd type="none" w="sm" len="sm"/>
            <a:tailEnd type="triangle" w="med" len="med"/>
          </a:ln>
        </p:spPr>
      </p:cxnSp>
      <p:sp>
        <p:nvSpPr>
          <p:cNvPr id="2446" name="Google Shape;2446;p138"/>
          <p:cNvSpPr/>
          <p:nvPr/>
        </p:nvSpPr>
        <p:spPr>
          <a:xfrm>
            <a:off x="8761806" y="5289742"/>
            <a:ext cx="1735979" cy="319910"/>
          </a:xfrm>
          <a:prstGeom prst="rect">
            <a:avLst/>
          </a:prstGeom>
          <a:solidFill>
            <a:srgbClr val="C55A11">
              <a:alpha val="5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7" name="Google Shape;2447;p138"/>
          <p:cNvSpPr/>
          <p:nvPr/>
        </p:nvSpPr>
        <p:spPr>
          <a:xfrm>
            <a:off x="8688920" y="4993044"/>
            <a:ext cx="1886142" cy="266452"/>
          </a:xfrm>
          <a:prstGeom prst="rect">
            <a:avLst/>
          </a:prstGeom>
          <a:solidFill>
            <a:srgbClr val="C55A11">
              <a:alpha val="5686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48" name="Google Shape;2448;p138"/>
          <p:cNvSpPr/>
          <p:nvPr/>
        </p:nvSpPr>
        <p:spPr>
          <a:xfrm>
            <a:off x="9870403" y="4684319"/>
            <a:ext cx="2062044" cy="61555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700"/>
              <a:buFont typeface="Arial"/>
              <a:buNone/>
            </a:pPr>
            <a:r>
              <a:rPr lang="en-US" sz="1700" b="0" i="1" u="none" strike="noStrike" cap="none">
                <a:solidFill>
                  <a:srgbClr val="C00000"/>
                </a:solidFill>
                <a:latin typeface="Calibri"/>
                <a:ea typeface="Calibri"/>
                <a:cs typeface="Calibri"/>
                <a:sym typeface="Calibri"/>
              </a:rPr>
              <a:t>awkward linguistic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700"/>
              <a:buFont typeface="Arial"/>
              <a:buNone/>
            </a:pPr>
            <a:r>
              <a:rPr lang="en-US" sz="1700" b="0" i="1" u="none" strike="noStrike" cap="none">
                <a:solidFill>
                  <a:srgbClr val="C00000"/>
                </a:solidFill>
                <a:latin typeface="Calibri"/>
                <a:ea typeface="Calibri"/>
                <a:cs typeface="Calibri"/>
                <a:sym typeface="Calibri"/>
              </a:rPr>
              <a:t>style</a:t>
            </a:r>
            <a:endParaRPr sz="1700" b="0" i="0" u="none" strike="noStrike" cap="none">
              <a:solidFill>
                <a:schemeClr val="dk1"/>
              </a:solidFill>
              <a:latin typeface="Calibri"/>
              <a:ea typeface="Calibri"/>
              <a:cs typeface="Calibri"/>
              <a:sym typeface="Calibri"/>
            </a:endParaRPr>
          </a:p>
        </p:txBody>
      </p:sp>
      <p:cxnSp>
        <p:nvCxnSpPr>
          <p:cNvPr id="2449" name="Google Shape;2449;p138"/>
          <p:cNvCxnSpPr/>
          <p:nvPr/>
        </p:nvCxnSpPr>
        <p:spPr>
          <a:xfrm flipH="1">
            <a:off x="10621013" y="5058888"/>
            <a:ext cx="826800" cy="269100"/>
          </a:xfrm>
          <a:prstGeom prst="curvedConnector3">
            <a:avLst>
              <a:gd name="adj1" fmla="val 24142"/>
            </a:avLst>
          </a:prstGeom>
          <a:noFill/>
          <a:ln w="12700" cap="flat" cmpd="sng">
            <a:solidFill>
              <a:srgbClr val="C55A11"/>
            </a:solidFill>
            <a:prstDash val="solid"/>
            <a:miter lim="800000"/>
            <a:headEnd type="none" w="sm" len="sm"/>
            <a:tailEnd type="triangle" w="med" len="med"/>
          </a:ln>
        </p:spPr>
      </p:cxnSp>
      <p:cxnSp>
        <p:nvCxnSpPr>
          <p:cNvPr id="2450" name="Google Shape;2450;p138"/>
          <p:cNvCxnSpPr/>
          <p:nvPr/>
        </p:nvCxnSpPr>
        <p:spPr>
          <a:xfrm>
            <a:off x="6254394" y="4899464"/>
            <a:ext cx="169800" cy="12600"/>
          </a:xfrm>
          <a:prstGeom prst="curvedConnector3">
            <a:avLst>
              <a:gd name="adj1" fmla="val 49996"/>
            </a:avLst>
          </a:prstGeom>
          <a:noFill/>
          <a:ln w="12700" cap="flat" cmpd="sng">
            <a:solidFill>
              <a:srgbClr val="C55A11"/>
            </a:solidFill>
            <a:prstDash val="solid"/>
            <a:miter lim="800000"/>
            <a:headEnd type="none" w="sm" len="sm"/>
            <a:tailEnd type="triangle" w="med" len="med"/>
          </a:ln>
        </p:spPr>
      </p:cxnSp>
      <p:sp>
        <p:nvSpPr>
          <p:cNvPr id="2451" name="Google Shape;2451;p138"/>
          <p:cNvSpPr txBox="1"/>
          <p:nvPr/>
        </p:nvSpPr>
        <p:spPr>
          <a:xfrm>
            <a:off x="6331582" y="1660065"/>
            <a:ext cx="5786512" cy="4801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Hong Kong declared Independence from China Yesterday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3A3838"/>
                </a:solidFill>
                <a:latin typeface="Calibri"/>
                <a:ea typeface="Calibri"/>
                <a:cs typeface="Calibri"/>
                <a:sym typeface="Calibri"/>
              </a:rPr>
              <a:t>- February 19, 2021 </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In a historic decision made yesterday, Hong Kong declared its independence from mainland China. The Senate of Hong Kong, the local government's legislative body, passed the inaugural Resolution of Independence after members of all races, sects and ages gathered in the senate chambers…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"As the Chief Executive Council today endorsed the proposal of the Chief Executive Council to confirm the first proposed Resolution of Independence, Hong Kong is determined to complete the path of self-rule," said </a:t>
            </a:r>
            <a:r>
              <a:rPr lang="en-US" sz="1800" b="0" i="0" u="none" strike="noStrike" cap="none">
                <a:solidFill>
                  <a:schemeClr val="dk1"/>
                </a:solidFill>
                <a:highlight>
                  <a:srgbClr val="FFFF00"/>
                </a:highlight>
                <a:latin typeface="Calibri"/>
                <a:ea typeface="Calibri"/>
                <a:cs typeface="Calibri"/>
                <a:sym typeface="Calibri"/>
              </a:rPr>
              <a:t>London-based broadcaster CNN</a:t>
            </a:r>
            <a:r>
              <a:rPr lang="en-US" sz="1800" b="0" i="0" u="none" strike="noStrike" cap="none">
                <a:solidFill>
                  <a:schemeClr val="dk1"/>
                </a:solidFill>
                <a:latin typeface="Calibri"/>
                <a:ea typeface="Calibri"/>
                <a:cs typeface="Calibri"/>
                <a:sym typeface="Calibri"/>
              </a:rPr>
              <a:t> yesterday…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"We look forward to the motion being made by the Legislative Council and to firmly reaffirming our commitment to a prosperous and stable life of our people, while working together with China," Hong Kong's Chief Executive, Carrie Lam, said in a statement, according to AFP.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455"/>
        <p:cNvGrpSpPr/>
        <p:nvPr/>
      </p:nvGrpSpPr>
      <p:grpSpPr>
        <a:xfrm>
          <a:off x="0" y="0"/>
          <a:ext cx="0" cy="0"/>
          <a:chOff x="0" y="0"/>
          <a:chExt cx="0" cy="0"/>
        </a:xfrm>
      </p:grpSpPr>
      <p:sp>
        <p:nvSpPr>
          <p:cNvPr id="2456" name="Google Shape;2456;p139"/>
          <p:cNvSpPr txBox="1">
            <a:spLocks noGrp="1"/>
          </p:cNvSpPr>
          <p:nvPr>
            <p:ph type="title"/>
          </p:nvPr>
        </p:nvSpPr>
        <p:spPr>
          <a:xfrm>
            <a:off x="415600" y="151800"/>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2100"/>
              <a:buFont typeface="Calibri"/>
              <a:buNone/>
            </a:pPr>
            <a:r>
              <a:rPr lang="en-US" sz="4000" b="1">
                <a:solidFill>
                  <a:srgbClr val="C00000"/>
                </a:solidFill>
              </a:rPr>
              <a:t>Compare with Previous Work</a:t>
            </a:r>
            <a:endParaRPr sz="4000" b="1">
              <a:solidFill>
                <a:srgbClr val="C00000"/>
              </a:solidFill>
            </a:endParaRPr>
          </a:p>
        </p:txBody>
      </p:sp>
      <p:sp>
        <p:nvSpPr>
          <p:cNvPr id="2457" name="Google Shape;2457;p139"/>
          <p:cNvSpPr txBox="1">
            <a:spLocks noGrp="1"/>
          </p:cNvSpPr>
          <p:nvPr>
            <p:ph type="body" idx="1"/>
          </p:nvPr>
        </p:nvSpPr>
        <p:spPr>
          <a:xfrm>
            <a:off x="415600" y="1536633"/>
            <a:ext cx="11360800" cy="3495600"/>
          </a:xfrm>
          <a:prstGeom prst="rect">
            <a:avLst/>
          </a:prstGeom>
          <a:noFill/>
          <a:ln>
            <a:noFill/>
          </a:ln>
        </p:spPr>
        <p:txBody>
          <a:bodyPr spcFirstLastPara="1" wrap="square" lIns="91425" tIns="91425" rIns="91425" bIns="91425" anchor="t" anchorCtr="0">
            <a:noAutofit/>
          </a:bodyPr>
          <a:lstStyle/>
          <a:p>
            <a:pPr marL="609585" lvl="0" indent="-406388" algn="l" rtl="0">
              <a:lnSpc>
                <a:spcPct val="150000"/>
              </a:lnSpc>
              <a:spcBef>
                <a:spcPts val="0"/>
              </a:spcBef>
              <a:spcAft>
                <a:spcPts val="0"/>
              </a:spcAft>
              <a:buClr>
                <a:srgbClr val="222222"/>
              </a:buClr>
              <a:buSzPts val="1200"/>
              <a:buChar char="❖"/>
            </a:pPr>
            <a:r>
              <a:rPr lang="en-US" sz="2300" u="sng">
                <a:solidFill>
                  <a:schemeClr val="dk1"/>
                </a:solidFill>
                <a:latin typeface="Calibri"/>
                <a:ea typeface="Calibri"/>
                <a:cs typeface="Calibri"/>
                <a:sym typeface="Calibri"/>
              </a:rPr>
              <a:t>Motivation</a:t>
            </a:r>
            <a:r>
              <a:rPr lang="en-US" sz="2300">
                <a:solidFill>
                  <a:schemeClr val="dk1"/>
                </a:solidFill>
                <a:latin typeface="Calibri"/>
                <a:ea typeface="Calibri"/>
                <a:cs typeface="Calibri"/>
                <a:sym typeface="Calibri"/>
              </a:rPr>
              <a:t>: </a:t>
            </a:r>
            <a:r>
              <a:rPr lang="en-US" sz="2300">
                <a:solidFill>
                  <a:srgbClr val="262626"/>
                </a:solidFill>
                <a:latin typeface="Calibri"/>
                <a:ea typeface="Calibri"/>
                <a:cs typeface="Calibri"/>
                <a:sym typeface="Calibri"/>
              </a:rPr>
              <a:t>misinformative parts of a fake news article lie along the fine-grained details</a:t>
            </a:r>
            <a:endParaRPr sz="2300">
              <a:solidFill>
                <a:srgbClr val="262626"/>
              </a:solidFill>
              <a:latin typeface="Calibri"/>
              <a:ea typeface="Calibri"/>
              <a:cs typeface="Calibri"/>
              <a:sym typeface="Calibri"/>
            </a:endParaRPr>
          </a:p>
          <a:p>
            <a:pPr marL="1219170" lvl="1" indent="-406388" algn="l" rtl="0">
              <a:lnSpc>
                <a:spcPct val="115000"/>
              </a:lnSpc>
              <a:spcBef>
                <a:spcPts val="0"/>
              </a:spcBef>
              <a:spcAft>
                <a:spcPts val="0"/>
              </a:spcAft>
              <a:buClr>
                <a:srgbClr val="222222"/>
              </a:buClr>
              <a:buSzPts val="1200"/>
              <a:buChar char="➢"/>
            </a:pPr>
            <a:r>
              <a:rPr lang="en-US" sz="2300">
                <a:solidFill>
                  <a:srgbClr val="262626"/>
                </a:solidFill>
                <a:latin typeface="Calibri"/>
                <a:ea typeface="Calibri"/>
                <a:cs typeface="Calibri"/>
                <a:sym typeface="Calibri"/>
              </a:rPr>
              <a:t>Existing approaches lack a </a:t>
            </a:r>
            <a:r>
              <a:rPr lang="en-US" sz="2300" i="1">
                <a:solidFill>
                  <a:srgbClr val="7030A0"/>
                </a:solidFill>
                <a:latin typeface="Calibri"/>
                <a:ea typeface="Calibri"/>
                <a:cs typeface="Calibri"/>
                <a:sym typeface="Calibri"/>
              </a:rPr>
              <a:t>unified framework</a:t>
            </a:r>
            <a:r>
              <a:rPr lang="en-US" sz="2300">
                <a:solidFill>
                  <a:srgbClr val="262626"/>
                </a:solidFill>
                <a:latin typeface="Calibri"/>
                <a:ea typeface="Calibri"/>
                <a:cs typeface="Calibri"/>
                <a:sym typeface="Calibri"/>
              </a:rPr>
              <a:t> in checking </a:t>
            </a:r>
            <a:r>
              <a:rPr lang="en-US" sz="2300">
                <a:solidFill>
                  <a:srgbClr val="083763"/>
                </a:solidFill>
                <a:latin typeface="Calibri"/>
                <a:ea typeface="Calibri"/>
                <a:cs typeface="Calibri"/>
                <a:sym typeface="Calibri"/>
              </a:rPr>
              <a:t>facts</a:t>
            </a:r>
            <a:r>
              <a:rPr lang="en-US" sz="2300">
                <a:solidFill>
                  <a:srgbClr val="262626"/>
                </a:solidFill>
                <a:latin typeface="Calibri"/>
                <a:ea typeface="Calibri"/>
                <a:cs typeface="Calibri"/>
                <a:sym typeface="Calibri"/>
              </a:rPr>
              <a:t>, </a:t>
            </a:r>
            <a:r>
              <a:rPr lang="en-US" sz="2300">
                <a:solidFill>
                  <a:srgbClr val="083763"/>
                </a:solidFill>
                <a:latin typeface="Calibri"/>
                <a:ea typeface="Calibri"/>
                <a:cs typeface="Calibri"/>
                <a:sym typeface="Calibri"/>
              </a:rPr>
              <a:t>semantic inconsistencies</a:t>
            </a:r>
            <a:r>
              <a:rPr lang="en-US" sz="2300">
                <a:solidFill>
                  <a:srgbClr val="262626"/>
                </a:solidFill>
                <a:latin typeface="Calibri"/>
                <a:ea typeface="Calibri"/>
                <a:cs typeface="Calibri"/>
                <a:sym typeface="Calibri"/>
              </a:rPr>
              <a:t>, </a:t>
            </a:r>
            <a:r>
              <a:rPr lang="en-US" sz="2300">
                <a:solidFill>
                  <a:srgbClr val="083763"/>
                </a:solidFill>
                <a:latin typeface="Calibri"/>
                <a:ea typeface="Calibri"/>
                <a:cs typeface="Calibri"/>
                <a:sym typeface="Calibri"/>
              </a:rPr>
              <a:t>text features</a:t>
            </a:r>
            <a:r>
              <a:rPr lang="en-US" sz="2300">
                <a:solidFill>
                  <a:srgbClr val="262626"/>
                </a:solidFill>
                <a:latin typeface="Calibri"/>
                <a:ea typeface="Calibri"/>
                <a:cs typeface="Calibri"/>
                <a:sym typeface="Calibri"/>
              </a:rPr>
              <a:t> and </a:t>
            </a:r>
            <a:r>
              <a:rPr lang="en-US" sz="2300">
                <a:solidFill>
                  <a:srgbClr val="083763"/>
                </a:solidFill>
                <a:latin typeface="Calibri"/>
                <a:ea typeface="Calibri"/>
                <a:cs typeface="Calibri"/>
                <a:sym typeface="Calibri"/>
              </a:rPr>
              <a:t>bias</a:t>
            </a:r>
            <a:r>
              <a:rPr lang="en-US" sz="2300">
                <a:solidFill>
                  <a:srgbClr val="262626"/>
                </a:solidFill>
                <a:latin typeface="Calibri"/>
                <a:ea typeface="Calibri"/>
                <a:cs typeface="Calibri"/>
                <a:sym typeface="Calibri"/>
              </a:rPr>
              <a:t> </a:t>
            </a:r>
            <a:r>
              <a:rPr lang="en-US" sz="2300">
                <a:solidFill>
                  <a:schemeClr val="dk1"/>
                </a:solidFill>
                <a:latin typeface="Calibri"/>
                <a:ea typeface="Calibri"/>
                <a:cs typeface="Calibri"/>
                <a:sym typeface="Calibri"/>
              </a:rPr>
              <a:t>​​</a:t>
            </a:r>
            <a:endParaRPr/>
          </a:p>
        </p:txBody>
      </p:sp>
      <p:sp>
        <p:nvSpPr>
          <p:cNvPr id="2458" name="Google Shape;2458;p139"/>
          <p:cNvSpPr txBox="1"/>
          <p:nvPr/>
        </p:nvSpPr>
        <p:spPr>
          <a:xfrm>
            <a:off x="0" y="0"/>
            <a:ext cx="4000000" cy="533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
        <p:nvSpPr>
          <p:cNvPr id="2459" name="Google Shape;2459;p139"/>
          <p:cNvSpPr txBox="1"/>
          <p:nvPr/>
        </p:nvSpPr>
        <p:spPr>
          <a:xfrm>
            <a:off x="0" y="0"/>
            <a:ext cx="5772000" cy="5336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pic>
        <p:nvPicPr>
          <p:cNvPr id="2460" name="Google Shape;2460;p139"/>
          <p:cNvPicPr preferRelativeResize="0"/>
          <p:nvPr/>
        </p:nvPicPr>
        <p:blipFill rotWithShape="1">
          <a:blip r:embed="rId3">
            <a:alphaModFix/>
          </a:blip>
          <a:srcRect/>
          <a:stretch/>
        </p:blipFill>
        <p:spPr>
          <a:xfrm>
            <a:off x="1233318" y="3059400"/>
            <a:ext cx="9725365" cy="2716265"/>
          </a:xfrm>
          <a:prstGeom prst="rect">
            <a:avLst/>
          </a:prstGeom>
          <a:noFill/>
          <a:ln>
            <a:noFill/>
          </a:ln>
        </p:spPr>
      </p:pic>
      <p:sp>
        <p:nvSpPr>
          <p:cNvPr id="2461" name="Google Shape;2461;p139"/>
          <p:cNvSpPr txBox="1"/>
          <p:nvPr/>
        </p:nvSpPr>
        <p:spPr>
          <a:xfrm>
            <a:off x="3373767" y="5775667"/>
            <a:ext cx="6212400" cy="5232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Comparison with related work on fake news detection</a:t>
            </a:r>
            <a:endParaRPr sz="1800" b="0" i="0" u="none" strike="noStrike" cap="none">
              <a:solidFill>
                <a:schemeClr val="dk1"/>
              </a:solidFill>
              <a:latin typeface="Calibri"/>
              <a:ea typeface="Calibri"/>
              <a:cs typeface="Calibri"/>
              <a:sym typeface="Calibri"/>
            </a:endParaRPr>
          </a:p>
        </p:txBody>
      </p:sp>
      <p:sp>
        <p:nvSpPr>
          <p:cNvPr id="2462" name="Google Shape;2462;p139"/>
          <p:cNvSpPr/>
          <p:nvPr/>
        </p:nvSpPr>
        <p:spPr>
          <a:xfrm>
            <a:off x="1324633" y="3771833"/>
            <a:ext cx="2242000" cy="265200"/>
          </a:xfrm>
          <a:prstGeom prst="rect">
            <a:avLst/>
          </a:prstGeom>
          <a:solidFill>
            <a:schemeClr val="lt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3" name="Google Shape;2463;p139"/>
          <p:cNvSpPr/>
          <p:nvPr/>
        </p:nvSpPr>
        <p:spPr>
          <a:xfrm>
            <a:off x="1324633" y="4119667"/>
            <a:ext cx="2242000" cy="265200"/>
          </a:xfrm>
          <a:prstGeom prst="rect">
            <a:avLst/>
          </a:prstGeom>
          <a:solidFill>
            <a:schemeClr val="lt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4" name="Google Shape;2464;p139"/>
          <p:cNvSpPr/>
          <p:nvPr/>
        </p:nvSpPr>
        <p:spPr>
          <a:xfrm>
            <a:off x="1291933" y="4467500"/>
            <a:ext cx="2242000" cy="265200"/>
          </a:xfrm>
          <a:prstGeom prst="rect">
            <a:avLst/>
          </a:prstGeom>
          <a:solidFill>
            <a:schemeClr val="lt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5" name="Google Shape;2465;p139"/>
          <p:cNvSpPr/>
          <p:nvPr/>
        </p:nvSpPr>
        <p:spPr>
          <a:xfrm>
            <a:off x="1324633" y="4773751"/>
            <a:ext cx="2242000" cy="265200"/>
          </a:xfrm>
          <a:prstGeom prst="rect">
            <a:avLst/>
          </a:prstGeom>
          <a:solidFill>
            <a:schemeClr val="lt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6" name="Google Shape;2466;p139"/>
          <p:cNvSpPr/>
          <p:nvPr/>
        </p:nvSpPr>
        <p:spPr>
          <a:xfrm>
            <a:off x="1291933" y="5121584"/>
            <a:ext cx="2242000" cy="265200"/>
          </a:xfrm>
          <a:prstGeom prst="rect">
            <a:avLst/>
          </a:prstGeom>
          <a:solidFill>
            <a:schemeClr val="lt1"/>
          </a:solidFill>
          <a:ln>
            <a:noFill/>
          </a:ln>
        </p:spPr>
        <p:txBody>
          <a:bodyPr spcFirstLastPara="1" wrap="square" lIns="121875" tIns="121875" rIns="121875" bIns="121875"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7" name="Google Shape;2467;p139"/>
          <p:cNvSpPr txBox="1"/>
          <p:nvPr/>
        </p:nvSpPr>
        <p:spPr>
          <a:xfrm>
            <a:off x="1397033" y="3994433"/>
            <a:ext cx="2097200" cy="5132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sng" strike="noStrike" cap="none">
                <a:solidFill>
                  <a:schemeClr val="hlink"/>
                </a:solidFill>
                <a:latin typeface="Calibri"/>
                <a:ea typeface="Calibri"/>
                <a:cs typeface="Calibri"/>
                <a:sym typeface="Calibri"/>
                <a:hlinkClick r:id="rId4"/>
              </a:rPr>
              <a:t>Pan et al. (2017)</a:t>
            </a:r>
            <a:endParaRPr sz="1700" b="0" i="0" u="none" strike="noStrike" cap="none">
              <a:solidFill>
                <a:schemeClr val="dk1"/>
              </a:solidFill>
              <a:latin typeface="Calibri"/>
              <a:ea typeface="Calibri"/>
              <a:cs typeface="Calibri"/>
              <a:sym typeface="Calibri"/>
            </a:endParaRPr>
          </a:p>
        </p:txBody>
      </p:sp>
      <p:sp>
        <p:nvSpPr>
          <p:cNvPr id="2468" name="Google Shape;2468;p139"/>
          <p:cNvSpPr txBox="1"/>
          <p:nvPr/>
        </p:nvSpPr>
        <p:spPr>
          <a:xfrm>
            <a:off x="1397033" y="4350151"/>
            <a:ext cx="2097200" cy="5132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sng" strike="noStrike" cap="none">
                <a:solidFill>
                  <a:schemeClr val="hlink"/>
                </a:solidFill>
                <a:latin typeface="Calibri"/>
                <a:ea typeface="Calibri"/>
                <a:cs typeface="Calibri"/>
                <a:sym typeface="Calibri"/>
                <a:hlinkClick r:id="rId5"/>
              </a:rPr>
              <a:t>Baly et al. (2018)</a:t>
            </a:r>
            <a:endParaRPr sz="1700" b="0" i="0" u="none" strike="noStrike" cap="none">
              <a:solidFill>
                <a:schemeClr val="dk1"/>
              </a:solidFill>
              <a:latin typeface="Calibri"/>
              <a:ea typeface="Calibri"/>
              <a:cs typeface="Calibri"/>
              <a:sym typeface="Calibri"/>
            </a:endParaRPr>
          </a:p>
        </p:txBody>
      </p:sp>
      <p:sp>
        <p:nvSpPr>
          <p:cNvPr id="2469" name="Google Shape;2469;p139"/>
          <p:cNvSpPr txBox="1"/>
          <p:nvPr/>
        </p:nvSpPr>
        <p:spPr>
          <a:xfrm>
            <a:off x="1397033" y="4673567"/>
            <a:ext cx="2501600" cy="5132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sng" strike="noStrike" cap="none">
                <a:solidFill>
                  <a:schemeClr val="hlink"/>
                </a:solidFill>
                <a:latin typeface="Calibri"/>
                <a:ea typeface="Calibri"/>
                <a:cs typeface="Calibri"/>
                <a:sym typeface="Calibri"/>
                <a:hlinkClick r:id="rId6"/>
              </a:rPr>
              <a:t>Zellers et al. (2019)</a:t>
            </a:r>
            <a:endParaRPr sz="1700" b="0" i="0" u="none" strike="noStrike" cap="none">
              <a:solidFill>
                <a:schemeClr val="dk1"/>
              </a:solidFill>
              <a:latin typeface="Calibri"/>
              <a:ea typeface="Calibri"/>
              <a:cs typeface="Calibri"/>
              <a:sym typeface="Calibri"/>
            </a:endParaRPr>
          </a:p>
        </p:txBody>
      </p:sp>
      <p:sp>
        <p:nvSpPr>
          <p:cNvPr id="2470" name="Google Shape;2470;p139"/>
          <p:cNvSpPr txBox="1"/>
          <p:nvPr/>
        </p:nvSpPr>
        <p:spPr>
          <a:xfrm>
            <a:off x="1397033" y="5008200"/>
            <a:ext cx="2362800" cy="5132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sng" strike="noStrike" cap="none">
                <a:solidFill>
                  <a:schemeClr val="hlink"/>
                </a:solidFill>
                <a:latin typeface="Calibri"/>
                <a:ea typeface="Calibri"/>
                <a:cs typeface="Calibri"/>
                <a:sym typeface="Calibri"/>
                <a:hlinkClick r:id="rId7"/>
              </a:rPr>
              <a:t>Tan et al. (2020)</a:t>
            </a:r>
            <a:endParaRPr sz="1700" b="0" i="0" u="none" strike="noStrike" cap="none">
              <a:solidFill>
                <a:schemeClr val="dk1"/>
              </a:solidFill>
              <a:latin typeface="Calibri"/>
              <a:ea typeface="Calibri"/>
              <a:cs typeface="Calibri"/>
              <a:sym typeface="Calibri"/>
            </a:endParaRPr>
          </a:p>
        </p:txBody>
      </p:sp>
      <p:sp>
        <p:nvSpPr>
          <p:cNvPr id="2471" name="Google Shape;2471;p139"/>
          <p:cNvSpPr txBox="1"/>
          <p:nvPr/>
        </p:nvSpPr>
        <p:spPr>
          <a:xfrm>
            <a:off x="1233333" y="3688367"/>
            <a:ext cx="2766800" cy="49240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sng" strike="noStrike" cap="none">
                <a:solidFill>
                  <a:schemeClr val="hlink"/>
                </a:solidFill>
                <a:latin typeface="Calibri"/>
                <a:ea typeface="Calibri"/>
                <a:cs typeface="Calibri"/>
                <a:sym typeface="Calibri"/>
                <a:hlinkClick r:id="rId8"/>
              </a:rPr>
              <a:t>Perez-Rosas</a:t>
            </a:r>
            <a:r>
              <a:rPr lang="en-US" sz="900" b="0" i="0" u="sng" strike="noStrike" cap="none">
                <a:solidFill>
                  <a:schemeClr val="hlink"/>
                </a:solidFill>
                <a:latin typeface="Calibri"/>
                <a:ea typeface="Calibri"/>
                <a:cs typeface="Calibri"/>
                <a:sym typeface="Calibri"/>
                <a:hlinkClick r:id="rId8"/>
              </a:rPr>
              <a:t> </a:t>
            </a:r>
            <a:r>
              <a:rPr lang="en-US" sz="1500" b="0" i="0" u="sng" strike="noStrike" cap="none">
                <a:solidFill>
                  <a:schemeClr val="hlink"/>
                </a:solidFill>
                <a:latin typeface="Calibri"/>
                <a:ea typeface="Calibri"/>
                <a:cs typeface="Calibri"/>
                <a:sym typeface="Calibri"/>
                <a:hlinkClick r:id="rId8"/>
              </a:rPr>
              <a:t>et</a:t>
            </a:r>
            <a:r>
              <a:rPr lang="en-US" sz="1000" b="0" i="0" u="sng" strike="noStrike" cap="none">
                <a:solidFill>
                  <a:schemeClr val="hlink"/>
                </a:solidFill>
                <a:latin typeface="Calibri"/>
                <a:ea typeface="Calibri"/>
                <a:cs typeface="Calibri"/>
                <a:sym typeface="Calibri"/>
                <a:hlinkClick r:id="rId8"/>
              </a:rPr>
              <a:t> </a:t>
            </a:r>
            <a:r>
              <a:rPr lang="en-US" sz="1500" b="0" i="0" u="sng" strike="noStrike" cap="none">
                <a:solidFill>
                  <a:schemeClr val="hlink"/>
                </a:solidFill>
                <a:latin typeface="Calibri"/>
                <a:ea typeface="Calibri"/>
                <a:cs typeface="Calibri"/>
                <a:sym typeface="Calibri"/>
                <a:hlinkClick r:id="rId8"/>
              </a:rPr>
              <a:t>al.</a:t>
            </a:r>
            <a:r>
              <a:rPr lang="en-US" sz="600" b="0" i="0" u="sng" strike="noStrike" cap="none">
                <a:solidFill>
                  <a:schemeClr val="hlink"/>
                </a:solidFill>
                <a:latin typeface="Calibri"/>
                <a:ea typeface="Calibri"/>
                <a:cs typeface="Calibri"/>
                <a:sym typeface="Calibri"/>
                <a:hlinkClick r:id="rId8"/>
              </a:rPr>
              <a:t> </a:t>
            </a:r>
            <a:r>
              <a:rPr lang="en-US" sz="1500" b="0" i="0" u="sng" strike="noStrike" cap="none">
                <a:solidFill>
                  <a:schemeClr val="hlink"/>
                </a:solidFill>
                <a:latin typeface="Calibri"/>
                <a:ea typeface="Calibri"/>
                <a:cs typeface="Calibri"/>
                <a:sym typeface="Calibri"/>
                <a:hlinkClick r:id="rId8"/>
              </a:rPr>
              <a:t>(2018)</a:t>
            </a:r>
            <a:endParaRPr sz="1500" b="0" i="0" u="none" strike="noStrike" cap="non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object 7">
            <a:extLst>
              <a:ext uri="{FF2B5EF4-FFF2-40B4-BE49-F238E27FC236}">
                <a16:creationId xmlns:a16="http://schemas.microsoft.com/office/drawing/2014/main" id="{BE50515C-B021-0F4A-B163-693445478295}"/>
              </a:ext>
            </a:extLst>
          </p:cNvPr>
          <p:cNvSpPr/>
          <p:nvPr/>
        </p:nvSpPr>
        <p:spPr>
          <a:xfrm>
            <a:off x="3141735" y="5229016"/>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3"/>
            <a:srcRect/>
            <a:stretch>
              <a:fillRect/>
            </a:stretch>
          </a:blipFill>
        </p:spPr>
        <p:txBody>
          <a:bodyPr wrap="square" lIns="0" tIns="0" rIns="0" bIns="0" rtlCol="0"/>
          <a:lstStyle/>
          <a:p>
            <a:endParaRPr sz="2400"/>
          </a:p>
        </p:txBody>
      </p:sp>
      <p:sp>
        <p:nvSpPr>
          <p:cNvPr id="91" name="object 7">
            <a:extLst>
              <a:ext uri="{FF2B5EF4-FFF2-40B4-BE49-F238E27FC236}">
                <a16:creationId xmlns:a16="http://schemas.microsoft.com/office/drawing/2014/main" id="{D6D91685-78FD-FC41-AB73-B03220D4FD99}"/>
              </a:ext>
            </a:extLst>
          </p:cNvPr>
          <p:cNvSpPr/>
          <p:nvPr/>
        </p:nvSpPr>
        <p:spPr>
          <a:xfrm>
            <a:off x="4096948" y="472690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89" name="object 7">
            <a:extLst>
              <a:ext uri="{FF2B5EF4-FFF2-40B4-BE49-F238E27FC236}">
                <a16:creationId xmlns:a16="http://schemas.microsoft.com/office/drawing/2014/main" id="{34AB4A6D-831F-5F4C-88DD-B88F1D5B3055}"/>
              </a:ext>
            </a:extLst>
          </p:cNvPr>
          <p:cNvSpPr/>
          <p:nvPr/>
        </p:nvSpPr>
        <p:spPr>
          <a:xfrm>
            <a:off x="3814934" y="4092001"/>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87" name="object 7">
            <a:extLst>
              <a:ext uri="{FF2B5EF4-FFF2-40B4-BE49-F238E27FC236}">
                <a16:creationId xmlns:a16="http://schemas.microsoft.com/office/drawing/2014/main" id="{8B802E93-A328-A947-B781-E21D1B1ABF57}"/>
              </a:ext>
            </a:extLst>
          </p:cNvPr>
          <p:cNvSpPr/>
          <p:nvPr/>
        </p:nvSpPr>
        <p:spPr>
          <a:xfrm>
            <a:off x="3484149" y="3187588"/>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a:p>
        </p:txBody>
      </p:sp>
      <p:sp>
        <p:nvSpPr>
          <p:cNvPr id="85" name="object 7">
            <a:extLst>
              <a:ext uri="{FF2B5EF4-FFF2-40B4-BE49-F238E27FC236}">
                <a16:creationId xmlns:a16="http://schemas.microsoft.com/office/drawing/2014/main" id="{56E9E4C2-55D0-CD40-B22C-A7DA89E991B2}"/>
              </a:ext>
            </a:extLst>
          </p:cNvPr>
          <p:cNvSpPr/>
          <p:nvPr/>
        </p:nvSpPr>
        <p:spPr>
          <a:xfrm>
            <a:off x="1905321" y="498077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a:srcRect/>
            <a:stretch>
              <a:fillRect/>
            </a:stretch>
          </a:blipFill>
        </p:spPr>
        <p:txBody>
          <a:bodyPr wrap="square" lIns="0" tIns="0" rIns="0" bIns="0" rtlCol="0"/>
          <a:lstStyle/>
          <a:p>
            <a:endParaRPr sz="2400" dirty="0"/>
          </a:p>
        </p:txBody>
      </p:sp>
      <p:sp>
        <p:nvSpPr>
          <p:cNvPr id="84" name="object 7">
            <a:extLst>
              <a:ext uri="{FF2B5EF4-FFF2-40B4-BE49-F238E27FC236}">
                <a16:creationId xmlns:a16="http://schemas.microsoft.com/office/drawing/2014/main" id="{3F64142B-1B5A-CB46-90FD-11EB5C4A6F4C}"/>
              </a:ext>
            </a:extLst>
          </p:cNvPr>
          <p:cNvSpPr/>
          <p:nvPr/>
        </p:nvSpPr>
        <p:spPr>
          <a:xfrm>
            <a:off x="2276516" y="398935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8" cstate="print"/>
            <a:srcRect/>
            <a:stretch>
              <a:fillRect/>
            </a:stretch>
          </a:blipFill>
        </p:spPr>
        <p:txBody>
          <a:bodyPr wrap="square" lIns="0" tIns="0" rIns="0" bIns="0" rtlCol="0"/>
          <a:lstStyle/>
          <a:p>
            <a:endParaRPr sz="2400"/>
          </a:p>
        </p:txBody>
      </p:sp>
      <p:sp>
        <p:nvSpPr>
          <p:cNvPr id="2" name="Title 1">
            <a:extLst>
              <a:ext uri="{FF2B5EF4-FFF2-40B4-BE49-F238E27FC236}">
                <a16:creationId xmlns:a16="http://schemas.microsoft.com/office/drawing/2014/main" id="{501DD177-3CD2-6948-A63E-7DC69305D489}"/>
              </a:ext>
            </a:extLst>
          </p:cNvPr>
          <p:cNvSpPr>
            <a:spLocks noGrp="1"/>
          </p:cNvSpPr>
          <p:nvPr>
            <p:ph type="title"/>
          </p:nvPr>
        </p:nvSpPr>
        <p:spPr/>
        <p:txBody>
          <a:bodyPr/>
          <a:lstStyle/>
          <a:p>
            <a:r>
              <a:rPr lang="en-US" b="1" spc="-7" dirty="0">
                <a:solidFill>
                  <a:srgbClr val="C00000"/>
                </a:solidFill>
                <a:cs typeface="Arial"/>
              </a:rPr>
              <a:t>Graph </a:t>
            </a:r>
            <a:r>
              <a:rPr lang="en-US" b="1" spc="-82" dirty="0">
                <a:solidFill>
                  <a:srgbClr val="C00000"/>
                </a:solidFill>
                <a:cs typeface="Arial"/>
              </a:rPr>
              <a:t>Neural</a:t>
            </a:r>
            <a:r>
              <a:rPr lang="en-US" b="1" spc="104" dirty="0">
                <a:solidFill>
                  <a:srgbClr val="C00000"/>
                </a:solidFill>
                <a:cs typeface="Arial"/>
              </a:rPr>
              <a:t> </a:t>
            </a:r>
            <a:r>
              <a:rPr lang="en-US" b="1" spc="7" dirty="0">
                <a:solidFill>
                  <a:srgbClr val="C00000"/>
                </a:solidFill>
                <a:cs typeface="Arial"/>
              </a:rPr>
              <a:t>Networks: Basic Model</a:t>
            </a:r>
            <a:endParaRPr lang="en-US" b="1" dirty="0">
              <a:solidFill>
                <a:srgbClr val="C00000"/>
              </a:solidFill>
            </a:endParaRPr>
          </a:p>
        </p:txBody>
      </p:sp>
      <p:sp>
        <p:nvSpPr>
          <p:cNvPr id="3" name="Content Placeholder 2">
            <a:extLst>
              <a:ext uri="{FF2B5EF4-FFF2-40B4-BE49-F238E27FC236}">
                <a16:creationId xmlns:a16="http://schemas.microsoft.com/office/drawing/2014/main" id="{53620CCF-002A-D04A-B168-950B8D6408E2}"/>
              </a:ext>
            </a:extLst>
          </p:cNvPr>
          <p:cNvSpPr>
            <a:spLocks noGrp="1"/>
          </p:cNvSpPr>
          <p:nvPr>
            <p:ph idx="1"/>
          </p:nvPr>
        </p:nvSpPr>
        <p:spPr>
          <a:xfrm>
            <a:off x="834528" y="1891598"/>
            <a:ext cx="10515600" cy="1171575"/>
          </a:xfrm>
        </p:spPr>
        <p:txBody>
          <a:bodyPr>
            <a:normAutofit/>
          </a:bodyPr>
          <a:lstStyle/>
          <a:p>
            <a:r>
              <a:rPr lang="en-US" sz="3200" dirty="0">
                <a:solidFill>
                  <a:srgbClr val="FF0000"/>
                </a:solidFill>
              </a:rPr>
              <a:t>Key idea</a:t>
            </a:r>
            <a:r>
              <a:rPr lang="en-US" sz="3200" dirty="0"/>
              <a:t>: Generate node embeddings based on local neighborhoods. </a:t>
            </a:r>
          </a:p>
        </p:txBody>
      </p:sp>
      <p:sp>
        <p:nvSpPr>
          <p:cNvPr id="4" name="Slide Number Placeholder 3">
            <a:extLst>
              <a:ext uri="{FF2B5EF4-FFF2-40B4-BE49-F238E27FC236}">
                <a16:creationId xmlns:a16="http://schemas.microsoft.com/office/drawing/2014/main" id="{D139EF05-B56B-7642-B209-D5F6711A5480}"/>
              </a:ext>
            </a:extLst>
          </p:cNvPr>
          <p:cNvSpPr>
            <a:spLocks noGrp="1"/>
          </p:cNvSpPr>
          <p:nvPr>
            <p:ph type="sldNum" sz="quarter" idx="12"/>
          </p:nvPr>
        </p:nvSpPr>
        <p:spPr/>
        <p:txBody>
          <a:bodyPr/>
          <a:lstStyle/>
          <a:p>
            <a:fld id="{4C15419E-54D6-8648-ABFB-BEF58E3E877E}" type="slidenum">
              <a:rPr lang="en-US" smtClean="0"/>
              <a:t>14</a:t>
            </a:fld>
            <a:endParaRPr lang="en-US"/>
          </a:p>
        </p:txBody>
      </p:sp>
      <p:sp>
        <p:nvSpPr>
          <p:cNvPr id="5" name="object 4">
            <a:extLst>
              <a:ext uri="{FF2B5EF4-FFF2-40B4-BE49-F238E27FC236}">
                <a16:creationId xmlns:a16="http://schemas.microsoft.com/office/drawing/2014/main" id="{68AFCA62-EFF6-0845-8361-90F2CF2FECE7}"/>
              </a:ext>
            </a:extLst>
          </p:cNvPr>
          <p:cNvSpPr/>
          <p:nvPr/>
        </p:nvSpPr>
        <p:spPr>
          <a:xfrm>
            <a:off x="6092328" y="4588459"/>
            <a:ext cx="57573" cy="0"/>
          </a:xfrm>
          <a:custGeom>
            <a:avLst/>
            <a:gdLst/>
            <a:ahLst/>
            <a:cxnLst/>
            <a:rect l="l" t="t" r="r" b="b"/>
            <a:pathLst>
              <a:path w="43179">
                <a:moveTo>
                  <a:pt x="0" y="0"/>
                </a:moveTo>
                <a:lnTo>
                  <a:pt x="42999" y="0"/>
                </a:lnTo>
              </a:path>
            </a:pathLst>
          </a:custGeom>
          <a:ln w="20149">
            <a:solidFill>
              <a:srgbClr val="000000"/>
            </a:solidFill>
          </a:ln>
        </p:spPr>
        <p:txBody>
          <a:bodyPr wrap="square" lIns="0" tIns="0" rIns="0" bIns="0" rtlCol="0"/>
          <a:lstStyle/>
          <a:p>
            <a:endParaRPr sz="2400"/>
          </a:p>
        </p:txBody>
      </p:sp>
      <p:sp>
        <p:nvSpPr>
          <p:cNvPr id="6" name="object 5">
            <a:extLst>
              <a:ext uri="{FF2B5EF4-FFF2-40B4-BE49-F238E27FC236}">
                <a16:creationId xmlns:a16="http://schemas.microsoft.com/office/drawing/2014/main" id="{603DD838-EFCF-0A49-933F-677039109362}"/>
              </a:ext>
            </a:extLst>
          </p:cNvPr>
          <p:cNvSpPr/>
          <p:nvPr/>
        </p:nvSpPr>
        <p:spPr>
          <a:xfrm>
            <a:off x="5976806" y="4523994"/>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000000"/>
          </a:solidFill>
        </p:spPr>
        <p:txBody>
          <a:bodyPr wrap="square" lIns="0" tIns="0" rIns="0" bIns="0" rtlCol="0"/>
          <a:lstStyle/>
          <a:p>
            <a:endParaRPr sz="2400"/>
          </a:p>
        </p:txBody>
      </p:sp>
      <p:sp>
        <p:nvSpPr>
          <p:cNvPr id="7" name="object 6">
            <a:extLst>
              <a:ext uri="{FF2B5EF4-FFF2-40B4-BE49-F238E27FC236}">
                <a16:creationId xmlns:a16="http://schemas.microsoft.com/office/drawing/2014/main" id="{1F07B892-F2D5-AB49-9F71-743B52B3644C}"/>
              </a:ext>
            </a:extLst>
          </p:cNvPr>
          <p:cNvSpPr/>
          <p:nvPr/>
        </p:nvSpPr>
        <p:spPr>
          <a:xfrm>
            <a:off x="6149662" y="4184057"/>
            <a:ext cx="876300" cy="796713"/>
          </a:xfrm>
          <a:custGeom>
            <a:avLst/>
            <a:gdLst/>
            <a:ahLst/>
            <a:cxnLst/>
            <a:rect l="l" t="t" r="r" b="b"/>
            <a:pathLst>
              <a:path w="657225" h="597535">
                <a:moveTo>
                  <a:pt x="0" y="0"/>
                </a:moveTo>
                <a:lnTo>
                  <a:pt x="657212" y="0"/>
                </a:lnTo>
                <a:lnTo>
                  <a:pt x="657212" y="597141"/>
                </a:lnTo>
                <a:lnTo>
                  <a:pt x="0" y="597141"/>
                </a:lnTo>
                <a:lnTo>
                  <a:pt x="0" y="0"/>
                </a:lnTo>
                <a:close/>
              </a:path>
            </a:pathLst>
          </a:custGeom>
          <a:solidFill>
            <a:srgbClr val="DCDEE0"/>
          </a:solidFill>
        </p:spPr>
        <p:txBody>
          <a:bodyPr wrap="square" lIns="0" tIns="0" rIns="0" bIns="0" rtlCol="0"/>
          <a:lstStyle/>
          <a:p>
            <a:endParaRPr sz="2400"/>
          </a:p>
        </p:txBody>
      </p:sp>
      <p:sp>
        <p:nvSpPr>
          <p:cNvPr id="8" name="object 7">
            <a:extLst>
              <a:ext uri="{FF2B5EF4-FFF2-40B4-BE49-F238E27FC236}">
                <a16:creationId xmlns:a16="http://schemas.microsoft.com/office/drawing/2014/main" id="{5D664505-B95A-564B-B47D-C8004EDCC19C}"/>
              </a:ext>
            </a:extLst>
          </p:cNvPr>
          <p:cNvSpPr/>
          <p:nvPr/>
        </p:nvSpPr>
        <p:spPr>
          <a:xfrm>
            <a:off x="6149662" y="4184057"/>
            <a:ext cx="876300" cy="796713"/>
          </a:xfrm>
          <a:custGeom>
            <a:avLst/>
            <a:gdLst/>
            <a:ahLst/>
            <a:cxnLst/>
            <a:rect l="l" t="t" r="r" b="b"/>
            <a:pathLst>
              <a:path w="657225" h="597535">
                <a:moveTo>
                  <a:pt x="0" y="0"/>
                </a:moveTo>
                <a:lnTo>
                  <a:pt x="657212" y="0"/>
                </a:lnTo>
                <a:lnTo>
                  <a:pt x="657212" y="597138"/>
                </a:lnTo>
                <a:lnTo>
                  <a:pt x="0" y="597138"/>
                </a:lnTo>
                <a:lnTo>
                  <a:pt x="0" y="0"/>
                </a:lnTo>
                <a:close/>
              </a:path>
            </a:pathLst>
          </a:custGeom>
          <a:ln w="3175">
            <a:solidFill>
              <a:srgbClr val="53585F"/>
            </a:solidFill>
          </a:ln>
        </p:spPr>
        <p:txBody>
          <a:bodyPr wrap="square" lIns="0" tIns="0" rIns="0" bIns="0" rtlCol="0"/>
          <a:lstStyle/>
          <a:p>
            <a:endParaRPr sz="2400"/>
          </a:p>
        </p:txBody>
      </p:sp>
      <p:sp>
        <p:nvSpPr>
          <p:cNvPr id="9" name="object 8">
            <a:extLst>
              <a:ext uri="{FF2B5EF4-FFF2-40B4-BE49-F238E27FC236}">
                <a16:creationId xmlns:a16="http://schemas.microsoft.com/office/drawing/2014/main" id="{9FED5FBB-20ED-A141-9E90-D3A4D760281C}"/>
              </a:ext>
            </a:extLst>
          </p:cNvPr>
          <p:cNvSpPr/>
          <p:nvPr/>
        </p:nvSpPr>
        <p:spPr>
          <a:xfrm>
            <a:off x="3415185" y="4878717"/>
            <a:ext cx="703580" cy="451273"/>
          </a:xfrm>
          <a:custGeom>
            <a:avLst/>
            <a:gdLst/>
            <a:ahLst/>
            <a:cxnLst/>
            <a:rect l="l" t="t" r="r" b="b"/>
            <a:pathLst>
              <a:path w="527685" h="338454">
                <a:moveTo>
                  <a:pt x="0" y="329826"/>
                </a:moveTo>
                <a:lnTo>
                  <a:pt x="521865" y="0"/>
                </a:lnTo>
                <a:lnTo>
                  <a:pt x="527248" y="8516"/>
                </a:lnTo>
                <a:lnTo>
                  <a:pt x="5382" y="338343"/>
                </a:lnTo>
                <a:lnTo>
                  <a:pt x="0" y="329826"/>
                </a:lnTo>
                <a:close/>
              </a:path>
            </a:pathLst>
          </a:custGeom>
          <a:solidFill>
            <a:srgbClr val="53585F"/>
          </a:solidFill>
        </p:spPr>
        <p:txBody>
          <a:bodyPr wrap="square" lIns="0" tIns="0" rIns="0" bIns="0" rtlCol="0"/>
          <a:lstStyle/>
          <a:p>
            <a:endParaRPr sz="2400"/>
          </a:p>
        </p:txBody>
      </p:sp>
      <p:sp>
        <p:nvSpPr>
          <p:cNvPr id="10" name="object 9">
            <a:extLst>
              <a:ext uri="{FF2B5EF4-FFF2-40B4-BE49-F238E27FC236}">
                <a16:creationId xmlns:a16="http://schemas.microsoft.com/office/drawing/2014/main" id="{733BCC3D-AFA4-264D-A278-0D7112B2596E}"/>
              </a:ext>
            </a:extLst>
          </p:cNvPr>
          <p:cNvSpPr/>
          <p:nvPr/>
        </p:nvSpPr>
        <p:spPr>
          <a:xfrm>
            <a:off x="7122871" y="4527567"/>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53585F"/>
          </a:solidFill>
        </p:spPr>
        <p:txBody>
          <a:bodyPr wrap="square" lIns="0" tIns="0" rIns="0" bIns="0" rtlCol="0"/>
          <a:lstStyle/>
          <a:p>
            <a:endParaRPr sz="2400"/>
          </a:p>
        </p:txBody>
      </p:sp>
      <p:sp>
        <p:nvSpPr>
          <p:cNvPr id="11" name="object 10">
            <a:extLst>
              <a:ext uri="{FF2B5EF4-FFF2-40B4-BE49-F238E27FC236}">
                <a16:creationId xmlns:a16="http://schemas.microsoft.com/office/drawing/2014/main" id="{FFDA4EA0-ACA9-C347-A135-16422B2043C6}"/>
              </a:ext>
            </a:extLst>
          </p:cNvPr>
          <p:cNvSpPr/>
          <p:nvPr/>
        </p:nvSpPr>
        <p:spPr>
          <a:xfrm>
            <a:off x="7227514" y="4802854"/>
            <a:ext cx="906685" cy="746841"/>
          </a:xfrm>
          <a:custGeom>
            <a:avLst/>
            <a:gdLst/>
            <a:ahLst/>
            <a:cxnLst/>
            <a:rect l="l" t="t" r="r" b="b"/>
            <a:pathLst>
              <a:path w="648970" h="546735">
                <a:moveTo>
                  <a:pt x="0" y="0"/>
                </a:moveTo>
                <a:lnTo>
                  <a:pt x="7705" y="6490"/>
                </a:lnTo>
                <a:lnTo>
                  <a:pt x="648731" y="546468"/>
                </a:lnTo>
              </a:path>
            </a:pathLst>
          </a:custGeom>
          <a:ln w="20149">
            <a:solidFill>
              <a:srgbClr val="53585F"/>
            </a:solidFill>
            <a:prstDash val="dash"/>
          </a:ln>
        </p:spPr>
        <p:txBody>
          <a:bodyPr wrap="square" lIns="0" tIns="0" rIns="0" bIns="0" rtlCol="0"/>
          <a:lstStyle/>
          <a:p>
            <a:endParaRPr sz="2400"/>
          </a:p>
        </p:txBody>
      </p:sp>
      <p:sp>
        <p:nvSpPr>
          <p:cNvPr id="12" name="object 11">
            <a:extLst>
              <a:ext uri="{FF2B5EF4-FFF2-40B4-BE49-F238E27FC236}">
                <a16:creationId xmlns:a16="http://schemas.microsoft.com/office/drawing/2014/main" id="{67C74D28-0C5F-9D4A-8951-5B20656A7E7F}"/>
              </a:ext>
            </a:extLst>
          </p:cNvPr>
          <p:cNvSpPr/>
          <p:nvPr/>
        </p:nvSpPr>
        <p:spPr>
          <a:xfrm>
            <a:off x="7139160" y="4728430"/>
            <a:ext cx="140547" cy="132927"/>
          </a:xfrm>
          <a:custGeom>
            <a:avLst/>
            <a:gdLst/>
            <a:ahLst/>
            <a:cxnLst/>
            <a:rect l="l" t="t" r="r" b="b"/>
            <a:pathLst>
              <a:path w="105410" h="99695">
                <a:moveTo>
                  <a:pt x="0" y="0"/>
                </a:moveTo>
                <a:lnTo>
                  <a:pt x="42811" y="99288"/>
                </a:lnTo>
                <a:lnTo>
                  <a:pt x="105117" y="25323"/>
                </a:lnTo>
                <a:lnTo>
                  <a:pt x="0" y="0"/>
                </a:lnTo>
                <a:close/>
              </a:path>
            </a:pathLst>
          </a:custGeom>
          <a:solidFill>
            <a:srgbClr val="53585F"/>
          </a:solidFill>
        </p:spPr>
        <p:txBody>
          <a:bodyPr wrap="square" lIns="0" tIns="0" rIns="0" bIns="0" rtlCol="0"/>
          <a:lstStyle/>
          <a:p>
            <a:endParaRPr sz="2400"/>
          </a:p>
        </p:txBody>
      </p:sp>
      <p:sp>
        <p:nvSpPr>
          <p:cNvPr id="13" name="object 12">
            <a:extLst>
              <a:ext uri="{FF2B5EF4-FFF2-40B4-BE49-F238E27FC236}">
                <a16:creationId xmlns:a16="http://schemas.microsoft.com/office/drawing/2014/main" id="{C42BC960-6B6E-764A-9E56-DBD5FC701528}"/>
              </a:ext>
            </a:extLst>
          </p:cNvPr>
          <p:cNvSpPr/>
          <p:nvPr/>
        </p:nvSpPr>
        <p:spPr>
          <a:xfrm>
            <a:off x="7229868" y="3594615"/>
            <a:ext cx="964353" cy="760307"/>
          </a:xfrm>
          <a:custGeom>
            <a:avLst/>
            <a:gdLst/>
            <a:ahLst/>
            <a:cxnLst/>
            <a:rect l="l" t="t" r="r" b="b"/>
            <a:pathLst>
              <a:path w="723264" h="570229">
                <a:moveTo>
                  <a:pt x="0" y="570025"/>
                </a:moveTo>
                <a:lnTo>
                  <a:pt x="7910" y="563787"/>
                </a:lnTo>
                <a:lnTo>
                  <a:pt x="722769" y="0"/>
                </a:lnTo>
              </a:path>
            </a:pathLst>
          </a:custGeom>
          <a:ln w="20149">
            <a:solidFill>
              <a:srgbClr val="53585F"/>
            </a:solidFill>
            <a:prstDash val="dash"/>
          </a:ln>
        </p:spPr>
        <p:txBody>
          <a:bodyPr wrap="square" lIns="0" tIns="0" rIns="0" bIns="0" rtlCol="0"/>
          <a:lstStyle/>
          <a:p>
            <a:endParaRPr sz="2400"/>
          </a:p>
        </p:txBody>
      </p:sp>
      <p:sp>
        <p:nvSpPr>
          <p:cNvPr id="14" name="object 13">
            <a:extLst>
              <a:ext uri="{FF2B5EF4-FFF2-40B4-BE49-F238E27FC236}">
                <a16:creationId xmlns:a16="http://schemas.microsoft.com/office/drawing/2014/main" id="{5992A1BA-BB5B-F94C-B24D-91F33035D02D}"/>
              </a:ext>
            </a:extLst>
          </p:cNvPr>
          <p:cNvSpPr/>
          <p:nvPr/>
        </p:nvSpPr>
        <p:spPr>
          <a:xfrm>
            <a:off x="7139161" y="4295700"/>
            <a:ext cx="141393" cy="131233"/>
          </a:xfrm>
          <a:custGeom>
            <a:avLst/>
            <a:gdLst/>
            <a:ahLst/>
            <a:cxnLst/>
            <a:rect l="l" t="t" r="r" b="b"/>
            <a:pathLst>
              <a:path w="106045" h="98425">
                <a:moveTo>
                  <a:pt x="45986" y="0"/>
                </a:moveTo>
                <a:lnTo>
                  <a:pt x="0" y="97866"/>
                </a:lnTo>
                <a:lnTo>
                  <a:pt x="105879" y="75946"/>
                </a:lnTo>
                <a:lnTo>
                  <a:pt x="45986" y="0"/>
                </a:lnTo>
                <a:close/>
              </a:path>
            </a:pathLst>
          </a:custGeom>
          <a:solidFill>
            <a:srgbClr val="53585F"/>
          </a:solidFill>
        </p:spPr>
        <p:txBody>
          <a:bodyPr wrap="square" lIns="0" tIns="0" rIns="0" bIns="0" rtlCol="0"/>
          <a:lstStyle/>
          <a:p>
            <a:endParaRPr sz="2400"/>
          </a:p>
        </p:txBody>
      </p:sp>
      <p:sp>
        <p:nvSpPr>
          <p:cNvPr id="15" name="object 14">
            <a:extLst>
              <a:ext uri="{FF2B5EF4-FFF2-40B4-BE49-F238E27FC236}">
                <a16:creationId xmlns:a16="http://schemas.microsoft.com/office/drawing/2014/main" id="{A61318FB-0722-A24A-BDD5-5007CABBC9D3}"/>
              </a:ext>
            </a:extLst>
          </p:cNvPr>
          <p:cNvSpPr/>
          <p:nvPr/>
        </p:nvSpPr>
        <p:spPr>
          <a:xfrm>
            <a:off x="8674778" y="3127401"/>
            <a:ext cx="393700" cy="414020"/>
          </a:xfrm>
          <a:custGeom>
            <a:avLst/>
            <a:gdLst/>
            <a:ahLst/>
            <a:cxnLst/>
            <a:rect l="l" t="t" r="r" b="b"/>
            <a:pathLst>
              <a:path w="295275" h="310514">
                <a:moveTo>
                  <a:pt x="224256" y="0"/>
                </a:moveTo>
                <a:lnTo>
                  <a:pt x="0" y="64312"/>
                </a:lnTo>
                <a:lnTo>
                  <a:pt x="70548" y="310311"/>
                </a:lnTo>
                <a:lnTo>
                  <a:pt x="294805" y="246011"/>
                </a:lnTo>
                <a:lnTo>
                  <a:pt x="224256" y="0"/>
                </a:lnTo>
                <a:close/>
              </a:path>
            </a:pathLst>
          </a:custGeom>
          <a:solidFill>
            <a:srgbClr val="53585F"/>
          </a:solidFill>
        </p:spPr>
        <p:txBody>
          <a:bodyPr wrap="square" lIns="0" tIns="0" rIns="0" bIns="0" rtlCol="0"/>
          <a:lstStyle/>
          <a:p>
            <a:endParaRPr sz="2400"/>
          </a:p>
        </p:txBody>
      </p:sp>
      <p:sp>
        <p:nvSpPr>
          <p:cNvPr id="16" name="object 15">
            <a:extLst>
              <a:ext uri="{FF2B5EF4-FFF2-40B4-BE49-F238E27FC236}">
                <a16:creationId xmlns:a16="http://schemas.microsoft.com/office/drawing/2014/main" id="{587AF444-02FF-B942-89B0-A6DFCF5C0012}"/>
              </a:ext>
            </a:extLst>
          </p:cNvPr>
          <p:cNvSpPr/>
          <p:nvPr/>
        </p:nvSpPr>
        <p:spPr>
          <a:xfrm>
            <a:off x="8674778" y="3127411"/>
            <a:ext cx="393700" cy="414020"/>
          </a:xfrm>
          <a:custGeom>
            <a:avLst/>
            <a:gdLst/>
            <a:ahLst/>
            <a:cxnLst/>
            <a:rect l="l" t="t" r="r" b="b"/>
            <a:pathLst>
              <a:path w="295275" h="310514">
                <a:moveTo>
                  <a:pt x="0" y="64304"/>
                </a:moveTo>
                <a:lnTo>
                  <a:pt x="224256" y="0"/>
                </a:lnTo>
                <a:lnTo>
                  <a:pt x="294795" y="245998"/>
                </a:lnTo>
                <a:lnTo>
                  <a:pt x="70538" y="310303"/>
                </a:lnTo>
                <a:lnTo>
                  <a:pt x="0" y="64304"/>
                </a:lnTo>
              </a:path>
            </a:pathLst>
          </a:custGeom>
          <a:ln w="3175">
            <a:solidFill>
              <a:srgbClr val="53585F"/>
            </a:solidFill>
          </a:ln>
        </p:spPr>
        <p:txBody>
          <a:bodyPr wrap="square" lIns="0" tIns="0" rIns="0" bIns="0" rtlCol="0"/>
          <a:lstStyle/>
          <a:p>
            <a:endParaRPr sz="2400"/>
          </a:p>
        </p:txBody>
      </p:sp>
      <p:sp>
        <p:nvSpPr>
          <p:cNvPr id="17" name="object 16">
            <a:extLst>
              <a:ext uri="{FF2B5EF4-FFF2-40B4-BE49-F238E27FC236}">
                <a16:creationId xmlns:a16="http://schemas.microsoft.com/office/drawing/2014/main" id="{4BFAD2D4-DC35-814E-A52C-8187416AF2F8}"/>
              </a:ext>
            </a:extLst>
          </p:cNvPr>
          <p:cNvSpPr/>
          <p:nvPr/>
        </p:nvSpPr>
        <p:spPr>
          <a:xfrm>
            <a:off x="9107176" y="2934371"/>
            <a:ext cx="751840" cy="291253"/>
          </a:xfrm>
          <a:custGeom>
            <a:avLst/>
            <a:gdLst/>
            <a:ahLst/>
            <a:cxnLst/>
            <a:rect l="l" t="t" r="r" b="b"/>
            <a:pathLst>
              <a:path w="563879" h="218439">
                <a:moveTo>
                  <a:pt x="0" y="217982"/>
                </a:moveTo>
                <a:lnTo>
                  <a:pt x="4698" y="216165"/>
                </a:lnTo>
                <a:lnTo>
                  <a:pt x="563781" y="0"/>
                </a:lnTo>
              </a:path>
            </a:pathLst>
          </a:custGeom>
          <a:ln w="10074">
            <a:solidFill>
              <a:srgbClr val="53585F"/>
            </a:solidFill>
            <a:prstDash val="sysDot"/>
          </a:ln>
        </p:spPr>
        <p:txBody>
          <a:bodyPr wrap="square" lIns="0" tIns="0" rIns="0" bIns="0" rtlCol="0"/>
          <a:lstStyle/>
          <a:p>
            <a:endParaRPr sz="2400"/>
          </a:p>
        </p:txBody>
      </p:sp>
      <p:sp>
        <p:nvSpPr>
          <p:cNvPr id="18" name="object 17">
            <a:extLst>
              <a:ext uri="{FF2B5EF4-FFF2-40B4-BE49-F238E27FC236}">
                <a16:creationId xmlns:a16="http://schemas.microsoft.com/office/drawing/2014/main" id="{DB211611-6AA1-D04E-BDED-48814AD85F6D}"/>
              </a:ext>
            </a:extLst>
          </p:cNvPr>
          <p:cNvSpPr/>
          <p:nvPr/>
        </p:nvSpPr>
        <p:spPr>
          <a:xfrm>
            <a:off x="9038268" y="3184990"/>
            <a:ext cx="89747" cy="75353"/>
          </a:xfrm>
          <a:custGeom>
            <a:avLst/>
            <a:gdLst/>
            <a:ahLst/>
            <a:cxnLst/>
            <a:rect l="l" t="t" r="r" b="b"/>
            <a:pathLst>
              <a:path w="67310" h="56514">
                <a:moveTo>
                  <a:pt x="45478" y="0"/>
                </a:moveTo>
                <a:lnTo>
                  <a:pt x="0" y="49999"/>
                </a:lnTo>
                <a:lnTo>
                  <a:pt x="67284" y="56387"/>
                </a:lnTo>
                <a:lnTo>
                  <a:pt x="45478" y="0"/>
                </a:lnTo>
                <a:close/>
              </a:path>
            </a:pathLst>
          </a:custGeom>
          <a:solidFill>
            <a:srgbClr val="53585F"/>
          </a:solidFill>
        </p:spPr>
        <p:txBody>
          <a:bodyPr wrap="square" lIns="0" tIns="0" rIns="0" bIns="0" rtlCol="0"/>
          <a:lstStyle/>
          <a:p>
            <a:endParaRPr sz="2400"/>
          </a:p>
        </p:txBody>
      </p:sp>
      <p:sp>
        <p:nvSpPr>
          <p:cNvPr id="19" name="object 18">
            <a:extLst>
              <a:ext uri="{FF2B5EF4-FFF2-40B4-BE49-F238E27FC236}">
                <a16:creationId xmlns:a16="http://schemas.microsoft.com/office/drawing/2014/main" id="{585F2854-DB2A-A344-82C3-4F156207A421}"/>
              </a:ext>
            </a:extLst>
          </p:cNvPr>
          <p:cNvSpPr/>
          <p:nvPr/>
        </p:nvSpPr>
        <p:spPr>
          <a:xfrm>
            <a:off x="8645581" y="3383635"/>
            <a:ext cx="78740" cy="25400"/>
          </a:xfrm>
          <a:custGeom>
            <a:avLst/>
            <a:gdLst/>
            <a:ahLst/>
            <a:cxnLst/>
            <a:rect l="l" t="t" r="r" b="b"/>
            <a:pathLst>
              <a:path w="59054" h="19050">
                <a:moveTo>
                  <a:pt x="58561" y="0"/>
                </a:moveTo>
                <a:lnTo>
                  <a:pt x="9587" y="15811"/>
                </a:lnTo>
                <a:lnTo>
                  <a:pt x="0" y="18907"/>
                </a:lnTo>
              </a:path>
            </a:pathLst>
          </a:custGeom>
          <a:ln w="20149">
            <a:solidFill>
              <a:srgbClr val="000000"/>
            </a:solidFill>
          </a:ln>
        </p:spPr>
        <p:txBody>
          <a:bodyPr wrap="square" lIns="0" tIns="0" rIns="0" bIns="0" rtlCol="0"/>
          <a:lstStyle/>
          <a:p>
            <a:endParaRPr sz="2400"/>
          </a:p>
        </p:txBody>
      </p:sp>
      <p:sp>
        <p:nvSpPr>
          <p:cNvPr id="20" name="object 19">
            <a:extLst>
              <a:ext uri="{FF2B5EF4-FFF2-40B4-BE49-F238E27FC236}">
                <a16:creationId xmlns:a16="http://schemas.microsoft.com/office/drawing/2014/main" id="{2346A99D-D2C1-974F-BA1B-0C3F9C945809}"/>
              </a:ext>
            </a:extLst>
          </p:cNvPr>
          <p:cNvSpPr/>
          <p:nvPr/>
        </p:nvSpPr>
        <p:spPr>
          <a:xfrm>
            <a:off x="8535652" y="3343351"/>
            <a:ext cx="143085" cy="122767"/>
          </a:xfrm>
          <a:custGeom>
            <a:avLst/>
            <a:gdLst/>
            <a:ahLst/>
            <a:cxnLst/>
            <a:rect l="l" t="t" r="r" b="b"/>
            <a:pathLst>
              <a:path w="107314" h="92075">
                <a:moveTo>
                  <a:pt x="77177" y="0"/>
                </a:moveTo>
                <a:lnTo>
                  <a:pt x="0" y="75742"/>
                </a:lnTo>
                <a:lnTo>
                  <a:pt x="106895" y="92036"/>
                </a:lnTo>
                <a:lnTo>
                  <a:pt x="77177" y="0"/>
                </a:lnTo>
                <a:close/>
              </a:path>
            </a:pathLst>
          </a:custGeom>
          <a:solidFill>
            <a:srgbClr val="000000"/>
          </a:solidFill>
        </p:spPr>
        <p:txBody>
          <a:bodyPr wrap="square" lIns="0" tIns="0" rIns="0" bIns="0" rtlCol="0"/>
          <a:lstStyle/>
          <a:p>
            <a:endParaRPr sz="2400"/>
          </a:p>
        </p:txBody>
      </p:sp>
      <p:sp>
        <p:nvSpPr>
          <p:cNvPr id="21" name="object 20">
            <a:extLst>
              <a:ext uri="{FF2B5EF4-FFF2-40B4-BE49-F238E27FC236}">
                <a16:creationId xmlns:a16="http://schemas.microsoft.com/office/drawing/2014/main" id="{8838A005-CDBD-374D-B503-53383D6E1FE3}"/>
              </a:ext>
            </a:extLst>
          </p:cNvPr>
          <p:cNvSpPr/>
          <p:nvPr/>
        </p:nvSpPr>
        <p:spPr>
          <a:xfrm>
            <a:off x="8704444" y="4339048"/>
            <a:ext cx="323427" cy="352213"/>
          </a:xfrm>
          <a:custGeom>
            <a:avLst/>
            <a:gdLst/>
            <a:ahLst/>
            <a:cxnLst/>
            <a:rect l="l" t="t" r="r" b="b"/>
            <a:pathLst>
              <a:path w="242570" h="264160">
                <a:moveTo>
                  <a:pt x="233146" y="0"/>
                </a:moveTo>
                <a:lnTo>
                  <a:pt x="0" y="8140"/>
                </a:lnTo>
                <a:lnTo>
                  <a:pt x="8928" y="263893"/>
                </a:lnTo>
                <a:lnTo>
                  <a:pt x="242087" y="255752"/>
                </a:lnTo>
                <a:lnTo>
                  <a:pt x="233146" y="0"/>
                </a:lnTo>
                <a:close/>
              </a:path>
            </a:pathLst>
          </a:custGeom>
          <a:solidFill>
            <a:srgbClr val="53585F"/>
          </a:solidFill>
        </p:spPr>
        <p:txBody>
          <a:bodyPr wrap="square" lIns="0" tIns="0" rIns="0" bIns="0" rtlCol="0"/>
          <a:lstStyle/>
          <a:p>
            <a:endParaRPr sz="2400"/>
          </a:p>
        </p:txBody>
      </p:sp>
      <p:sp>
        <p:nvSpPr>
          <p:cNvPr id="22" name="object 21">
            <a:extLst>
              <a:ext uri="{FF2B5EF4-FFF2-40B4-BE49-F238E27FC236}">
                <a16:creationId xmlns:a16="http://schemas.microsoft.com/office/drawing/2014/main" id="{C1BA6EC1-068B-9C4D-B6D9-495E666A87F5}"/>
              </a:ext>
            </a:extLst>
          </p:cNvPr>
          <p:cNvSpPr/>
          <p:nvPr/>
        </p:nvSpPr>
        <p:spPr>
          <a:xfrm>
            <a:off x="8704444" y="4339047"/>
            <a:ext cx="323427" cy="352213"/>
          </a:xfrm>
          <a:custGeom>
            <a:avLst/>
            <a:gdLst/>
            <a:ahLst/>
            <a:cxnLst/>
            <a:rect l="l" t="t" r="r" b="b"/>
            <a:pathLst>
              <a:path w="242570" h="264160">
                <a:moveTo>
                  <a:pt x="0" y="8141"/>
                </a:moveTo>
                <a:lnTo>
                  <a:pt x="233150" y="0"/>
                </a:lnTo>
                <a:lnTo>
                  <a:pt x="242081" y="255756"/>
                </a:lnTo>
                <a:lnTo>
                  <a:pt x="8931" y="263898"/>
                </a:lnTo>
                <a:lnTo>
                  <a:pt x="0" y="8141"/>
                </a:lnTo>
              </a:path>
            </a:pathLst>
          </a:custGeom>
          <a:ln w="3175">
            <a:solidFill>
              <a:srgbClr val="53585F"/>
            </a:solidFill>
          </a:ln>
        </p:spPr>
        <p:txBody>
          <a:bodyPr wrap="square" lIns="0" tIns="0" rIns="0" bIns="0" rtlCol="0"/>
          <a:lstStyle/>
          <a:p>
            <a:endParaRPr sz="2400"/>
          </a:p>
        </p:txBody>
      </p:sp>
      <p:sp>
        <p:nvSpPr>
          <p:cNvPr id="23" name="object 22">
            <a:extLst>
              <a:ext uri="{FF2B5EF4-FFF2-40B4-BE49-F238E27FC236}">
                <a16:creationId xmlns:a16="http://schemas.microsoft.com/office/drawing/2014/main" id="{27444EB0-4F10-0844-A356-92A5BA204CFD}"/>
              </a:ext>
            </a:extLst>
          </p:cNvPr>
          <p:cNvSpPr/>
          <p:nvPr/>
        </p:nvSpPr>
        <p:spPr>
          <a:xfrm>
            <a:off x="8628780" y="4527143"/>
            <a:ext cx="82125" cy="5927"/>
          </a:xfrm>
          <a:custGeom>
            <a:avLst/>
            <a:gdLst/>
            <a:ahLst/>
            <a:cxnLst/>
            <a:rect l="l" t="t" r="r" b="b"/>
            <a:pathLst>
              <a:path w="61595" h="4445">
                <a:moveTo>
                  <a:pt x="61396" y="0"/>
                </a:moveTo>
                <a:lnTo>
                  <a:pt x="10051" y="3494"/>
                </a:lnTo>
                <a:lnTo>
                  <a:pt x="0" y="4178"/>
                </a:lnTo>
              </a:path>
            </a:pathLst>
          </a:custGeom>
          <a:ln w="20149">
            <a:solidFill>
              <a:srgbClr val="000000"/>
            </a:solidFill>
          </a:ln>
        </p:spPr>
        <p:txBody>
          <a:bodyPr wrap="square" lIns="0" tIns="0" rIns="0" bIns="0" rtlCol="0"/>
          <a:lstStyle/>
          <a:p>
            <a:endParaRPr sz="2400"/>
          </a:p>
        </p:txBody>
      </p:sp>
      <p:sp>
        <p:nvSpPr>
          <p:cNvPr id="24" name="object 23">
            <a:extLst>
              <a:ext uri="{FF2B5EF4-FFF2-40B4-BE49-F238E27FC236}">
                <a16:creationId xmlns:a16="http://schemas.microsoft.com/office/drawing/2014/main" id="{625155F7-3B2F-9A48-B672-EEE8E863D5C4}"/>
              </a:ext>
            </a:extLst>
          </p:cNvPr>
          <p:cNvSpPr/>
          <p:nvPr/>
        </p:nvSpPr>
        <p:spPr>
          <a:xfrm>
            <a:off x="8513520" y="4467470"/>
            <a:ext cx="133773" cy="128693"/>
          </a:xfrm>
          <a:custGeom>
            <a:avLst/>
            <a:gdLst/>
            <a:ahLst/>
            <a:cxnLst/>
            <a:rect l="l" t="t" r="r" b="b"/>
            <a:pathLst>
              <a:path w="100329" h="96520">
                <a:moveTo>
                  <a:pt x="93205" y="0"/>
                </a:moveTo>
                <a:lnTo>
                  <a:pt x="0" y="54813"/>
                </a:lnTo>
                <a:lnTo>
                  <a:pt x="99771" y="96494"/>
                </a:lnTo>
                <a:lnTo>
                  <a:pt x="93205" y="0"/>
                </a:lnTo>
                <a:close/>
              </a:path>
            </a:pathLst>
          </a:custGeom>
          <a:solidFill>
            <a:srgbClr val="000000"/>
          </a:solidFill>
        </p:spPr>
        <p:txBody>
          <a:bodyPr wrap="square" lIns="0" tIns="0" rIns="0" bIns="0" rtlCol="0"/>
          <a:lstStyle/>
          <a:p>
            <a:endParaRPr sz="2400"/>
          </a:p>
        </p:txBody>
      </p:sp>
      <p:sp>
        <p:nvSpPr>
          <p:cNvPr id="25" name="object 24">
            <a:extLst>
              <a:ext uri="{FF2B5EF4-FFF2-40B4-BE49-F238E27FC236}">
                <a16:creationId xmlns:a16="http://schemas.microsoft.com/office/drawing/2014/main" id="{86EFF8A7-B2F0-FE40-AA1B-A603D89A4553}"/>
              </a:ext>
            </a:extLst>
          </p:cNvPr>
          <p:cNvSpPr/>
          <p:nvPr/>
        </p:nvSpPr>
        <p:spPr>
          <a:xfrm>
            <a:off x="8598442" y="5454203"/>
            <a:ext cx="382693" cy="404707"/>
          </a:xfrm>
          <a:custGeom>
            <a:avLst/>
            <a:gdLst/>
            <a:ahLst/>
            <a:cxnLst/>
            <a:rect l="l" t="t" r="r" b="b"/>
            <a:pathLst>
              <a:path w="287020" h="303529">
                <a:moveTo>
                  <a:pt x="59728" y="0"/>
                </a:moveTo>
                <a:lnTo>
                  <a:pt x="0" y="248845"/>
                </a:lnTo>
                <a:lnTo>
                  <a:pt x="226847" y="303293"/>
                </a:lnTo>
                <a:lnTo>
                  <a:pt x="286575" y="54448"/>
                </a:lnTo>
                <a:lnTo>
                  <a:pt x="59728" y="0"/>
                </a:lnTo>
                <a:close/>
              </a:path>
            </a:pathLst>
          </a:custGeom>
          <a:solidFill>
            <a:srgbClr val="53585F"/>
          </a:solidFill>
        </p:spPr>
        <p:txBody>
          <a:bodyPr wrap="square" lIns="0" tIns="0" rIns="0" bIns="0" rtlCol="0"/>
          <a:lstStyle/>
          <a:p>
            <a:endParaRPr sz="2400"/>
          </a:p>
        </p:txBody>
      </p:sp>
      <p:sp>
        <p:nvSpPr>
          <p:cNvPr id="26" name="object 25">
            <a:extLst>
              <a:ext uri="{FF2B5EF4-FFF2-40B4-BE49-F238E27FC236}">
                <a16:creationId xmlns:a16="http://schemas.microsoft.com/office/drawing/2014/main" id="{A2F4B699-620E-3A4B-B34B-194C1B08997B}"/>
              </a:ext>
            </a:extLst>
          </p:cNvPr>
          <p:cNvSpPr/>
          <p:nvPr/>
        </p:nvSpPr>
        <p:spPr>
          <a:xfrm>
            <a:off x="8598440" y="5454203"/>
            <a:ext cx="382693" cy="404707"/>
          </a:xfrm>
          <a:custGeom>
            <a:avLst/>
            <a:gdLst/>
            <a:ahLst/>
            <a:cxnLst/>
            <a:rect l="l" t="t" r="r" b="b"/>
            <a:pathLst>
              <a:path w="287020" h="303529">
                <a:moveTo>
                  <a:pt x="59728" y="0"/>
                </a:moveTo>
                <a:lnTo>
                  <a:pt x="286579" y="54449"/>
                </a:lnTo>
                <a:lnTo>
                  <a:pt x="226850" y="303294"/>
                </a:lnTo>
                <a:lnTo>
                  <a:pt x="0" y="248844"/>
                </a:lnTo>
                <a:lnTo>
                  <a:pt x="59728" y="0"/>
                </a:lnTo>
              </a:path>
            </a:pathLst>
          </a:custGeom>
          <a:ln w="3175">
            <a:solidFill>
              <a:srgbClr val="53585F"/>
            </a:solidFill>
          </a:ln>
        </p:spPr>
        <p:txBody>
          <a:bodyPr wrap="square" lIns="0" tIns="0" rIns="0" bIns="0" rtlCol="0"/>
          <a:lstStyle/>
          <a:p>
            <a:endParaRPr sz="2400"/>
          </a:p>
        </p:txBody>
      </p:sp>
      <p:sp>
        <p:nvSpPr>
          <p:cNvPr id="27" name="object 26">
            <a:extLst>
              <a:ext uri="{FF2B5EF4-FFF2-40B4-BE49-F238E27FC236}">
                <a16:creationId xmlns:a16="http://schemas.microsoft.com/office/drawing/2014/main" id="{CB8902AE-FC4C-BA41-889B-61D6DE08C064}"/>
              </a:ext>
            </a:extLst>
          </p:cNvPr>
          <p:cNvSpPr/>
          <p:nvPr/>
        </p:nvSpPr>
        <p:spPr>
          <a:xfrm>
            <a:off x="9015307" y="5720368"/>
            <a:ext cx="653627" cy="157480"/>
          </a:xfrm>
          <a:custGeom>
            <a:avLst/>
            <a:gdLst/>
            <a:ahLst/>
            <a:cxnLst/>
            <a:rect l="l" t="t" r="r" b="b"/>
            <a:pathLst>
              <a:path w="490220" h="118110">
                <a:moveTo>
                  <a:pt x="0" y="0"/>
                </a:moveTo>
                <a:lnTo>
                  <a:pt x="4897" y="1177"/>
                </a:lnTo>
                <a:lnTo>
                  <a:pt x="490008" y="117811"/>
                </a:lnTo>
              </a:path>
            </a:pathLst>
          </a:custGeom>
          <a:ln w="10074">
            <a:solidFill>
              <a:srgbClr val="53585F"/>
            </a:solidFill>
            <a:prstDash val="sysDot"/>
          </a:ln>
        </p:spPr>
        <p:txBody>
          <a:bodyPr wrap="square" lIns="0" tIns="0" rIns="0" bIns="0" rtlCol="0"/>
          <a:lstStyle/>
          <a:p>
            <a:endParaRPr sz="2400"/>
          </a:p>
        </p:txBody>
      </p:sp>
      <p:sp>
        <p:nvSpPr>
          <p:cNvPr id="28" name="object 27">
            <a:extLst>
              <a:ext uri="{FF2B5EF4-FFF2-40B4-BE49-F238E27FC236}">
                <a16:creationId xmlns:a16="http://schemas.microsoft.com/office/drawing/2014/main" id="{85008941-ECB7-164A-A816-62AE59225122}"/>
              </a:ext>
            </a:extLst>
          </p:cNvPr>
          <p:cNvSpPr/>
          <p:nvPr/>
        </p:nvSpPr>
        <p:spPr>
          <a:xfrm>
            <a:off x="8943475" y="5682755"/>
            <a:ext cx="88053" cy="78740"/>
          </a:xfrm>
          <a:custGeom>
            <a:avLst/>
            <a:gdLst/>
            <a:ahLst/>
            <a:cxnLst/>
            <a:rect l="l" t="t" r="r" b="b"/>
            <a:pathLst>
              <a:path w="66039" h="59054">
                <a:moveTo>
                  <a:pt x="65849" y="0"/>
                </a:moveTo>
                <a:lnTo>
                  <a:pt x="0" y="15256"/>
                </a:lnTo>
                <a:lnTo>
                  <a:pt x="51714" y="58773"/>
                </a:lnTo>
                <a:lnTo>
                  <a:pt x="65849" y="0"/>
                </a:lnTo>
                <a:close/>
              </a:path>
            </a:pathLst>
          </a:custGeom>
          <a:solidFill>
            <a:srgbClr val="53585F"/>
          </a:solidFill>
        </p:spPr>
        <p:txBody>
          <a:bodyPr wrap="square" lIns="0" tIns="0" rIns="0" bIns="0" rtlCol="0"/>
          <a:lstStyle/>
          <a:p>
            <a:endParaRPr sz="2400"/>
          </a:p>
        </p:txBody>
      </p:sp>
      <p:sp>
        <p:nvSpPr>
          <p:cNvPr id="29" name="object 28">
            <a:extLst>
              <a:ext uri="{FF2B5EF4-FFF2-40B4-BE49-F238E27FC236}">
                <a16:creationId xmlns:a16="http://schemas.microsoft.com/office/drawing/2014/main" id="{D654D813-6B8F-284D-BFC9-0417EEC81D1F}"/>
              </a:ext>
            </a:extLst>
          </p:cNvPr>
          <p:cNvSpPr/>
          <p:nvPr/>
        </p:nvSpPr>
        <p:spPr>
          <a:xfrm>
            <a:off x="8556304" y="5610155"/>
            <a:ext cx="80433" cy="16933"/>
          </a:xfrm>
          <a:custGeom>
            <a:avLst/>
            <a:gdLst/>
            <a:ahLst/>
            <a:cxnLst/>
            <a:rect l="l" t="t" r="r" b="b"/>
            <a:pathLst>
              <a:path w="60325" h="12700">
                <a:moveTo>
                  <a:pt x="60280" y="12377"/>
                </a:moveTo>
                <a:lnTo>
                  <a:pt x="9868" y="2026"/>
                </a:lnTo>
                <a:lnTo>
                  <a:pt x="0" y="0"/>
                </a:lnTo>
              </a:path>
            </a:pathLst>
          </a:custGeom>
          <a:ln w="20149">
            <a:solidFill>
              <a:srgbClr val="000000"/>
            </a:solidFill>
          </a:ln>
        </p:spPr>
        <p:txBody>
          <a:bodyPr wrap="square" lIns="0" tIns="0" rIns="0" bIns="0" rtlCol="0"/>
          <a:lstStyle/>
          <a:p>
            <a:endParaRPr sz="2400"/>
          </a:p>
        </p:txBody>
      </p:sp>
      <p:sp>
        <p:nvSpPr>
          <p:cNvPr id="30" name="object 29">
            <a:extLst>
              <a:ext uri="{FF2B5EF4-FFF2-40B4-BE49-F238E27FC236}">
                <a16:creationId xmlns:a16="http://schemas.microsoft.com/office/drawing/2014/main" id="{4811106D-21EE-CC41-98BA-ABBA02565905}"/>
              </a:ext>
            </a:extLst>
          </p:cNvPr>
          <p:cNvSpPr/>
          <p:nvPr/>
        </p:nvSpPr>
        <p:spPr>
          <a:xfrm>
            <a:off x="8443146" y="5549696"/>
            <a:ext cx="139700" cy="127000"/>
          </a:xfrm>
          <a:custGeom>
            <a:avLst/>
            <a:gdLst/>
            <a:ahLst/>
            <a:cxnLst/>
            <a:rect l="l" t="t" r="r" b="b"/>
            <a:pathLst>
              <a:path w="104775" h="95250">
                <a:moveTo>
                  <a:pt x="104470" y="0"/>
                </a:moveTo>
                <a:lnTo>
                  <a:pt x="0" y="27915"/>
                </a:lnTo>
                <a:lnTo>
                  <a:pt x="85013" y="94739"/>
                </a:lnTo>
                <a:lnTo>
                  <a:pt x="104470" y="0"/>
                </a:lnTo>
                <a:close/>
              </a:path>
            </a:pathLst>
          </a:custGeom>
          <a:solidFill>
            <a:srgbClr val="000000"/>
          </a:solidFill>
        </p:spPr>
        <p:txBody>
          <a:bodyPr wrap="square" lIns="0" tIns="0" rIns="0" bIns="0" rtlCol="0"/>
          <a:lstStyle/>
          <a:p>
            <a:endParaRPr sz="2400"/>
          </a:p>
        </p:txBody>
      </p:sp>
      <p:sp>
        <p:nvSpPr>
          <p:cNvPr id="31" name="object 30">
            <a:extLst>
              <a:ext uri="{FF2B5EF4-FFF2-40B4-BE49-F238E27FC236}">
                <a16:creationId xmlns:a16="http://schemas.microsoft.com/office/drawing/2014/main" id="{DE7B6F05-11DC-6044-8582-063A9FBBCBBE}"/>
              </a:ext>
            </a:extLst>
          </p:cNvPr>
          <p:cNvSpPr/>
          <p:nvPr/>
        </p:nvSpPr>
        <p:spPr>
          <a:xfrm>
            <a:off x="9098595" y="4674156"/>
            <a:ext cx="585045" cy="413173"/>
          </a:xfrm>
          <a:custGeom>
            <a:avLst/>
            <a:gdLst/>
            <a:ahLst/>
            <a:cxnLst/>
            <a:rect l="l" t="t" r="r" b="b"/>
            <a:pathLst>
              <a:path w="438785" h="309879">
                <a:moveTo>
                  <a:pt x="0" y="0"/>
                </a:moveTo>
                <a:lnTo>
                  <a:pt x="4115" y="2904"/>
                </a:lnTo>
                <a:lnTo>
                  <a:pt x="438221" y="309292"/>
                </a:lnTo>
              </a:path>
            </a:pathLst>
          </a:custGeom>
          <a:ln w="10074">
            <a:solidFill>
              <a:srgbClr val="53585F"/>
            </a:solidFill>
            <a:prstDash val="sysDot"/>
          </a:ln>
        </p:spPr>
        <p:txBody>
          <a:bodyPr wrap="square" lIns="0" tIns="0" rIns="0" bIns="0" rtlCol="0"/>
          <a:lstStyle/>
          <a:p>
            <a:endParaRPr sz="2400"/>
          </a:p>
        </p:txBody>
      </p:sp>
      <p:sp>
        <p:nvSpPr>
          <p:cNvPr id="32" name="object 31">
            <a:extLst>
              <a:ext uri="{FF2B5EF4-FFF2-40B4-BE49-F238E27FC236}">
                <a16:creationId xmlns:a16="http://schemas.microsoft.com/office/drawing/2014/main" id="{80937FB2-E472-DD4D-9E62-262459D69DDE}"/>
              </a:ext>
            </a:extLst>
          </p:cNvPr>
          <p:cNvSpPr/>
          <p:nvPr/>
        </p:nvSpPr>
        <p:spPr>
          <a:xfrm>
            <a:off x="9038233" y="4631553"/>
            <a:ext cx="89747" cy="79587"/>
          </a:xfrm>
          <a:custGeom>
            <a:avLst/>
            <a:gdLst/>
            <a:ahLst/>
            <a:cxnLst/>
            <a:rect l="l" t="t" r="r" b="b"/>
            <a:pathLst>
              <a:path w="67310" h="59689">
                <a:moveTo>
                  <a:pt x="0" y="0"/>
                </a:moveTo>
                <a:lnTo>
                  <a:pt x="31953" y="59550"/>
                </a:lnTo>
                <a:lnTo>
                  <a:pt x="66801" y="10159"/>
                </a:lnTo>
                <a:lnTo>
                  <a:pt x="0" y="0"/>
                </a:lnTo>
                <a:close/>
              </a:path>
            </a:pathLst>
          </a:custGeom>
          <a:solidFill>
            <a:srgbClr val="53585F"/>
          </a:solidFill>
        </p:spPr>
        <p:txBody>
          <a:bodyPr wrap="square" lIns="0" tIns="0" rIns="0" bIns="0" rtlCol="0"/>
          <a:lstStyle/>
          <a:p>
            <a:endParaRPr sz="2400"/>
          </a:p>
        </p:txBody>
      </p:sp>
      <p:sp>
        <p:nvSpPr>
          <p:cNvPr id="33" name="object 32">
            <a:extLst>
              <a:ext uri="{FF2B5EF4-FFF2-40B4-BE49-F238E27FC236}">
                <a16:creationId xmlns:a16="http://schemas.microsoft.com/office/drawing/2014/main" id="{180F1FA6-A617-BF4C-B783-39F9F01F0A77}"/>
              </a:ext>
            </a:extLst>
          </p:cNvPr>
          <p:cNvSpPr/>
          <p:nvPr/>
        </p:nvSpPr>
        <p:spPr>
          <a:xfrm>
            <a:off x="9127913" y="4571818"/>
            <a:ext cx="685800" cy="205740"/>
          </a:xfrm>
          <a:custGeom>
            <a:avLst/>
            <a:gdLst/>
            <a:ahLst/>
            <a:cxnLst/>
            <a:rect l="l" t="t" r="r" b="b"/>
            <a:pathLst>
              <a:path w="514350" h="154304">
                <a:moveTo>
                  <a:pt x="0" y="0"/>
                </a:moveTo>
                <a:lnTo>
                  <a:pt x="4825" y="1443"/>
                </a:lnTo>
                <a:lnTo>
                  <a:pt x="513880" y="153708"/>
                </a:lnTo>
              </a:path>
            </a:pathLst>
          </a:custGeom>
          <a:ln w="10074">
            <a:solidFill>
              <a:srgbClr val="53585F"/>
            </a:solidFill>
            <a:prstDash val="sysDot"/>
          </a:ln>
        </p:spPr>
        <p:txBody>
          <a:bodyPr wrap="square" lIns="0" tIns="0" rIns="0" bIns="0" rtlCol="0"/>
          <a:lstStyle/>
          <a:p>
            <a:endParaRPr sz="2400"/>
          </a:p>
        </p:txBody>
      </p:sp>
      <p:sp>
        <p:nvSpPr>
          <p:cNvPr id="34" name="object 33">
            <a:extLst>
              <a:ext uri="{FF2B5EF4-FFF2-40B4-BE49-F238E27FC236}">
                <a16:creationId xmlns:a16="http://schemas.microsoft.com/office/drawing/2014/main" id="{61148C94-78A7-7F45-AE3E-9AA135645B5B}"/>
              </a:ext>
            </a:extLst>
          </p:cNvPr>
          <p:cNvSpPr/>
          <p:nvPr/>
        </p:nvSpPr>
        <p:spPr>
          <a:xfrm>
            <a:off x="9057131" y="4535137"/>
            <a:ext cx="88900" cy="77892"/>
          </a:xfrm>
          <a:custGeom>
            <a:avLst/>
            <a:gdLst/>
            <a:ahLst/>
            <a:cxnLst/>
            <a:rect l="l" t="t" r="r" b="b"/>
            <a:pathLst>
              <a:path w="66675" h="58420">
                <a:moveTo>
                  <a:pt x="66573" y="0"/>
                </a:moveTo>
                <a:lnTo>
                  <a:pt x="0" y="11633"/>
                </a:lnTo>
                <a:lnTo>
                  <a:pt x="49250" y="57912"/>
                </a:lnTo>
                <a:lnTo>
                  <a:pt x="66573" y="0"/>
                </a:lnTo>
                <a:close/>
              </a:path>
            </a:pathLst>
          </a:custGeom>
          <a:solidFill>
            <a:srgbClr val="53585F"/>
          </a:solidFill>
        </p:spPr>
        <p:txBody>
          <a:bodyPr wrap="square" lIns="0" tIns="0" rIns="0" bIns="0" rtlCol="0"/>
          <a:lstStyle/>
          <a:p>
            <a:endParaRPr sz="2400"/>
          </a:p>
        </p:txBody>
      </p:sp>
      <p:sp>
        <p:nvSpPr>
          <p:cNvPr id="35" name="object 34">
            <a:extLst>
              <a:ext uri="{FF2B5EF4-FFF2-40B4-BE49-F238E27FC236}">
                <a16:creationId xmlns:a16="http://schemas.microsoft.com/office/drawing/2014/main" id="{2F91DA26-3460-EA42-9714-B0205D3A8B1B}"/>
              </a:ext>
            </a:extLst>
          </p:cNvPr>
          <p:cNvSpPr/>
          <p:nvPr/>
        </p:nvSpPr>
        <p:spPr>
          <a:xfrm>
            <a:off x="9101168" y="3978612"/>
            <a:ext cx="585045" cy="413173"/>
          </a:xfrm>
          <a:custGeom>
            <a:avLst/>
            <a:gdLst/>
            <a:ahLst/>
            <a:cxnLst/>
            <a:rect l="l" t="t" r="r" b="b"/>
            <a:pathLst>
              <a:path w="438785" h="309879">
                <a:moveTo>
                  <a:pt x="0" y="309292"/>
                </a:moveTo>
                <a:lnTo>
                  <a:pt x="4115" y="306387"/>
                </a:lnTo>
                <a:lnTo>
                  <a:pt x="438221" y="0"/>
                </a:lnTo>
              </a:path>
            </a:pathLst>
          </a:custGeom>
          <a:ln w="10074">
            <a:solidFill>
              <a:srgbClr val="53585F"/>
            </a:solidFill>
            <a:prstDash val="sysDot"/>
          </a:ln>
        </p:spPr>
        <p:txBody>
          <a:bodyPr wrap="square" lIns="0" tIns="0" rIns="0" bIns="0" rtlCol="0"/>
          <a:lstStyle/>
          <a:p>
            <a:endParaRPr sz="2400"/>
          </a:p>
        </p:txBody>
      </p:sp>
      <p:sp>
        <p:nvSpPr>
          <p:cNvPr id="36" name="object 35">
            <a:extLst>
              <a:ext uri="{FF2B5EF4-FFF2-40B4-BE49-F238E27FC236}">
                <a16:creationId xmlns:a16="http://schemas.microsoft.com/office/drawing/2014/main" id="{A3EF5322-4F55-9541-A588-4F83B014FF64}"/>
              </a:ext>
            </a:extLst>
          </p:cNvPr>
          <p:cNvSpPr/>
          <p:nvPr/>
        </p:nvSpPr>
        <p:spPr>
          <a:xfrm>
            <a:off x="9040808" y="4354203"/>
            <a:ext cx="89747" cy="79587"/>
          </a:xfrm>
          <a:custGeom>
            <a:avLst/>
            <a:gdLst/>
            <a:ahLst/>
            <a:cxnLst/>
            <a:rect l="l" t="t" r="r" b="b"/>
            <a:pathLst>
              <a:path w="67310" h="59689">
                <a:moveTo>
                  <a:pt x="31965" y="0"/>
                </a:moveTo>
                <a:lnTo>
                  <a:pt x="0" y="59550"/>
                </a:lnTo>
                <a:lnTo>
                  <a:pt x="66814" y="49390"/>
                </a:lnTo>
                <a:lnTo>
                  <a:pt x="31965" y="0"/>
                </a:lnTo>
                <a:close/>
              </a:path>
            </a:pathLst>
          </a:custGeom>
          <a:solidFill>
            <a:srgbClr val="53585F"/>
          </a:solidFill>
        </p:spPr>
        <p:txBody>
          <a:bodyPr wrap="square" lIns="0" tIns="0" rIns="0" bIns="0" rtlCol="0"/>
          <a:lstStyle/>
          <a:p>
            <a:endParaRPr sz="2400"/>
          </a:p>
        </p:txBody>
      </p:sp>
      <p:sp>
        <p:nvSpPr>
          <p:cNvPr id="37" name="object 36">
            <a:extLst>
              <a:ext uri="{FF2B5EF4-FFF2-40B4-BE49-F238E27FC236}">
                <a16:creationId xmlns:a16="http://schemas.microsoft.com/office/drawing/2014/main" id="{8C25984A-0938-DF4E-AA79-C88A9E68290A}"/>
              </a:ext>
            </a:extLst>
          </p:cNvPr>
          <p:cNvSpPr/>
          <p:nvPr/>
        </p:nvSpPr>
        <p:spPr>
          <a:xfrm>
            <a:off x="9130504" y="4288394"/>
            <a:ext cx="685800" cy="205740"/>
          </a:xfrm>
          <a:custGeom>
            <a:avLst/>
            <a:gdLst/>
            <a:ahLst/>
            <a:cxnLst/>
            <a:rect l="l" t="t" r="r" b="b"/>
            <a:pathLst>
              <a:path w="514350" h="154304">
                <a:moveTo>
                  <a:pt x="0" y="153708"/>
                </a:moveTo>
                <a:lnTo>
                  <a:pt x="4825" y="152265"/>
                </a:lnTo>
                <a:lnTo>
                  <a:pt x="513880" y="0"/>
                </a:lnTo>
              </a:path>
            </a:pathLst>
          </a:custGeom>
          <a:ln w="10074">
            <a:solidFill>
              <a:srgbClr val="53585F"/>
            </a:solidFill>
            <a:prstDash val="sysDot"/>
          </a:ln>
        </p:spPr>
        <p:txBody>
          <a:bodyPr wrap="square" lIns="0" tIns="0" rIns="0" bIns="0" rtlCol="0"/>
          <a:lstStyle/>
          <a:p>
            <a:endParaRPr sz="2400"/>
          </a:p>
        </p:txBody>
      </p:sp>
      <p:sp>
        <p:nvSpPr>
          <p:cNvPr id="38" name="object 37">
            <a:extLst>
              <a:ext uri="{FF2B5EF4-FFF2-40B4-BE49-F238E27FC236}">
                <a16:creationId xmlns:a16="http://schemas.microsoft.com/office/drawing/2014/main" id="{E4545632-CDD6-6347-8158-B0E1B1851BD3}"/>
              </a:ext>
            </a:extLst>
          </p:cNvPr>
          <p:cNvSpPr/>
          <p:nvPr/>
        </p:nvSpPr>
        <p:spPr>
          <a:xfrm>
            <a:off x="9059723" y="4452806"/>
            <a:ext cx="88900" cy="77892"/>
          </a:xfrm>
          <a:custGeom>
            <a:avLst/>
            <a:gdLst/>
            <a:ahLst/>
            <a:cxnLst/>
            <a:rect l="l" t="t" r="r" b="b"/>
            <a:pathLst>
              <a:path w="66675" h="58420">
                <a:moveTo>
                  <a:pt x="49250" y="0"/>
                </a:moveTo>
                <a:lnTo>
                  <a:pt x="0" y="46278"/>
                </a:lnTo>
                <a:lnTo>
                  <a:pt x="66573" y="57911"/>
                </a:lnTo>
                <a:lnTo>
                  <a:pt x="49250" y="0"/>
                </a:lnTo>
                <a:close/>
              </a:path>
            </a:pathLst>
          </a:custGeom>
          <a:solidFill>
            <a:srgbClr val="53585F"/>
          </a:solidFill>
        </p:spPr>
        <p:txBody>
          <a:bodyPr wrap="square" lIns="0" tIns="0" rIns="0" bIns="0" rtlCol="0"/>
          <a:lstStyle/>
          <a:p>
            <a:endParaRPr sz="2400"/>
          </a:p>
        </p:txBody>
      </p:sp>
      <p:sp>
        <p:nvSpPr>
          <p:cNvPr id="39" name="object 38">
            <a:extLst>
              <a:ext uri="{FF2B5EF4-FFF2-40B4-BE49-F238E27FC236}">
                <a16:creationId xmlns:a16="http://schemas.microsoft.com/office/drawing/2014/main" id="{EE1D11BA-7D8D-E34C-A41F-A411D2563C6C}"/>
              </a:ext>
            </a:extLst>
          </p:cNvPr>
          <p:cNvSpPr/>
          <p:nvPr/>
        </p:nvSpPr>
        <p:spPr>
          <a:xfrm>
            <a:off x="3316559" y="4409918"/>
            <a:ext cx="582363" cy="899590"/>
          </a:xfrm>
          <a:custGeom>
            <a:avLst/>
            <a:gdLst/>
            <a:ahLst/>
            <a:cxnLst/>
            <a:rect l="l" t="t" r="r" b="b"/>
            <a:pathLst>
              <a:path w="515619" h="774700">
                <a:moveTo>
                  <a:pt x="0" y="769052"/>
                </a:moveTo>
                <a:lnTo>
                  <a:pt x="506866" y="0"/>
                </a:lnTo>
                <a:lnTo>
                  <a:pt x="515278" y="5544"/>
                </a:lnTo>
                <a:lnTo>
                  <a:pt x="8411" y="774596"/>
                </a:lnTo>
                <a:lnTo>
                  <a:pt x="0" y="769052"/>
                </a:lnTo>
                <a:close/>
              </a:path>
            </a:pathLst>
          </a:custGeom>
          <a:solidFill>
            <a:srgbClr val="53585F"/>
          </a:solidFill>
        </p:spPr>
        <p:txBody>
          <a:bodyPr wrap="square" lIns="0" tIns="0" rIns="0" bIns="0" rtlCol="0"/>
          <a:lstStyle/>
          <a:p>
            <a:endParaRPr sz="2400"/>
          </a:p>
        </p:txBody>
      </p:sp>
      <p:sp>
        <p:nvSpPr>
          <p:cNvPr id="40" name="object 39">
            <a:extLst>
              <a:ext uri="{FF2B5EF4-FFF2-40B4-BE49-F238E27FC236}">
                <a16:creationId xmlns:a16="http://schemas.microsoft.com/office/drawing/2014/main" id="{D5CA7F2E-0FBC-5F44-A142-B41E90A3F30D}"/>
              </a:ext>
            </a:extLst>
          </p:cNvPr>
          <p:cNvSpPr/>
          <p:nvPr/>
        </p:nvSpPr>
        <p:spPr>
          <a:xfrm>
            <a:off x="2630903" y="4203974"/>
            <a:ext cx="1192449" cy="72601"/>
          </a:xfrm>
          <a:custGeom>
            <a:avLst/>
            <a:gdLst/>
            <a:ahLst/>
            <a:cxnLst/>
            <a:rect l="l" t="t" r="r" b="b"/>
            <a:pathLst>
              <a:path w="1136650" h="102870">
                <a:moveTo>
                  <a:pt x="817" y="0"/>
                </a:moveTo>
                <a:lnTo>
                  <a:pt x="1136209" y="92438"/>
                </a:lnTo>
                <a:lnTo>
                  <a:pt x="1135392" y="102479"/>
                </a:lnTo>
                <a:lnTo>
                  <a:pt x="0" y="10041"/>
                </a:lnTo>
                <a:lnTo>
                  <a:pt x="817" y="0"/>
                </a:lnTo>
                <a:close/>
              </a:path>
            </a:pathLst>
          </a:custGeom>
          <a:solidFill>
            <a:srgbClr val="53585F"/>
          </a:solidFill>
        </p:spPr>
        <p:txBody>
          <a:bodyPr wrap="square" lIns="0" tIns="0" rIns="0" bIns="0" rtlCol="0"/>
          <a:lstStyle/>
          <a:p>
            <a:endParaRPr sz="2400"/>
          </a:p>
        </p:txBody>
      </p:sp>
      <p:sp>
        <p:nvSpPr>
          <p:cNvPr id="41" name="object 40">
            <a:extLst>
              <a:ext uri="{FF2B5EF4-FFF2-40B4-BE49-F238E27FC236}">
                <a16:creationId xmlns:a16="http://schemas.microsoft.com/office/drawing/2014/main" id="{4FDD729E-251D-E74D-87B7-FF5CEDDF176D}"/>
              </a:ext>
            </a:extLst>
          </p:cNvPr>
          <p:cNvSpPr/>
          <p:nvPr/>
        </p:nvSpPr>
        <p:spPr>
          <a:xfrm>
            <a:off x="3686359" y="3524885"/>
            <a:ext cx="221366" cy="622939"/>
          </a:xfrm>
          <a:custGeom>
            <a:avLst/>
            <a:gdLst/>
            <a:ahLst/>
            <a:cxnLst/>
            <a:rect l="l" t="t" r="r" b="b"/>
            <a:pathLst>
              <a:path w="252730" h="583564">
                <a:moveTo>
                  <a:pt x="9289" y="0"/>
                </a:moveTo>
                <a:lnTo>
                  <a:pt x="252456" y="579416"/>
                </a:lnTo>
                <a:lnTo>
                  <a:pt x="243166" y="583315"/>
                </a:lnTo>
                <a:lnTo>
                  <a:pt x="0" y="3898"/>
                </a:lnTo>
                <a:lnTo>
                  <a:pt x="9289" y="0"/>
                </a:lnTo>
                <a:close/>
              </a:path>
            </a:pathLst>
          </a:custGeom>
          <a:solidFill>
            <a:srgbClr val="53585F"/>
          </a:solidFill>
        </p:spPr>
        <p:txBody>
          <a:bodyPr wrap="square" lIns="0" tIns="0" rIns="0" bIns="0" rtlCol="0"/>
          <a:lstStyle/>
          <a:p>
            <a:endParaRPr sz="2400"/>
          </a:p>
        </p:txBody>
      </p:sp>
      <p:sp>
        <p:nvSpPr>
          <p:cNvPr id="42" name="object 41">
            <a:extLst>
              <a:ext uri="{FF2B5EF4-FFF2-40B4-BE49-F238E27FC236}">
                <a16:creationId xmlns:a16="http://schemas.microsoft.com/office/drawing/2014/main" id="{A5C6F977-DF22-F544-AB3B-89F5B0E567FE}"/>
              </a:ext>
            </a:extLst>
          </p:cNvPr>
          <p:cNvSpPr txBox="1"/>
          <p:nvPr/>
        </p:nvSpPr>
        <p:spPr>
          <a:xfrm>
            <a:off x="2151496" y="5743012"/>
            <a:ext cx="1515533" cy="269304"/>
          </a:xfrm>
          <a:prstGeom prst="rect">
            <a:avLst/>
          </a:prstGeom>
        </p:spPr>
        <p:txBody>
          <a:bodyPr vert="horz" wrap="square" lIns="0" tIns="22860" rIns="0" bIns="0" rtlCol="0">
            <a:spAutoFit/>
          </a:bodyPr>
          <a:lstStyle/>
          <a:p>
            <a:pPr marL="16933">
              <a:spcBef>
                <a:spcPts val="180"/>
              </a:spcBef>
            </a:pPr>
            <a:r>
              <a:rPr sz="1600" b="1" spc="27" dirty="0">
                <a:latin typeface="Arial"/>
                <a:cs typeface="Arial"/>
              </a:rPr>
              <a:t>INPUT</a:t>
            </a:r>
            <a:r>
              <a:rPr sz="1600" b="1" spc="20" dirty="0">
                <a:latin typeface="Arial"/>
                <a:cs typeface="Arial"/>
              </a:rPr>
              <a:t> </a:t>
            </a:r>
            <a:r>
              <a:rPr sz="1600" b="1" spc="33" dirty="0">
                <a:latin typeface="Arial"/>
                <a:cs typeface="Arial"/>
              </a:rPr>
              <a:t>GRAPH</a:t>
            </a:r>
            <a:endParaRPr sz="1600" dirty="0">
              <a:latin typeface="Arial"/>
              <a:cs typeface="Arial"/>
            </a:endParaRPr>
          </a:p>
        </p:txBody>
      </p:sp>
      <p:sp>
        <p:nvSpPr>
          <p:cNvPr id="43" name="object 42">
            <a:extLst>
              <a:ext uri="{FF2B5EF4-FFF2-40B4-BE49-F238E27FC236}">
                <a16:creationId xmlns:a16="http://schemas.microsoft.com/office/drawing/2014/main" id="{84C5D238-5B26-D34F-A871-80BA2D370194}"/>
              </a:ext>
            </a:extLst>
          </p:cNvPr>
          <p:cNvSpPr/>
          <p:nvPr/>
        </p:nvSpPr>
        <p:spPr>
          <a:xfrm>
            <a:off x="2443039" y="3559810"/>
            <a:ext cx="1693" cy="345439"/>
          </a:xfrm>
          <a:custGeom>
            <a:avLst/>
            <a:gdLst/>
            <a:ahLst/>
            <a:cxnLst/>
            <a:rect l="l" t="t" r="r" b="b"/>
            <a:pathLst>
              <a:path w="1269" h="259080">
                <a:moveTo>
                  <a:pt x="0" y="0"/>
                </a:moveTo>
                <a:lnTo>
                  <a:pt x="860" y="253505"/>
                </a:lnTo>
                <a:lnTo>
                  <a:pt x="877" y="258542"/>
                </a:lnTo>
              </a:path>
            </a:pathLst>
          </a:custGeom>
          <a:ln w="10074">
            <a:solidFill>
              <a:srgbClr val="000000"/>
            </a:solidFill>
          </a:ln>
        </p:spPr>
        <p:txBody>
          <a:bodyPr wrap="square" lIns="0" tIns="0" rIns="0" bIns="0" rtlCol="0"/>
          <a:lstStyle/>
          <a:p>
            <a:endParaRPr sz="2400"/>
          </a:p>
        </p:txBody>
      </p:sp>
      <p:sp>
        <p:nvSpPr>
          <p:cNvPr id="44" name="object 43">
            <a:extLst>
              <a:ext uri="{FF2B5EF4-FFF2-40B4-BE49-F238E27FC236}">
                <a16:creationId xmlns:a16="http://schemas.microsoft.com/office/drawing/2014/main" id="{330E9AE2-1666-154A-BA60-1BEDB06DB679}"/>
              </a:ext>
            </a:extLst>
          </p:cNvPr>
          <p:cNvSpPr/>
          <p:nvPr/>
        </p:nvSpPr>
        <p:spPr>
          <a:xfrm>
            <a:off x="2403889" y="3897680"/>
            <a:ext cx="81280" cy="81280"/>
          </a:xfrm>
          <a:custGeom>
            <a:avLst/>
            <a:gdLst/>
            <a:ahLst/>
            <a:cxnLst/>
            <a:rect l="l" t="t" r="r" b="b"/>
            <a:pathLst>
              <a:path w="60959" h="60960">
                <a:moveTo>
                  <a:pt x="60445" y="0"/>
                </a:moveTo>
                <a:lnTo>
                  <a:pt x="0" y="203"/>
                </a:lnTo>
                <a:lnTo>
                  <a:pt x="30427" y="60553"/>
                </a:lnTo>
                <a:lnTo>
                  <a:pt x="60445" y="0"/>
                </a:lnTo>
                <a:close/>
              </a:path>
            </a:pathLst>
          </a:custGeom>
          <a:solidFill>
            <a:srgbClr val="000000"/>
          </a:solidFill>
        </p:spPr>
        <p:txBody>
          <a:bodyPr wrap="square" lIns="0" tIns="0" rIns="0" bIns="0" rtlCol="0"/>
          <a:lstStyle/>
          <a:p>
            <a:endParaRPr sz="2400"/>
          </a:p>
        </p:txBody>
      </p:sp>
      <p:sp>
        <p:nvSpPr>
          <p:cNvPr id="45" name="object 44">
            <a:extLst>
              <a:ext uri="{FF2B5EF4-FFF2-40B4-BE49-F238E27FC236}">
                <a16:creationId xmlns:a16="http://schemas.microsoft.com/office/drawing/2014/main" id="{E6DEC1D4-E61E-7849-B063-5DD8DC7809CB}"/>
              </a:ext>
            </a:extLst>
          </p:cNvPr>
          <p:cNvSpPr txBox="1"/>
          <p:nvPr/>
        </p:nvSpPr>
        <p:spPr>
          <a:xfrm>
            <a:off x="1886489" y="3261179"/>
            <a:ext cx="1308408" cy="238527"/>
          </a:xfrm>
          <a:prstGeom prst="rect">
            <a:avLst/>
          </a:prstGeom>
        </p:spPr>
        <p:txBody>
          <a:bodyPr vert="horz" wrap="square" lIns="0" tIns="22860" rIns="0" bIns="0" rtlCol="0">
            <a:spAutoFit/>
          </a:bodyPr>
          <a:lstStyle/>
          <a:p>
            <a:pPr marL="16933">
              <a:spcBef>
                <a:spcPts val="180"/>
              </a:spcBef>
            </a:pPr>
            <a:r>
              <a:rPr sz="1400" spc="-33" dirty="0">
                <a:latin typeface="Arial"/>
                <a:cs typeface="Arial"/>
              </a:rPr>
              <a:t>TARGET</a:t>
            </a:r>
            <a:r>
              <a:rPr sz="1400" spc="20" dirty="0">
                <a:latin typeface="Arial"/>
                <a:cs typeface="Arial"/>
              </a:rPr>
              <a:t> NODE</a:t>
            </a:r>
            <a:endParaRPr sz="1400" dirty="0">
              <a:latin typeface="Arial"/>
              <a:cs typeface="Arial"/>
            </a:endParaRPr>
          </a:p>
        </p:txBody>
      </p:sp>
      <p:sp>
        <p:nvSpPr>
          <p:cNvPr id="46" name="object 45">
            <a:extLst>
              <a:ext uri="{FF2B5EF4-FFF2-40B4-BE49-F238E27FC236}">
                <a16:creationId xmlns:a16="http://schemas.microsoft.com/office/drawing/2014/main" id="{1AEF5140-8DDE-E045-8A48-5F7BD8B2E1AF}"/>
              </a:ext>
            </a:extLst>
          </p:cNvPr>
          <p:cNvSpPr/>
          <p:nvPr/>
        </p:nvSpPr>
        <p:spPr>
          <a:xfrm>
            <a:off x="2632410" y="3515869"/>
            <a:ext cx="953201" cy="576921"/>
          </a:xfrm>
          <a:custGeom>
            <a:avLst/>
            <a:gdLst/>
            <a:ahLst/>
            <a:cxnLst/>
            <a:rect l="l" t="t" r="r" b="b"/>
            <a:pathLst>
              <a:path w="831850" h="489585">
                <a:moveTo>
                  <a:pt x="831223" y="8709"/>
                </a:moveTo>
                <a:lnTo>
                  <a:pt x="5063" y="488966"/>
                </a:lnTo>
                <a:lnTo>
                  <a:pt x="0" y="480256"/>
                </a:lnTo>
                <a:lnTo>
                  <a:pt x="826160" y="0"/>
                </a:lnTo>
                <a:lnTo>
                  <a:pt x="831223" y="8709"/>
                </a:lnTo>
                <a:close/>
              </a:path>
            </a:pathLst>
          </a:custGeom>
          <a:solidFill>
            <a:srgbClr val="53585F"/>
          </a:solidFill>
        </p:spPr>
        <p:txBody>
          <a:bodyPr wrap="square" lIns="0" tIns="0" rIns="0" bIns="0" rtlCol="0"/>
          <a:lstStyle/>
          <a:p>
            <a:endParaRPr sz="2400"/>
          </a:p>
        </p:txBody>
      </p:sp>
      <p:sp>
        <p:nvSpPr>
          <p:cNvPr id="48" name="object 47">
            <a:extLst>
              <a:ext uri="{FF2B5EF4-FFF2-40B4-BE49-F238E27FC236}">
                <a16:creationId xmlns:a16="http://schemas.microsoft.com/office/drawing/2014/main" id="{23E6757D-F690-7040-A6CD-538E012F3951}"/>
              </a:ext>
            </a:extLst>
          </p:cNvPr>
          <p:cNvSpPr txBox="1"/>
          <p:nvPr/>
        </p:nvSpPr>
        <p:spPr>
          <a:xfrm>
            <a:off x="3576655" y="3241279"/>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49" name="object 48">
            <a:extLst>
              <a:ext uri="{FF2B5EF4-FFF2-40B4-BE49-F238E27FC236}">
                <a16:creationId xmlns:a16="http://schemas.microsoft.com/office/drawing/2014/main" id="{9118B073-BF44-4449-86CA-F270C1BC87C1}"/>
              </a:ext>
            </a:extLst>
          </p:cNvPr>
          <p:cNvSpPr/>
          <p:nvPr/>
        </p:nvSpPr>
        <p:spPr>
          <a:xfrm>
            <a:off x="2122681" y="4314676"/>
            <a:ext cx="300840" cy="738113"/>
          </a:xfrm>
          <a:custGeom>
            <a:avLst/>
            <a:gdLst/>
            <a:ahLst/>
            <a:cxnLst/>
            <a:rect l="l" t="t" r="r" b="b"/>
            <a:pathLst>
              <a:path w="307340" h="662939">
                <a:moveTo>
                  <a:pt x="307164" y="4152"/>
                </a:moveTo>
                <a:lnTo>
                  <a:pt x="9178" y="662777"/>
                </a:lnTo>
                <a:lnTo>
                  <a:pt x="0" y="658624"/>
                </a:lnTo>
                <a:lnTo>
                  <a:pt x="297985" y="0"/>
                </a:lnTo>
                <a:lnTo>
                  <a:pt x="307164" y="4152"/>
                </a:lnTo>
                <a:close/>
              </a:path>
            </a:pathLst>
          </a:custGeom>
          <a:solidFill>
            <a:srgbClr val="53585F"/>
          </a:solidFill>
        </p:spPr>
        <p:txBody>
          <a:bodyPr wrap="square" lIns="0" tIns="0" rIns="0" bIns="0" rtlCol="0"/>
          <a:lstStyle/>
          <a:p>
            <a:endParaRPr sz="2400"/>
          </a:p>
        </p:txBody>
      </p:sp>
      <p:sp>
        <p:nvSpPr>
          <p:cNvPr id="51" name="object 50">
            <a:extLst>
              <a:ext uri="{FF2B5EF4-FFF2-40B4-BE49-F238E27FC236}">
                <a16:creationId xmlns:a16="http://schemas.microsoft.com/office/drawing/2014/main" id="{4E0F942B-4CBF-044D-951E-170F14003A4C}"/>
              </a:ext>
            </a:extLst>
          </p:cNvPr>
          <p:cNvSpPr txBox="1"/>
          <p:nvPr/>
        </p:nvSpPr>
        <p:spPr>
          <a:xfrm>
            <a:off x="2011320" y="499425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53" name="object 52">
            <a:extLst>
              <a:ext uri="{FF2B5EF4-FFF2-40B4-BE49-F238E27FC236}">
                <a16:creationId xmlns:a16="http://schemas.microsoft.com/office/drawing/2014/main" id="{6DC65A6F-BE93-184A-ABBE-ED79BADF4B52}"/>
              </a:ext>
            </a:extLst>
          </p:cNvPr>
          <p:cNvSpPr txBox="1"/>
          <p:nvPr/>
        </p:nvSpPr>
        <p:spPr>
          <a:xfrm>
            <a:off x="3242897" y="525868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E</a:t>
            </a:r>
            <a:endParaRPr dirty="0">
              <a:latin typeface="Courier New"/>
              <a:cs typeface="Courier New"/>
            </a:endParaRPr>
          </a:p>
        </p:txBody>
      </p:sp>
      <p:sp>
        <p:nvSpPr>
          <p:cNvPr id="54" name="object 53">
            <a:extLst>
              <a:ext uri="{FF2B5EF4-FFF2-40B4-BE49-F238E27FC236}">
                <a16:creationId xmlns:a16="http://schemas.microsoft.com/office/drawing/2014/main" id="{1548FCD1-CD39-2C48-A6D7-8FB23568C266}"/>
              </a:ext>
            </a:extLst>
          </p:cNvPr>
          <p:cNvSpPr/>
          <p:nvPr/>
        </p:nvSpPr>
        <p:spPr>
          <a:xfrm>
            <a:off x="4008176" y="4368367"/>
            <a:ext cx="215053" cy="428413"/>
          </a:xfrm>
          <a:custGeom>
            <a:avLst/>
            <a:gdLst/>
            <a:ahLst/>
            <a:cxnLst/>
            <a:rect l="l" t="t" r="r" b="b"/>
            <a:pathLst>
              <a:path w="161289" h="321310">
                <a:moveTo>
                  <a:pt x="9083" y="0"/>
                </a:moveTo>
                <a:lnTo>
                  <a:pt x="161065" y="316788"/>
                </a:lnTo>
                <a:lnTo>
                  <a:pt x="151981" y="321146"/>
                </a:lnTo>
                <a:lnTo>
                  <a:pt x="0" y="4357"/>
                </a:lnTo>
                <a:lnTo>
                  <a:pt x="9083" y="0"/>
                </a:lnTo>
                <a:close/>
              </a:path>
            </a:pathLst>
          </a:custGeom>
          <a:solidFill>
            <a:srgbClr val="53585F"/>
          </a:solidFill>
        </p:spPr>
        <p:txBody>
          <a:bodyPr wrap="square" lIns="0" tIns="0" rIns="0" bIns="0" rtlCol="0"/>
          <a:lstStyle/>
          <a:p>
            <a:endParaRPr sz="2400"/>
          </a:p>
        </p:txBody>
      </p:sp>
      <p:sp>
        <p:nvSpPr>
          <p:cNvPr id="56" name="object 55">
            <a:extLst>
              <a:ext uri="{FF2B5EF4-FFF2-40B4-BE49-F238E27FC236}">
                <a16:creationId xmlns:a16="http://schemas.microsoft.com/office/drawing/2014/main" id="{2F4297F8-CE7E-084A-8AB0-E4928BC5651B}"/>
              </a:ext>
            </a:extLst>
          </p:cNvPr>
          <p:cNvSpPr txBox="1"/>
          <p:nvPr/>
        </p:nvSpPr>
        <p:spPr>
          <a:xfrm>
            <a:off x="4170189" y="475880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F</a:t>
            </a:r>
            <a:endParaRPr dirty="0">
              <a:latin typeface="Courier New"/>
              <a:cs typeface="Courier New"/>
            </a:endParaRPr>
          </a:p>
        </p:txBody>
      </p:sp>
      <p:sp>
        <p:nvSpPr>
          <p:cNvPr id="58" name="object 57">
            <a:extLst>
              <a:ext uri="{FF2B5EF4-FFF2-40B4-BE49-F238E27FC236}">
                <a16:creationId xmlns:a16="http://schemas.microsoft.com/office/drawing/2014/main" id="{F6CC72FB-C93E-BF4D-ACD4-29BE54069139}"/>
              </a:ext>
            </a:extLst>
          </p:cNvPr>
          <p:cNvSpPr txBox="1"/>
          <p:nvPr/>
        </p:nvSpPr>
        <p:spPr>
          <a:xfrm>
            <a:off x="3888807" y="41337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64" name="object 63">
            <a:extLst>
              <a:ext uri="{FF2B5EF4-FFF2-40B4-BE49-F238E27FC236}">
                <a16:creationId xmlns:a16="http://schemas.microsoft.com/office/drawing/2014/main" id="{8BF1529E-EC6C-E545-A1B3-EEB29729874E}"/>
              </a:ext>
            </a:extLst>
          </p:cNvPr>
          <p:cNvSpPr txBox="1"/>
          <p:nvPr/>
        </p:nvSpPr>
        <p:spPr>
          <a:xfrm>
            <a:off x="7233762" y="4161210"/>
            <a:ext cx="955049" cy="470343"/>
          </a:xfrm>
          <a:prstGeom prst="rect">
            <a:avLst/>
          </a:prstGeom>
        </p:spPr>
        <p:txBody>
          <a:bodyPr vert="horz" wrap="square" lIns="0" tIns="18627" rIns="0" bIns="0" rtlCol="0">
            <a:spAutoFit/>
          </a:bodyPr>
          <a:lstStyle/>
          <a:p>
            <a:pPr marL="16933">
              <a:spcBef>
                <a:spcPts val="147"/>
              </a:spcBef>
              <a:tabLst>
                <a:tab pos="987189" algn="l"/>
              </a:tabLst>
            </a:pPr>
            <a:r>
              <a:rPr sz="1467" u="heavy" dirty="0">
                <a:uFill>
                  <a:solidFill>
                    <a:srgbClr val="53585F"/>
                  </a:solidFill>
                </a:uFill>
                <a:latin typeface="Times New Roman"/>
                <a:cs typeface="Times New Roman"/>
              </a:rPr>
              <a:t> 	</a:t>
            </a:r>
            <a:r>
              <a:rPr sz="1467" dirty="0">
                <a:latin typeface="Times New Roman"/>
                <a:cs typeface="Times New Roman"/>
              </a:rPr>
              <a:t> </a:t>
            </a:r>
            <a:r>
              <a:rPr sz="1467" spc="-140" dirty="0">
                <a:latin typeface="Times New Roman"/>
                <a:cs typeface="Times New Roman"/>
              </a:rPr>
              <a:t> </a:t>
            </a:r>
            <a:endParaRPr sz="1467" dirty="0">
              <a:latin typeface="Courier New"/>
              <a:cs typeface="Courier New"/>
            </a:endParaRPr>
          </a:p>
        </p:txBody>
      </p:sp>
      <p:sp>
        <p:nvSpPr>
          <p:cNvPr id="68" name="object 67">
            <a:extLst>
              <a:ext uri="{FF2B5EF4-FFF2-40B4-BE49-F238E27FC236}">
                <a16:creationId xmlns:a16="http://schemas.microsoft.com/office/drawing/2014/main" id="{DDDCB63E-848B-A848-A167-A385D559D5D7}"/>
              </a:ext>
            </a:extLst>
          </p:cNvPr>
          <p:cNvSpPr txBox="1"/>
          <p:nvPr/>
        </p:nvSpPr>
        <p:spPr>
          <a:xfrm>
            <a:off x="2384343" y="401288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69" name="object 68">
            <a:extLst>
              <a:ext uri="{FF2B5EF4-FFF2-40B4-BE49-F238E27FC236}">
                <a16:creationId xmlns:a16="http://schemas.microsoft.com/office/drawing/2014/main" id="{1D33D27B-B5F7-A745-8F00-7ECBA1267491}"/>
              </a:ext>
            </a:extLst>
          </p:cNvPr>
          <p:cNvSpPr/>
          <p:nvPr/>
        </p:nvSpPr>
        <p:spPr>
          <a:xfrm>
            <a:off x="9128277" y="3352727"/>
            <a:ext cx="796713" cy="73659"/>
          </a:xfrm>
          <a:custGeom>
            <a:avLst/>
            <a:gdLst/>
            <a:ahLst/>
            <a:cxnLst/>
            <a:rect l="l" t="t" r="r" b="b"/>
            <a:pathLst>
              <a:path w="597535" h="55244">
                <a:moveTo>
                  <a:pt x="0" y="0"/>
                </a:moveTo>
                <a:lnTo>
                  <a:pt x="5015" y="463"/>
                </a:lnTo>
                <a:lnTo>
                  <a:pt x="597396" y="55241"/>
                </a:lnTo>
              </a:path>
            </a:pathLst>
          </a:custGeom>
          <a:ln w="10074">
            <a:solidFill>
              <a:srgbClr val="53585F"/>
            </a:solidFill>
            <a:prstDash val="sysDot"/>
          </a:ln>
        </p:spPr>
        <p:txBody>
          <a:bodyPr wrap="square" lIns="0" tIns="0" rIns="0" bIns="0" rtlCol="0"/>
          <a:lstStyle/>
          <a:p>
            <a:endParaRPr sz="2400"/>
          </a:p>
        </p:txBody>
      </p:sp>
      <p:sp>
        <p:nvSpPr>
          <p:cNvPr id="70" name="object 69">
            <a:extLst>
              <a:ext uri="{FF2B5EF4-FFF2-40B4-BE49-F238E27FC236}">
                <a16:creationId xmlns:a16="http://schemas.microsoft.com/office/drawing/2014/main" id="{0A99183B-04CE-C94C-AAB9-121650E2E24E}"/>
              </a:ext>
            </a:extLst>
          </p:cNvPr>
          <p:cNvSpPr/>
          <p:nvPr/>
        </p:nvSpPr>
        <p:spPr>
          <a:xfrm>
            <a:off x="9054709" y="3313228"/>
            <a:ext cx="84667" cy="80433"/>
          </a:xfrm>
          <a:custGeom>
            <a:avLst/>
            <a:gdLst/>
            <a:ahLst/>
            <a:cxnLst/>
            <a:rect l="l" t="t" r="r" b="b"/>
            <a:pathLst>
              <a:path w="63500" h="60325">
                <a:moveTo>
                  <a:pt x="62966" y="0"/>
                </a:moveTo>
                <a:lnTo>
                  <a:pt x="0" y="24523"/>
                </a:lnTo>
                <a:lnTo>
                  <a:pt x="57404" y="60185"/>
                </a:lnTo>
                <a:lnTo>
                  <a:pt x="62966" y="0"/>
                </a:lnTo>
                <a:close/>
              </a:path>
            </a:pathLst>
          </a:custGeom>
          <a:solidFill>
            <a:srgbClr val="53585F"/>
          </a:solidFill>
        </p:spPr>
        <p:txBody>
          <a:bodyPr wrap="square" lIns="0" tIns="0" rIns="0" bIns="0" rtlCol="0"/>
          <a:lstStyle/>
          <a:p>
            <a:endParaRPr sz="2400"/>
          </a:p>
        </p:txBody>
      </p:sp>
      <p:sp>
        <p:nvSpPr>
          <p:cNvPr id="71" name="object 70">
            <a:extLst>
              <a:ext uri="{FF2B5EF4-FFF2-40B4-BE49-F238E27FC236}">
                <a16:creationId xmlns:a16="http://schemas.microsoft.com/office/drawing/2014/main" id="{55FF6292-7E65-3949-9EA3-49F07F039F85}"/>
              </a:ext>
            </a:extLst>
          </p:cNvPr>
          <p:cNvSpPr/>
          <p:nvPr/>
        </p:nvSpPr>
        <p:spPr>
          <a:xfrm>
            <a:off x="9575533" y="5737382"/>
            <a:ext cx="275496" cy="274756"/>
          </a:xfrm>
          <a:prstGeom prst="rect">
            <a:avLst/>
          </a:prstGeom>
          <a:blipFill>
            <a:blip r:embed="rId9" cstate="print"/>
            <a:stretch>
              <a:fillRect/>
            </a:stretch>
          </a:blipFill>
        </p:spPr>
        <p:txBody>
          <a:bodyPr wrap="square" lIns="0" tIns="0" rIns="0" bIns="0" rtlCol="0"/>
          <a:lstStyle/>
          <a:p>
            <a:endParaRPr sz="2400"/>
          </a:p>
        </p:txBody>
      </p:sp>
      <p:sp>
        <p:nvSpPr>
          <p:cNvPr id="72" name="object 71">
            <a:extLst>
              <a:ext uri="{FF2B5EF4-FFF2-40B4-BE49-F238E27FC236}">
                <a16:creationId xmlns:a16="http://schemas.microsoft.com/office/drawing/2014/main" id="{81E82320-405A-DE44-A78F-B5BA9EFF3F44}"/>
              </a:ext>
            </a:extLst>
          </p:cNvPr>
          <p:cNvSpPr txBox="1"/>
          <p:nvPr/>
        </p:nvSpPr>
        <p:spPr>
          <a:xfrm>
            <a:off x="9638013" y="5705400"/>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73" name="object 72">
            <a:extLst>
              <a:ext uri="{FF2B5EF4-FFF2-40B4-BE49-F238E27FC236}">
                <a16:creationId xmlns:a16="http://schemas.microsoft.com/office/drawing/2014/main" id="{D45A509D-4CF9-2D4A-8AF8-8F8B1D1FE395}"/>
              </a:ext>
            </a:extLst>
          </p:cNvPr>
          <p:cNvSpPr/>
          <p:nvPr/>
        </p:nvSpPr>
        <p:spPr>
          <a:xfrm>
            <a:off x="9724762" y="2848034"/>
            <a:ext cx="275484" cy="274756"/>
          </a:xfrm>
          <a:prstGeom prst="rect">
            <a:avLst/>
          </a:prstGeom>
          <a:blipFill>
            <a:blip r:embed="rId10" cstate="print"/>
            <a:stretch>
              <a:fillRect/>
            </a:stretch>
          </a:blipFill>
        </p:spPr>
        <p:txBody>
          <a:bodyPr wrap="square" lIns="0" tIns="0" rIns="0" bIns="0" rtlCol="0"/>
          <a:lstStyle/>
          <a:p>
            <a:endParaRPr sz="2400"/>
          </a:p>
        </p:txBody>
      </p:sp>
      <p:sp>
        <p:nvSpPr>
          <p:cNvPr id="74" name="object 73">
            <a:extLst>
              <a:ext uri="{FF2B5EF4-FFF2-40B4-BE49-F238E27FC236}">
                <a16:creationId xmlns:a16="http://schemas.microsoft.com/office/drawing/2014/main" id="{8C77BEE4-9E2E-1144-87D5-F2DDB8E7694F}"/>
              </a:ext>
            </a:extLst>
          </p:cNvPr>
          <p:cNvSpPr txBox="1"/>
          <p:nvPr/>
        </p:nvSpPr>
        <p:spPr>
          <a:xfrm>
            <a:off x="9785773" y="2817371"/>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75" name="object 74">
            <a:extLst>
              <a:ext uri="{FF2B5EF4-FFF2-40B4-BE49-F238E27FC236}">
                <a16:creationId xmlns:a16="http://schemas.microsoft.com/office/drawing/2014/main" id="{D82EA85B-B6A0-9045-A124-5A0BB6A47F8A}"/>
              </a:ext>
            </a:extLst>
          </p:cNvPr>
          <p:cNvSpPr/>
          <p:nvPr/>
        </p:nvSpPr>
        <p:spPr>
          <a:xfrm>
            <a:off x="9731320" y="3286235"/>
            <a:ext cx="275496" cy="274756"/>
          </a:xfrm>
          <a:prstGeom prst="rect">
            <a:avLst/>
          </a:prstGeom>
          <a:blipFill>
            <a:blip r:embed="rId11" cstate="print"/>
            <a:stretch>
              <a:fillRect/>
            </a:stretch>
          </a:blipFill>
        </p:spPr>
        <p:txBody>
          <a:bodyPr wrap="square" lIns="0" tIns="0" rIns="0" bIns="0" rtlCol="0"/>
          <a:lstStyle/>
          <a:p>
            <a:endParaRPr sz="2400"/>
          </a:p>
        </p:txBody>
      </p:sp>
      <p:sp>
        <p:nvSpPr>
          <p:cNvPr id="76" name="object 75">
            <a:extLst>
              <a:ext uri="{FF2B5EF4-FFF2-40B4-BE49-F238E27FC236}">
                <a16:creationId xmlns:a16="http://schemas.microsoft.com/office/drawing/2014/main" id="{18D16426-8E30-D544-A34B-D1EED2FCB35F}"/>
              </a:ext>
            </a:extLst>
          </p:cNvPr>
          <p:cNvSpPr txBox="1"/>
          <p:nvPr/>
        </p:nvSpPr>
        <p:spPr>
          <a:xfrm>
            <a:off x="9785773" y="3260652"/>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C</a:t>
            </a:r>
            <a:endParaRPr sz="1467">
              <a:latin typeface="Courier New"/>
              <a:cs typeface="Courier New"/>
            </a:endParaRPr>
          </a:p>
        </p:txBody>
      </p:sp>
      <p:sp>
        <p:nvSpPr>
          <p:cNvPr id="77" name="object 76">
            <a:extLst>
              <a:ext uri="{FF2B5EF4-FFF2-40B4-BE49-F238E27FC236}">
                <a16:creationId xmlns:a16="http://schemas.microsoft.com/office/drawing/2014/main" id="{317179E7-B018-684B-8DCD-94F86436C40E}"/>
              </a:ext>
            </a:extLst>
          </p:cNvPr>
          <p:cNvSpPr/>
          <p:nvPr/>
        </p:nvSpPr>
        <p:spPr>
          <a:xfrm>
            <a:off x="9546069" y="4942112"/>
            <a:ext cx="275496" cy="274753"/>
          </a:xfrm>
          <a:prstGeom prst="rect">
            <a:avLst/>
          </a:prstGeom>
          <a:blipFill>
            <a:blip r:embed="rId12" cstate="print"/>
            <a:stretch>
              <a:fillRect/>
            </a:stretch>
          </a:blipFill>
        </p:spPr>
        <p:txBody>
          <a:bodyPr wrap="square" lIns="0" tIns="0" rIns="0" bIns="0" rtlCol="0"/>
          <a:lstStyle/>
          <a:p>
            <a:endParaRPr sz="2400"/>
          </a:p>
        </p:txBody>
      </p:sp>
      <p:sp>
        <p:nvSpPr>
          <p:cNvPr id="78" name="object 77">
            <a:extLst>
              <a:ext uri="{FF2B5EF4-FFF2-40B4-BE49-F238E27FC236}">
                <a16:creationId xmlns:a16="http://schemas.microsoft.com/office/drawing/2014/main" id="{A6C0F17F-2644-E448-A1BC-B1A5C41C548E}"/>
              </a:ext>
            </a:extLst>
          </p:cNvPr>
          <p:cNvSpPr txBox="1"/>
          <p:nvPr/>
        </p:nvSpPr>
        <p:spPr>
          <a:xfrm>
            <a:off x="9611139" y="4926303"/>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F</a:t>
            </a:r>
            <a:endParaRPr sz="1467">
              <a:latin typeface="Courier New"/>
              <a:cs typeface="Courier New"/>
            </a:endParaRPr>
          </a:p>
        </p:txBody>
      </p:sp>
      <p:sp>
        <p:nvSpPr>
          <p:cNvPr id="79" name="object 78">
            <a:extLst>
              <a:ext uri="{FF2B5EF4-FFF2-40B4-BE49-F238E27FC236}">
                <a16:creationId xmlns:a16="http://schemas.microsoft.com/office/drawing/2014/main" id="{B3B83BA1-18A4-0D4C-8394-03CD0C86187B}"/>
              </a:ext>
            </a:extLst>
          </p:cNvPr>
          <p:cNvSpPr/>
          <p:nvPr/>
        </p:nvSpPr>
        <p:spPr>
          <a:xfrm>
            <a:off x="9686632" y="4162298"/>
            <a:ext cx="275496" cy="274756"/>
          </a:xfrm>
          <a:prstGeom prst="rect">
            <a:avLst/>
          </a:prstGeom>
          <a:blipFill>
            <a:blip r:embed="rId13" cstate="print"/>
            <a:stretch>
              <a:fillRect/>
            </a:stretch>
          </a:blipFill>
        </p:spPr>
        <p:txBody>
          <a:bodyPr wrap="square" lIns="0" tIns="0" rIns="0" bIns="0" rtlCol="0"/>
          <a:lstStyle/>
          <a:p>
            <a:endParaRPr sz="2400"/>
          </a:p>
        </p:txBody>
      </p:sp>
      <p:sp>
        <p:nvSpPr>
          <p:cNvPr id="80" name="object 79">
            <a:extLst>
              <a:ext uri="{FF2B5EF4-FFF2-40B4-BE49-F238E27FC236}">
                <a16:creationId xmlns:a16="http://schemas.microsoft.com/office/drawing/2014/main" id="{6D556C30-B357-1443-BD3C-542D468BD1BE}"/>
              </a:ext>
            </a:extLst>
          </p:cNvPr>
          <p:cNvSpPr/>
          <p:nvPr/>
        </p:nvSpPr>
        <p:spPr>
          <a:xfrm>
            <a:off x="9669677" y="4603991"/>
            <a:ext cx="275488" cy="274756"/>
          </a:xfrm>
          <a:prstGeom prst="rect">
            <a:avLst/>
          </a:prstGeom>
          <a:blipFill>
            <a:blip r:embed="rId14" cstate="print"/>
            <a:stretch>
              <a:fillRect/>
            </a:stretch>
          </a:blipFill>
        </p:spPr>
        <p:txBody>
          <a:bodyPr wrap="square" lIns="0" tIns="0" rIns="0" bIns="0" rtlCol="0"/>
          <a:lstStyle/>
          <a:p>
            <a:endParaRPr sz="2400"/>
          </a:p>
        </p:txBody>
      </p:sp>
      <p:sp>
        <p:nvSpPr>
          <p:cNvPr id="81" name="object 80">
            <a:extLst>
              <a:ext uri="{FF2B5EF4-FFF2-40B4-BE49-F238E27FC236}">
                <a16:creationId xmlns:a16="http://schemas.microsoft.com/office/drawing/2014/main" id="{6BCE5F8E-97A9-224D-9A80-65077338E750}"/>
              </a:ext>
            </a:extLst>
          </p:cNvPr>
          <p:cNvSpPr txBox="1"/>
          <p:nvPr/>
        </p:nvSpPr>
        <p:spPr>
          <a:xfrm>
            <a:off x="9732043" y="4577049"/>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E</a:t>
            </a:r>
            <a:endParaRPr sz="1467">
              <a:latin typeface="Courier New"/>
              <a:cs typeface="Courier New"/>
            </a:endParaRPr>
          </a:p>
        </p:txBody>
      </p:sp>
      <p:sp>
        <p:nvSpPr>
          <p:cNvPr id="82" name="object 81">
            <a:extLst>
              <a:ext uri="{FF2B5EF4-FFF2-40B4-BE49-F238E27FC236}">
                <a16:creationId xmlns:a16="http://schemas.microsoft.com/office/drawing/2014/main" id="{CB800162-470D-1C44-BB9A-04D9E1D592F8}"/>
              </a:ext>
            </a:extLst>
          </p:cNvPr>
          <p:cNvSpPr/>
          <p:nvPr/>
        </p:nvSpPr>
        <p:spPr>
          <a:xfrm>
            <a:off x="9594939" y="3823631"/>
            <a:ext cx="275496" cy="274760"/>
          </a:xfrm>
          <a:prstGeom prst="rect">
            <a:avLst/>
          </a:prstGeom>
          <a:blipFill>
            <a:blip r:embed="rId9" cstate="print"/>
            <a:stretch>
              <a:fillRect/>
            </a:stretch>
          </a:blipFill>
        </p:spPr>
        <p:txBody>
          <a:bodyPr wrap="square" lIns="0" tIns="0" rIns="0" bIns="0" rtlCol="0"/>
          <a:lstStyle/>
          <a:p>
            <a:endParaRPr sz="2400"/>
          </a:p>
        </p:txBody>
      </p:sp>
      <p:sp>
        <p:nvSpPr>
          <p:cNvPr id="83" name="object 82">
            <a:extLst>
              <a:ext uri="{FF2B5EF4-FFF2-40B4-BE49-F238E27FC236}">
                <a16:creationId xmlns:a16="http://schemas.microsoft.com/office/drawing/2014/main" id="{BD7647E4-E460-1641-8B03-2D49010A14C8}"/>
              </a:ext>
            </a:extLst>
          </p:cNvPr>
          <p:cNvSpPr txBox="1"/>
          <p:nvPr/>
        </p:nvSpPr>
        <p:spPr>
          <a:xfrm>
            <a:off x="9664870" y="3660938"/>
            <a:ext cx="241300" cy="723403"/>
          </a:xfrm>
          <a:prstGeom prst="rect">
            <a:avLst/>
          </a:prstGeom>
        </p:spPr>
        <p:txBody>
          <a:bodyPr vert="horz" wrap="square" lIns="0" tIns="142240" rIns="0" bIns="0" rtlCol="0">
            <a:spAutoFit/>
          </a:bodyPr>
          <a:lstStyle/>
          <a:p>
            <a:pPr marL="16933">
              <a:spcBef>
                <a:spcPts val="1120"/>
              </a:spcBef>
            </a:pPr>
            <a:r>
              <a:rPr sz="1467" b="1" spc="7" dirty="0">
                <a:latin typeface="Courier New"/>
                <a:cs typeface="Courier New"/>
              </a:rPr>
              <a:t>A</a:t>
            </a:r>
            <a:endParaRPr sz="1467">
              <a:latin typeface="Courier New"/>
              <a:cs typeface="Courier New"/>
            </a:endParaRPr>
          </a:p>
          <a:p>
            <a:pPr marL="110911">
              <a:spcBef>
                <a:spcPts val="987"/>
              </a:spcBef>
            </a:pPr>
            <a:r>
              <a:rPr sz="1467" b="1" spc="7" dirty="0">
                <a:latin typeface="Courier New"/>
                <a:cs typeface="Courier New"/>
              </a:rPr>
              <a:t>B</a:t>
            </a:r>
            <a:endParaRPr sz="1467">
              <a:latin typeface="Courier New"/>
              <a:cs typeface="Courier New"/>
            </a:endParaRPr>
          </a:p>
        </p:txBody>
      </p:sp>
      <p:sp>
        <p:nvSpPr>
          <p:cNvPr id="93" name="object 7">
            <a:extLst>
              <a:ext uri="{FF2B5EF4-FFF2-40B4-BE49-F238E27FC236}">
                <a16:creationId xmlns:a16="http://schemas.microsoft.com/office/drawing/2014/main" id="{26BFBEB7-5EBC-9541-A708-6182354DD17D}"/>
              </a:ext>
            </a:extLst>
          </p:cNvPr>
          <p:cNvSpPr/>
          <p:nvPr/>
        </p:nvSpPr>
        <p:spPr>
          <a:xfrm>
            <a:off x="5565949" y="4384442"/>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8" cstate="print"/>
            <a:srcRect/>
            <a:stretch>
              <a:fillRect/>
            </a:stretch>
          </a:blipFill>
        </p:spPr>
        <p:txBody>
          <a:bodyPr wrap="square" lIns="0" tIns="0" rIns="0" bIns="0" rtlCol="0"/>
          <a:lstStyle/>
          <a:p>
            <a:endParaRPr sz="2400"/>
          </a:p>
        </p:txBody>
      </p:sp>
      <p:sp>
        <p:nvSpPr>
          <p:cNvPr id="94" name="object 67">
            <a:extLst>
              <a:ext uri="{FF2B5EF4-FFF2-40B4-BE49-F238E27FC236}">
                <a16:creationId xmlns:a16="http://schemas.microsoft.com/office/drawing/2014/main" id="{6950FA63-7B53-184E-AB80-C5B1788A9935}"/>
              </a:ext>
            </a:extLst>
          </p:cNvPr>
          <p:cNvSpPr txBox="1"/>
          <p:nvPr/>
        </p:nvSpPr>
        <p:spPr>
          <a:xfrm>
            <a:off x="5673776" y="44079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95" name="object 7">
            <a:extLst>
              <a:ext uri="{FF2B5EF4-FFF2-40B4-BE49-F238E27FC236}">
                <a16:creationId xmlns:a16="http://schemas.microsoft.com/office/drawing/2014/main" id="{6443CE4B-AB2F-D646-8228-08CEF48DFFA4}"/>
              </a:ext>
            </a:extLst>
          </p:cNvPr>
          <p:cNvSpPr/>
          <p:nvPr/>
        </p:nvSpPr>
        <p:spPr>
          <a:xfrm>
            <a:off x="8171646" y="331120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a:p>
        </p:txBody>
      </p:sp>
      <p:sp>
        <p:nvSpPr>
          <p:cNvPr id="96" name="object 47">
            <a:extLst>
              <a:ext uri="{FF2B5EF4-FFF2-40B4-BE49-F238E27FC236}">
                <a16:creationId xmlns:a16="http://schemas.microsoft.com/office/drawing/2014/main" id="{EE84B333-20CC-5E4D-B59F-CCCD51DAF96E}"/>
              </a:ext>
            </a:extLst>
          </p:cNvPr>
          <p:cNvSpPr txBox="1"/>
          <p:nvPr/>
        </p:nvSpPr>
        <p:spPr>
          <a:xfrm>
            <a:off x="8264152" y="3364900"/>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97" name="object 7">
            <a:extLst>
              <a:ext uri="{FF2B5EF4-FFF2-40B4-BE49-F238E27FC236}">
                <a16:creationId xmlns:a16="http://schemas.microsoft.com/office/drawing/2014/main" id="{FA29D12A-5E8D-AE42-AA81-ABB5D93EE459}"/>
              </a:ext>
            </a:extLst>
          </p:cNvPr>
          <p:cNvSpPr/>
          <p:nvPr/>
        </p:nvSpPr>
        <p:spPr>
          <a:xfrm>
            <a:off x="8159786" y="440881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98" name="object 57">
            <a:extLst>
              <a:ext uri="{FF2B5EF4-FFF2-40B4-BE49-F238E27FC236}">
                <a16:creationId xmlns:a16="http://schemas.microsoft.com/office/drawing/2014/main" id="{E3362C5F-BBD3-B940-AE62-7C6C28FC9D02}"/>
              </a:ext>
            </a:extLst>
          </p:cNvPr>
          <p:cNvSpPr txBox="1"/>
          <p:nvPr/>
        </p:nvSpPr>
        <p:spPr>
          <a:xfrm>
            <a:off x="8233659" y="445057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99" name="object 7">
            <a:extLst>
              <a:ext uri="{FF2B5EF4-FFF2-40B4-BE49-F238E27FC236}">
                <a16:creationId xmlns:a16="http://schemas.microsoft.com/office/drawing/2014/main" id="{79EB34B9-626A-2B4D-A65C-EEF5B1FF5948}"/>
              </a:ext>
            </a:extLst>
          </p:cNvPr>
          <p:cNvSpPr/>
          <p:nvPr/>
        </p:nvSpPr>
        <p:spPr>
          <a:xfrm>
            <a:off x="8103019" y="538830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a:srcRect/>
            <a:stretch>
              <a:fillRect/>
            </a:stretch>
          </a:blipFill>
        </p:spPr>
        <p:txBody>
          <a:bodyPr wrap="square" lIns="0" tIns="0" rIns="0" bIns="0" rtlCol="0"/>
          <a:lstStyle/>
          <a:p>
            <a:endParaRPr sz="2400" dirty="0"/>
          </a:p>
        </p:txBody>
      </p:sp>
      <p:sp>
        <p:nvSpPr>
          <p:cNvPr id="100" name="object 50">
            <a:extLst>
              <a:ext uri="{FF2B5EF4-FFF2-40B4-BE49-F238E27FC236}">
                <a16:creationId xmlns:a16="http://schemas.microsoft.com/office/drawing/2014/main" id="{DA550A7B-F36F-184A-B168-CFAD1345C779}"/>
              </a:ext>
            </a:extLst>
          </p:cNvPr>
          <p:cNvSpPr txBox="1"/>
          <p:nvPr/>
        </p:nvSpPr>
        <p:spPr>
          <a:xfrm>
            <a:off x="8209018" y="540179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Tree>
    <p:extLst>
      <p:ext uri="{BB962C8B-B14F-4D97-AF65-F5344CB8AC3E}">
        <p14:creationId xmlns:p14="http://schemas.microsoft.com/office/powerpoint/2010/main" val="19498539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475"/>
        <p:cNvGrpSpPr/>
        <p:nvPr/>
      </p:nvGrpSpPr>
      <p:grpSpPr>
        <a:xfrm>
          <a:off x="0" y="0"/>
          <a:ext cx="0" cy="0"/>
          <a:chOff x="0" y="0"/>
          <a:chExt cx="0" cy="0"/>
        </a:xfrm>
      </p:grpSpPr>
      <p:sp>
        <p:nvSpPr>
          <p:cNvPr id="2476" name="Google Shape;2476;p140"/>
          <p:cNvSpPr txBox="1">
            <a:spLocks noGrp="1"/>
          </p:cNvSpPr>
          <p:nvPr>
            <p:ph type="title"/>
          </p:nvPr>
        </p:nvSpPr>
        <p:spPr>
          <a:xfrm>
            <a:off x="86760" y="-137424"/>
            <a:ext cx="115187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solidFill>
                  <a:srgbClr val="C00000"/>
                </a:solidFill>
              </a:rPr>
              <a:t>Knowledge Element-Level Misinformation Detection</a:t>
            </a:r>
            <a:endParaRPr b="1">
              <a:solidFill>
                <a:srgbClr val="C00000"/>
              </a:solidFill>
            </a:endParaRPr>
          </a:p>
        </p:txBody>
      </p:sp>
      <p:sp>
        <p:nvSpPr>
          <p:cNvPr id="2477" name="Google Shape;2477;p140"/>
          <p:cNvSpPr/>
          <p:nvPr/>
        </p:nvSpPr>
        <p:spPr>
          <a:xfrm>
            <a:off x="5057468" y="6258446"/>
            <a:ext cx="31625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1" u="none" strike="noStrike" cap="none">
                <a:solidFill>
                  <a:schemeClr val="dk1"/>
                </a:solidFill>
                <a:latin typeface="Calibri"/>
                <a:ea typeface="Calibri"/>
                <a:cs typeface="Calibri"/>
                <a:sym typeface="Calibri"/>
              </a:rPr>
              <a:t>InfoSurgeon</a:t>
            </a:r>
            <a:endParaRPr sz="3200" b="1" i="1" u="none" strike="noStrike" cap="none">
              <a:solidFill>
                <a:schemeClr val="dk1"/>
              </a:solidFill>
              <a:latin typeface="Calibri"/>
              <a:ea typeface="Calibri"/>
              <a:cs typeface="Calibri"/>
              <a:sym typeface="Calibri"/>
            </a:endParaRPr>
          </a:p>
        </p:txBody>
      </p:sp>
      <p:sp>
        <p:nvSpPr>
          <p:cNvPr id="2478" name="Google Shape;2478;p140"/>
          <p:cNvSpPr/>
          <p:nvPr/>
        </p:nvSpPr>
        <p:spPr>
          <a:xfrm>
            <a:off x="43216" y="2008473"/>
            <a:ext cx="4245429" cy="4273882"/>
          </a:xfrm>
          <a:prstGeom prst="rect">
            <a:avLst/>
          </a:prstGeom>
          <a:noFill/>
          <a:ln w="5715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79" name="Google Shape;2479;p140"/>
          <p:cNvSpPr/>
          <p:nvPr/>
        </p:nvSpPr>
        <p:spPr>
          <a:xfrm>
            <a:off x="2031119" y="2819453"/>
            <a:ext cx="2159548" cy="1289956"/>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0" name="Google Shape;2480;p140"/>
          <p:cNvSpPr/>
          <p:nvPr/>
        </p:nvSpPr>
        <p:spPr>
          <a:xfrm>
            <a:off x="2014230" y="4212828"/>
            <a:ext cx="2184838" cy="644125"/>
          </a:xfrm>
          <a:prstGeom prst="rect">
            <a:avLst/>
          </a:prstGeom>
          <a:noFill/>
          <a:ln w="5715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81" name="Google Shape;2481;p140"/>
          <p:cNvSpPr txBox="1"/>
          <p:nvPr/>
        </p:nvSpPr>
        <p:spPr>
          <a:xfrm>
            <a:off x="86760" y="2068909"/>
            <a:ext cx="2601685"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2E75B5"/>
                </a:solidFill>
                <a:latin typeface="Calibri"/>
                <a:ea typeface="Calibri"/>
                <a:cs typeface="Calibri"/>
                <a:sym typeface="Calibri"/>
              </a:rPr>
              <a:t>bbc.com</a:t>
            </a:r>
            <a:endParaRPr sz="1400" b="0" i="0" u="none" strike="noStrike" cap="none">
              <a:solidFill>
                <a:srgbClr val="2E75B5"/>
              </a:solidFill>
              <a:latin typeface="Calibri"/>
              <a:ea typeface="Calibri"/>
              <a:cs typeface="Calibri"/>
              <a:sym typeface="Calibri"/>
            </a:endParaRPr>
          </a:p>
        </p:txBody>
      </p:sp>
      <p:sp>
        <p:nvSpPr>
          <p:cNvPr id="2482" name="Google Shape;2482;p140"/>
          <p:cNvSpPr txBox="1"/>
          <p:nvPr/>
        </p:nvSpPr>
        <p:spPr>
          <a:xfrm>
            <a:off x="64986" y="2326204"/>
            <a:ext cx="435989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50"/>
              <a:buFont typeface="Arial"/>
              <a:buNone/>
            </a:pPr>
            <a:r>
              <a:rPr lang="en-US" sz="1750" b="0" i="0" u="none" strike="noStrike" cap="none">
                <a:solidFill>
                  <a:schemeClr val="dk1"/>
                </a:solidFill>
                <a:latin typeface="Calibri"/>
                <a:ea typeface="Calibri"/>
                <a:cs typeface="Calibri"/>
                <a:sym typeface="Calibri"/>
              </a:rPr>
              <a:t>Police Brutality in HK at new Extreme Levels</a:t>
            </a:r>
            <a:endParaRPr sz="1400" b="0" i="0" u="none" strike="noStrike" cap="none">
              <a:solidFill>
                <a:srgbClr val="000000"/>
              </a:solidFill>
              <a:latin typeface="Arial"/>
              <a:ea typeface="Arial"/>
              <a:cs typeface="Arial"/>
              <a:sym typeface="Arial"/>
            </a:endParaRPr>
          </a:p>
        </p:txBody>
      </p:sp>
      <p:sp>
        <p:nvSpPr>
          <p:cNvPr id="2483" name="Google Shape;2483;p140"/>
          <p:cNvSpPr/>
          <p:nvPr/>
        </p:nvSpPr>
        <p:spPr>
          <a:xfrm>
            <a:off x="64983" y="2643947"/>
            <a:ext cx="1681871" cy="2923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3F3F3F"/>
                </a:solidFill>
                <a:latin typeface="Calibri"/>
                <a:ea typeface="Calibri"/>
                <a:cs typeface="Calibri"/>
                <a:sym typeface="Calibri"/>
              </a:rPr>
              <a:t>Aug 11, 2019    Lisa Lu</a:t>
            </a:r>
            <a:endParaRPr sz="1400" b="0" i="0" u="none" strike="noStrike" cap="none">
              <a:solidFill>
                <a:srgbClr val="000000"/>
              </a:solidFill>
              <a:latin typeface="Arial"/>
              <a:ea typeface="Arial"/>
              <a:cs typeface="Arial"/>
              <a:sym typeface="Arial"/>
            </a:endParaRPr>
          </a:p>
        </p:txBody>
      </p:sp>
      <p:sp>
        <p:nvSpPr>
          <p:cNvPr id="2484" name="Google Shape;2484;p140"/>
          <p:cNvSpPr/>
          <p:nvPr/>
        </p:nvSpPr>
        <p:spPr>
          <a:xfrm>
            <a:off x="2008573" y="4189078"/>
            <a:ext cx="2240926" cy="7155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a:solidFill>
                  <a:schemeClr val="dk1"/>
                </a:solidFill>
                <a:latin typeface="Calibri"/>
                <a:ea typeface="Calibri"/>
                <a:cs typeface="Calibri"/>
                <a:sym typeface="Calibri"/>
              </a:rPr>
              <a:t>HK police shoot cold bullets at protestors from hidden corners.</a:t>
            </a:r>
            <a:endParaRPr sz="1400" b="0" i="0" u="none" strike="noStrike" cap="none">
              <a:solidFill>
                <a:srgbClr val="000000"/>
              </a:solidFill>
              <a:latin typeface="Arial"/>
              <a:ea typeface="Arial"/>
              <a:cs typeface="Arial"/>
              <a:sym typeface="Arial"/>
            </a:endParaRPr>
          </a:p>
        </p:txBody>
      </p:sp>
      <p:pic>
        <p:nvPicPr>
          <p:cNvPr id="2485" name="Google Shape;2485;p140" descr="A picture containing text, crowd&#10;&#10;Description automatically generated"/>
          <p:cNvPicPr preferRelativeResize="0"/>
          <p:nvPr/>
        </p:nvPicPr>
        <p:blipFill rotWithShape="1">
          <a:blip r:embed="rId3">
            <a:alphaModFix/>
          </a:blip>
          <a:srcRect t="39544" b="19853"/>
          <a:stretch/>
        </p:blipFill>
        <p:spPr>
          <a:xfrm>
            <a:off x="2146287" y="2860274"/>
            <a:ext cx="1950358" cy="1208314"/>
          </a:xfrm>
          <a:prstGeom prst="rect">
            <a:avLst/>
          </a:prstGeom>
          <a:noFill/>
          <a:ln>
            <a:noFill/>
          </a:ln>
        </p:spPr>
      </p:pic>
      <p:sp>
        <p:nvSpPr>
          <p:cNvPr id="2486" name="Google Shape;2486;p140"/>
          <p:cNvSpPr/>
          <p:nvPr/>
        </p:nvSpPr>
        <p:spPr>
          <a:xfrm>
            <a:off x="4635902" y="2594429"/>
            <a:ext cx="4438393" cy="3558787"/>
          </a:xfrm>
          <a:prstGeom prst="rect">
            <a:avLst/>
          </a:prstGeom>
          <a:solidFill>
            <a:schemeClr val="lt2"/>
          </a:solidFill>
          <a:ln w="12700" cap="flat" cmpd="sng">
            <a:solidFill>
              <a:srgbClr val="75707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487" name="Google Shape;2487;p140"/>
          <p:cNvCxnSpPr/>
          <p:nvPr/>
        </p:nvCxnSpPr>
        <p:spPr>
          <a:xfrm>
            <a:off x="4332949" y="4068587"/>
            <a:ext cx="304795" cy="0"/>
          </a:xfrm>
          <a:prstGeom prst="straightConnector1">
            <a:avLst/>
          </a:prstGeom>
          <a:noFill/>
          <a:ln w="34925" cap="flat" cmpd="sng">
            <a:solidFill>
              <a:schemeClr val="dk1"/>
            </a:solidFill>
            <a:prstDash val="solid"/>
            <a:miter lim="800000"/>
            <a:headEnd type="none" w="sm" len="sm"/>
            <a:tailEnd type="triangle" w="med" len="med"/>
          </a:ln>
        </p:spPr>
      </p:cxnSp>
      <p:cxnSp>
        <p:nvCxnSpPr>
          <p:cNvPr id="2488" name="Google Shape;2488;p140"/>
          <p:cNvCxnSpPr/>
          <p:nvPr/>
        </p:nvCxnSpPr>
        <p:spPr>
          <a:xfrm>
            <a:off x="9079421" y="2810206"/>
            <a:ext cx="370109" cy="0"/>
          </a:xfrm>
          <a:prstGeom prst="straightConnector1">
            <a:avLst/>
          </a:prstGeom>
          <a:noFill/>
          <a:ln w="34925" cap="flat" cmpd="sng">
            <a:solidFill>
              <a:schemeClr val="dk1"/>
            </a:solidFill>
            <a:prstDash val="solid"/>
            <a:miter lim="800000"/>
            <a:headEnd type="none" w="sm" len="sm"/>
            <a:tailEnd type="triangle" w="med" len="med"/>
          </a:ln>
        </p:spPr>
      </p:cxnSp>
      <p:sp>
        <p:nvSpPr>
          <p:cNvPr id="2489" name="Google Shape;2489;p140"/>
          <p:cNvSpPr/>
          <p:nvPr/>
        </p:nvSpPr>
        <p:spPr>
          <a:xfrm>
            <a:off x="10126363" y="2310572"/>
            <a:ext cx="1360714" cy="666753"/>
          </a:xfrm>
          <a:prstGeom prst="trapezoid">
            <a:avLst>
              <a:gd name="adj" fmla="val 25000"/>
            </a:avLst>
          </a:prstGeom>
          <a:solidFill>
            <a:srgbClr val="8DA9DB"/>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0" name="Google Shape;2490;p140"/>
          <p:cNvSpPr/>
          <p:nvPr/>
        </p:nvSpPr>
        <p:spPr>
          <a:xfrm>
            <a:off x="10492370" y="2459276"/>
            <a:ext cx="62869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GNN</a:t>
            </a:r>
            <a:endParaRPr sz="1400" b="0" i="0" u="none" strike="noStrike" cap="none">
              <a:solidFill>
                <a:srgbClr val="000000"/>
              </a:solidFill>
              <a:latin typeface="Arial"/>
              <a:ea typeface="Arial"/>
              <a:cs typeface="Arial"/>
              <a:sym typeface="Arial"/>
            </a:endParaRPr>
          </a:p>
        </p:txBody>
      </p:sp>
      <p:sp>
        <p:nvSpPr>
          <p:cNvPr id="2491" name="Google Shape;2491;p140"/>
          <p:cNvSpPr/>
          <p:nvPr/>
        </p:nvSpPr>
        <p:spPr>
          <a:xfrm>
            <a:off x="6006494" y="5701687"/>
            <a:ext cx="2406043" cy="3847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0" i="0" u="sng" strike="noStrike" cap="none">
                <a:solidFill>
                  <a:schemeClr val="dk1"/>
                </a:solidFill>
                <a:latin typeface="Calibri"/>
                <a:ea typeface="Calibri"/>
                <a:cs typeface="Calibri"/>
                <a:sym typeface="Calibri"/>
              </a:rPr>
              <a:t>IE / KG Representation</a:t>
            </a:r>
            <a:endParaRPr sz="1400" b="0" i="0" u="none" strike="noStrike" cap="none">
              <a:solidFill>
                <a:srgbClr val="000000"/>
              </a:solidFill>
              <a:latin typeface="Arial"/>
              <a:ea typeface="Arial"/>
              <a:cs typeface="Arial"/>
              <a:sym typeface="Arial"/>
            </a:endParaRPr>
          </a:p>
        </p:txBody>
      </p:sp>
      <p:cxnSp>
        <p:nvCxnSpPr>
          <p:cNvPr id="2492" name="Google Shape;2492;p140"/>
          <p:cNvCxnSpPr/>
          <p:nvPr/>
        </p:nvCxnSpPr>
        <p:spPr>
          <a:xfrm>
            <a:off x="10997149" y="3089763"/>
            <a:ext cx="151289" cy="535556"/>
          </a:xfrm>
          <a:prstGeom prst="straightConnector1">
            <a:avLst/>
          </a:prstGeom>
          <a:noFill/>
          <a:ln w="34925" cap="flat" cmpd="sng">
            <a:solidFill>
              <a:schemeClr val="dk1"/>
            </a:solidFill>
            <a:prstDash val="solid"/>
            <a:miter lim="800000"/>
            <a:headEnd type="none" w="sm" len="sm"/>
            <a:tailEnd type="triangle" w="med" len="med"/>
          </a:ln>
        </p:spPr>
      </p:cxnSp>
      <p:cxnSp>
        <p:nvCxnSpPr>
          <p:cNvPr id="2493" name="Google Shape;2493;p140"/>
          <p:cNvCxnSpPr/>
          <p:nvPr/>
        </p:nvCxnSpPr>
        <p:spPr>
          <a:xfrm flipH="1">
            <a:off x="10460200" y="3080411"/>
            <a:ext cx="117396" cy="544908"/>
          </a:xfrm>
          <a:prstGeom prst="straightConnector1">
            <a:avLst/>
          </a:prstGeom>
          <a:noFill/>
          <a:ln w="34925" cap="flat" cmpd="sng">
            <a:solidFill>
              <a:schemeClr val="dk1"/>
            </a:solidFill>
            <a:prstDash val="solid"/>
            <a:miter lim="800000"/>
            <a:headEnd type="none" w="sm" len="sm"/>
            <a:tailEnd type="triangle" w="med" len="med"/>
          </a:ln>
        </p:spPr>
      </p:cxnSp>
      <p:sp>
        <p:nvSpPr>
          <p:cNvPr id="2494" name="Google Shape;2494;p140"/>
          <p:cNvSpPr/>
          <p:nvPr/>
        </p:nvSpPr>
        <p:spPr>
          <a:xfrm>
            <a:off x="9853567" y="3670009"/>
            <a:ext cx="834113" cy="736456"/>
          </a:xfrm>
          <a:prstGeom prst="rect">
            <a:avLst/>
          </a:prstGeom>
          <a:solidFill>
            <a:srgbClr val="D8E2F3"/>
          </a:solidFill>
          <a:ln w="12700" cap="flat" cmpd="sng">
            <a:solidFill>
              <a:srgbClr val="8296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5" name="Google Shape;2495;p140"/>
          <p:cNvSpPr/>
          <p:nvPr/>
        </p:nvSpPr>
        <p:spPr>
          <a:xfrm>
            <a:off x="9817279" y="3759122"/>
            <a:ext cx="92845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alibri"/>
                <a:ea typeface="Calibri"/>
                <a:cs typeface="Calibri"/>
                <a:sym typeface="Calibri"/>
              </a:rPr>
              <a:t>Graph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alibri"/>
                <a:ea typeface="Calibri"/>
                <a:cs typeface="Calibri"/>
                <a:sym typeface="Calibri"/>
              </a:rPr>
              <a:t>Classifier</a:t>
            </a:r>
            <a:endParaRPr sz="1400" b="0" i="0" u="none" strike="noStrike" cap="none">
              <a:solidFill>
                <a:srgbClr val="000000"/>
              </a:solidFill>
              <a:latin typeface="Arial"/>
              <a:ea typeface="Arial"/>
              <a:cs typeface="Arial"/>
              <a:sym typeface="Arial"/>
            </a:endParaRPr>
          </a:p>
        </p:txBody>
      </p:sp>
      <p:sp>
        <p:nvSpPr>
          <p:cNvPr id="2496" name="Google Shape;2496;p140"/>
          <p:cNvSpPr/>
          <p:nvPr/>
        </p:nvSpPr>
        <p:spPr>
          <a:xfrm>
            <a:off x="10970441" y="3670012"/>
            <a:ext cx="834113" cy="736456"/>
          </a:xfrm>
          <a:prstGeom prst="rect">
            <a:avLst/>
          </a:prstGeom>
          <a:solidFill>
            <a:srgbClr val="D8E2F3"/>
          </a:solidFill>
          <a:ln w="12700" cap="flat" cmpd="sng">
            <a:solidFill>
              <a:srgbClr val="8296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97" name="Google Shape;2497;p140"/>
          <p:cNvSpPr/>
          <p:nvPr/>
        </p:nvSpPr>
        <p:spPr>
          <a:xfrm>
            <a:off x="10844569" y="3747354"/>
            <a:ext cx="1084944"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alibri"/>
                <a:ea typeface="Calibri"/>
                <a:cs typeface="Calibri"/>
                <a:sym typeface="Calibri"/>
              </a:rPr>
              <a:t>Edge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262626"/>
                </a:solidFill>
                <a:latin typeface="Calibri"/>
                <a:ea typeface="Calibri"/>
                <a:cs typeface="Calibri"/>
                <a:sym typeface="Calibri"/>
              </a:rPr>
              <a:t>Classifier</a:t>
            </a:r>
            <a:endParaRPr sz="1400" b="0" i="0" u="none" strike="noStrike" cap="none">
              <a:solidFill>
                <a:srgbClr val="000000"/>
              </a:solidFill>
              <a:latin typeface="Arial"/>
              <a:ea typeface="Arial"/>
              <a:cs typeface="Arial"/>
              <a:sym typeface="Arial"/>
            </a:endParaRPr>
          </a:p>
        </p:txBody>
      </p:sp>
      <p:cxnSp>
        <p:nvCxnSpPr>
          <p:cNvPr id="2498" name="Google Shape;2498;p140"/>
          <p:cNvCxnSpPr/>
          <p:nvPr/>
        </p:nvCxnSpPr>
        <p:spPr>
          <a:xfrm>
            <a:off x="10275518" y="4462363"/>
            <a:ext cx="0" cy="338466"/>
          </a:xfrm>
          <a:prstGeom prst="straightConnector1">
            <a:avLst/>
          </a:prstGeom>
          <a:noFill/>
          <a:ln w="34925" cap="flat" cmpd="sng">
            <a:solidFill>
              <a:schemeClr val="dk1"/>
            </a:solidFill>
            <a:prstDash val="solid"/>
            <a:miter lim="800000"/>
            <a:headEnd type="none" w="sm" len="sm"/>
            <a:tailEnd type="triangle" w="med" len="med"/>
          </a:ln>
        </p:spPr>
      </p:cxnSp>
      <p:sp>
        <p:nvSpPr>
          <p:cNvPr id="2499" name="Google Shape;2499;p140"/>
          <p:cNvSpPr txBox="1"/>
          <p:nvPr/>
        </p:nvSpPr>
        <p:spPr>
          <a:xfrm>
            <a:off x="9912691" y="4780880"/>
            <a:ext cx="730456"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Real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Fake</a:t>
            </a:r>
            <a:endParaRPr sz="1400" b="0" i="0" u="none" strike="noStrike" cap="none">
              <a:solidFill>
                <a:srgbClr val="000000"/>
              </a:solidFill>
              <a:latin typeface="Arial"/>
              <a:ea typeface="Arial"/>
              <a:cs typeface="Arial"/>
              <a:sym typeface="Arial"/>
            </a:endParaRPr>
          </a:p>
        </p:txBody>
      </p:sp>
      <p:cxnSp>
        <p:nvCxnSpPr>
          <p:cNvPr id="2500" name="Google Shape;2500;p140"/>
          <p:cNvCxnSpPr/>
          <p:nvPr/>
        </p:nvCxnSpPr>
        <p:spPr>
          <a:xfrm>
            <a:off x="11327588" y="4462370"/>
            <a:ext cx="0" cy="338466"/>
          </a:xfrm>
          <a:prstGeom prst="straightConnector1">
            <a:avLst/>
          </a:prstGeom>
          <a:noFill/>
          <a:ln w="34925" cap="flat" cmpd="sng">
            <a:solidFill>
              <a:schemeClr val="dk1"/>
            </a:solidFill>
            <a:prstDash val="solid"/>
            <a:miter lim="800000"/>
            <a:headEnd type="none" w="sm" len="sm"/>
            <a:tailEnd type="triangle" w="med" len="med"/>
          </a:ln>
        </p:spPr>
      </p:cxnSp>
      <p:sp>
        <p:nvSpPr>
          <p:cNvPr id="2501" name="Google Shape;2501;p140"/>
          <p:cNvSpPr txBox="1"/>
          <p:nvPr/>
        </p:nvSpPr>
        <p:spPr>
          <a:xfrm>
            <a:off x="10722567" y="4773390"/>
            <a:ext cx="1442020"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Misinformative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Knowledge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1" u="none" strike="noStrike" cap="none">
                <a:solidFill>
                  <a:schemeClr val="dk1"/>
                </a:solidFill>
                <a:latin typeface="Calibri"/>
                <a:ea typeface="Calibri"/>
                <a:cs typeface="Calibri"/>
                <a:sym typeface="Calibri"/>
              </a:rPr>
              <a:t>Elements:</a:t>
            </a:r>
            <a:endParaRPr sz="1400" b="0" i="0" u="none" strike="noStrike" cap="none">
              <a:solidFill>
                <a:srgbClr val="000000"/>
              </a:solidFill>
              <a:latin typeface="Arial"/>
              <a:ea typeface="Arial"/>
              <a:cs typeface="Arial"/>
              <a:sym typeface="Arial"/>
            </a:endParaRPr>
          </a:p>
        </p:txBody>
      </p:sp>
      <p:sp>
        <p:nvSpPr>
          <p:cNvPr id="2502" name="Google Shape;2502;p140"/>
          <p:cNvSpPr/>
          <p:nvPr/>
        </p:nvSpPr>
        <p:spPr>
          <a:xfrm>
            <a:off x="43209" y="2978823"/>
            <a:ext cx="2129008" cy="203132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262626"/>
                </a:solidFill>
                <a:latin typeface="Calibri"/>
                <a:ea typeface="Calibri"/>
                <a:cs typeface="Calibri"/>
                <a:sym typeface="Calibri"/>
              </a:rPr>
              <a:t>Police brutality has risen to a new, extreme level in HK this past weekend. HK police started shooting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262626"/>
                </a:solidFill>
                <a:latin typeface="Calibri"/>
                <a:ea typeface="Calibri"/>
                <a:cs typeface="Calibri"/>
                <a:sym typeface="Calibri"/>
              </a:rPr>
              <a:t>at protestors on the streets, including the unarmed, peaceful protestors. One notable incidence involved a</a:t>
            </a:r>
            <a:endParaRPr sz="1400" b="0" i="0" u="none" strike="noStrike" cap="none">
              <a:solidFill>
                <a:srgbClr val="000000"/>
              </a:solidFill>
              <a:latin typeface="Arial"/>
              <a:ea typeface="Arial"/>
              <a:cs typeface="Arial"/>
              <a:sym typeface="Arial"/>
            </a:endParaRPr>
          </a:p>
        </p:txBody>
      </p:sp>
      <p:sp>
        <p:nvSpPr>
          <p:cNvPr id="2503" name="Google Shape;2503;p140"/>
          <p:cNvSpPr/>
          <p:nvPr/>
        </p:nvSpPr>
        <p:spPr>
          <a:xfrm>
            <a:off x="43208" y="4911468"/>
            <a:ext cx="4147458"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262626"/>
                </a:solidFill>
                <a:latin typeface="Calibri"/>
                <a:ea typeface="Calibri"/>
                <a:cs typeface="Calibri"/>
                <a:sym typeface="Calibri"/>
              </a:rPr>
              <a:t>woman at the Tsim Sha Tsui bus stop being shot in the eye by a policeman hiding behind corners. No warning was issued beforehand, and the woman was permanently blinded. Local activists are avidly calling for international attention on the HK police brutality.</a:t>
            </a:r>
            <a:endParaRPr sz="1400" b="0" i="0" u="none" strike="noStrike" cap="none">
              <a:solidFill>
                <a:srgbClr val="000000"/>
              </a:solidFill>
              <a:latin typeface="Arial"/>
              <a:ea typeface="Arial"/>
              <a:cs typeface="Arial"/>
              <a:sym typeface="Arial"/>
            </a:endParaRPr>
          </a:p>
        </p:txBody>
      </p:sp>
      <p:sp>
        <p:nvSpPr>
          <p:cNvPr id="2504" name="Google Shape;2504;p140"/>
          <p:cNvSpPr txBox="1"/>
          <p:nvPr/>
        </p:nvSpPr>
        <p:spPr>
          <a:xfrm>
            <a:off x="9360162" y="5614609"/>
            <a:ext cx="2890486" cy="5386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{&lt;</a:t>
            </a:r>
            <a:r>
              <a:rPr lang="en-US" sz="1400" b="0" i="0" u="none" strike="noStrike" cap="none">
                <a:solidFill>
                  <a:schemeClr val="dk1"/>
                </a:solidFill>
                <a:latin typeface="Calibri"/>
                <a:ea typeface="Calibri"/>
                <a:cs typeface="Calibri"/>
                <a:sym typeface="Calibri"/>
              </a:rPr>
              <a:t>police, located in, hidden corner</a:t>
            </a:r>
            <a:r>
              <a:rPr lang="en-US" sz="1200" b="0" i="0" u="none" strike="noStrike" cap="none">
                <a:solidFill>
                  <a:schemeClr val="dk1"/>
                </a:solidFill>
                <a:latin typeface="Calibri"/>
                <a:ea typeface="Calibri"/>
                <a:cs typeface="Calibri"/>
                <a:sym typeface="Calibri"/>
              </a:rPr>
              <a:t>&gt;, </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&lt;</a:t>
            </a:r>
            <a:r>
              <a:rPr lang="en-US" sz="1400" b="0" i="0" u="none" strike="noStrike" cap="none">
                <a:solidFill>
                  <a:schemeClr val="dk1"/>
                </a:solidFill>
                <a:latin typeface="Calibri"/>
                <a:ea typeface="Calibri"/>
                <a:cs typeface="Calibri"/>
                <a:sym typeface="Calibri"/>
              </a:rPr>
              <a:t>police, blinded, the woman</a:t>
            </a:r>
            <a:r>
              <a:rPr lang="en-US" sz="1200" b="0" i="0" u="none" strike="noStrike" cap="none">
                <a:solidFill>
                  <a:schemeClr val="dk1"/>
                </a:solidFill>
                <a:latin typeface="Calibri"/>
                <a:ea typeface="Calibri"/>
                <a:cs typeface="Calibri"/>
                <a:sym typeface="Calibri"/>
              </a:rPr>
              <a:t>&gt;}</a:t>
            </a:r>
            <a:endParaRPr sz="1400" b="0" i="0" u="none" strike="noStrike" cap="none">
              <a:solidFill>
                <a:srgbClr val="000000"/>
              </a:solidFill>
              <a:latin typeface="Arial"/>
              <a:ea typeface="Arial"/>
              <a:cs typeface="Arial"/>
              <a:sym typeface="Arial"/>
            </a:endParaRPr>
          </a:p>
        </p:txBody>
      </p:sp>
      <p:sp>
        <p:nvSpPr>
          <p:cNvPr id="2505" name="Google Shape;2505;p140"/>
          <p:cNvSpPr/>
          <p:nvPr/>
        </p:nvSpPr>
        <p:spPr>
          <a:xfrm>
            <a:off x="5066259" y="4107878"/>
            <a:ext cx="399423" cy="365978"/>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6" name="Google Shape;2506;p140"/>
          <p:cNvSpPr/>
          <p:nvPr/>
        </p:nvSpPr>
        <p:spPr>
          <a:xfrm>
            <a:off x="5066259" y="4591757"/>
            <a:ext cx="399423" cy="365978"/>
          </a:xfrm>
          <a:prstGeom prst="ellipse">
            <a:avLst/>
          </a:prstGeom>
          <a:solidFill>
            <a:srgbClr val="385623"/>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7" name="Google Shape;2507;p140"/>
          <p:cNvSpPr/>
          <p:nvPr/>
        </p:nvSpPr>
        <p:spPr>
          <a:xfrm>
            <a:off x="5058816" y="3618152"/>
            <a:ext cx="399423" cy="365978"/>
          </a:xfrm>
          <a:prstGeom prst="ellipse">
            <a:avLst/>
          </a:prstGeom>
          <a:solidFill>
            <a:srgbClr val="C0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08" name="Google Shape;2508;p140"/>
          <p:cNvSpPr/>
          <p:nvPr/>
        </p:nvSpPr>
        <p:spPr>
          <a:xfrm>
            <a:off x="4548512" y="2959568"/>
            <a:ext cx="153768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Head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Nodes</a:t>
            </a:r>
            <a:endParaRPr sz="1400" b="0" i="0" u="none" strike="noStrike" cap="none">
              <a:solidFill>
                <a:srgbClr val="000000"/>
              </a:solidFill>
              <a:latin typeface="Arial"/>
              <a:ea typeface="Arial"/>
              <a:cs typeface="Arial"/>
              <a:sym typeface="Arial"/>
            </a:endParaRPr>
          </a:p>
        </p:txBody>
      </p:sp>
      <p:sp>
        <p:nvSpPr>
          <p:cNvPr id="2509" name="Google Shape;2509;p140"/>
          <p:cNvSpPr/>
          <p:nvPr/>
        </p:nvSpPr>
        <p:spPr>
          <a:xfrm>
            <a:off x="7333433" y="3706443"/>
            <a:ext cx="275751" cy="236651"/>
          </a:xfrm>
          <a:prstGeom prst="ellipse">
            <a:avLst/>
          </a:prstGeom>
          <a:solidFill>
            <a:srgbClr val="FB77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510" name="Google Shape;2510;p140"/>
          <p:cNvCxnSpPr>
            <a:endCxn id="2511" idx="2"/>
          </p:cNvCxnSpPr>
          <p:nvPr/>
        </p:nvCxnSpPr>
        <p:spPr>
          <a:xfrm rot="10800000" flipH="1">
            <a:off x="5458602" y="3466661"/>
            <a:ext cx="679800" cy="302400"/>
          </a:xfrm>
          <a:prstGeom prst="straightConnector1">
            <a:avLst/>
          </a:prstGeom>
          <a:noFill/>
          <a:ln w="9525" cap="flat" cmpd="sng">
            <a:solidFill>
              <a:schemeClr val="accent2"/>
            </a:solidFill>
            <a:prstDash val="solid"/>
            <a:miter lim="800000"/>
            <a:headEnd type="none" w="sm" len="sm"/>
            <a:tailEnd type="none" w="sm" len="sm"/>
          </a:ln>
        </p:spPr>
      </p:cxnSp>
      <p:cxnSp>
        <p:nvCxnSpPr>
          <p:cNvPr id="2512" name="Google Shape;2512;p140"/>
          <p:cNvCxnSpPr>
            <a:endCxn id="2511" idx="3"/>
          </p:cNvCxnSpPr>
          <p:nvPr/>
        </p:nvCxnSpPr>
        <p:spPr>
          <a:xfrm rot="10800000" flipH="1">
            <a:off x="5480385" y="3550329"/>
            <a:ext cx="698400" cy="742500"/>
          </a:xfrm>
          <a:prstGeom prst="straightConnector1">
            <a:avLst/>
          </a:prstGeom>
          <a:noFill/>
          <a:ln w="9525" cap="flat" cmpd="sng">
            <a:solidFill>
              <a:schemeClr val="accent2"/>
            </a:solidFill>
            <a:prstDash val="solid"/>
            <a:miter lim="800000"/>
            <a:headEnd type="none" w="sm" len="sm"/>
            <a:tailEnd type="none" w="sm" len="sm"/>
          </a:ln>
        </p:spPr>
      </p:cxnSp>
      <p:cxnSp>
        <p:nvCxnSpPr>
          <p:cNvPr id="2513" name="Google Shape;2513;p140"/>
          <p:cNvCxnSpPr>
            <a:stCxn id="2505" idx="6"/>
          </p:cNvCxnSpPr>
          <p:nvPr/>
        </p:nvCxnSpPr>
        <p:spPr>
          <a:xfrm>
            <a:off x="5465682" y="4290867"/>
            <a:ext cx="806100" cy="682500"/>
          </a:xfrm>
          <a:prstGeom prst="straightConnector1">
            <a:avLst/>
          </a:prstGeom>
          <a:noFill/>
          <a:ln w="9525" cap="flat" cmpd="sng">
            <a:solidFill>
              <a:schemeClr val="accent2"/>
            </a:solidFill>
            <a:prstDash val="solid"/>
            <a:miter lim="800000"/>
            <a:headEnd type="none" w="sm" len="sm"/>
            <a:tailEnd type="none" w="sm" len="sm"/>
          </a:ln>
        </p:spPr>
      </p:cxnSp>
      <p:cxnSp>
        <p:nvCxnSpPr>
          <p:cNvPr id="2514" name="Google Shape;2514;p140"/>
          <p:cNvCxnSpPr>
            <a:stCxn id="2505" idx="6"/>
            <a:endCxn id="2515" idx="2"/>
          </p:cNvCxnSpPr>
          <p:nvPr/>
        </p:nvCxnSpPr>
        <p:spPr>
          <a:xfrm rot="10800000" flipH="1">
            <a:off x="5465682" y="4114167"/>
            <a:ext cx="1095000" cy="176700"/>
          </a:xfrm>
          <a:prstGeom prst="straightConnector1">
            <a:avLst/>
          </a:prstGeom>
          <a:noFill/>
          <a:ln w="9525" cap="flat" cmpd="sng">
            <a:solidFill>
              <a:schemeClr val="accent2"/>
            </a:solidFill>
            <a:prstDash val="solid"/>
            <a:miter lim="800000"/>
            <a:headEnd type="none" w="sm" len="sm"/>
            <a:tailEnd type="none" w="sm" len="sm"/>
          </a:ln>
        </p:spPr>
      </p:cxnSp>
      <p:cxnSp>
        <p:nvCxnSpPr>
          <p:cNvPr id="2516" name="Google Shape;2516;p140"/>
          <p:cNvCxnSpPr>
            <a:stCxn id="2506" idx="6"/>
            <a:endCxn id="2511" idx="3"/>
          </p:cNvCxnSpPr>
          <p:nvPr/>
        </p:nvCxnSpPr>
        <p:spPr>
          <a:xfrm rot="10800000" flipH="1">
            <a:off x="5465682" y="3550446"/>
            <a:ext cx="713100" cy="1224300"/>
          </a:xfrm>
          <a:prstGeom prst="straightConnector1">
            <a:avLst/>
          </a:prstGeom>
          <a:noFill/>
          <a:ln w="9525" cap="flat" cmpd="sng">
            <a:solidFill>
              <a:schemeClr val="accent2"/>
            </a:solidFill>
            <a:prstDash val="solid"/>
            <a:miter lim="800000"/>
            <a:headEnd type="none" w="sm" len="sm"/>
            <a:tailEnd type="none" w="sm" len="sm"/>
          </a:ln>
        </p:spPr>
      </p:cxnSp>
      <p:cxnSp>
        <p:nvCxnSpPr>
          <p:cNvPr id="2517" name="Google Shape;2517;p140"/>
          <p:cNvCxnSpPr>
            <a:endCxn id="2509" idx="2"/>
          </p:cNvCxnSpPr>
          <p:nvPr/>
        </p:nvCxnSpPr>
        <p:spPr>
          <a:xfrm>
            <a:off x="5454533" y="3795968"/>
            <a:ext cx="1878900" cy="28800"/>
          </a:xfrm>
          <a:prstGeom prst="straightConnector1">
            <a:avLst/>
          </a:prstGeom>
          <a:noFill/>
          <a:ln w="9525" cap="flat" cmpd="sng">
            <a:solidFill>
              <a:schemeClr val="accent2"/>
            </a:solidFill>
            <a:prstDash val="solid"/>
            <a:miter lim="800000"/>
            <a:headEnd type="none" w="sm" len="sm"/>
            <a:tailEnd type="none" w="sm" len="sm"/>
          </a:ln>
        </p:spPr>
      </p:cxnSp>
      <p:cxnSp>
        <p:nvCxnSpPr>
          <p:cNvPr id="2518" name="Google Shape;2518;p140"/>
          <p:cNvCxnSpPr/>
          <p:nvPr/>
        </p:nvCxnSpPr>
        <p:spPr>
          <a:xfrm>
            <a:off x="5458701" y="3788911"/>
            <a:ext cx="1104321" cy="236378"/>
          </a:xfrm>
          <a:prstGeom prst="straightConnector1">
            <a:avLst/>
          </a:prstGeom>
          <a:noFill/>
          <a:ln w="9525" cap="flat" cmpd="sng">
            <a:solidFill>
              <a:schemeClr val="accent2"/>
            </a:solidFill>
            <a:prstDash val="solid"/>
            <a:miter lim="800000"/>
            <a:headEnd type="none" w="sm" len="sm"/>
            <a:tailEnd type="none" w="sm" len="sm"/>
          </a:ln>
        </p:spPr>
      </p:cxnSp>
      <p:cxnSp>
        <p:nvCxnSpPr>
          <p:cNvPr id="2519" name="Google Shape;2519;p140"/>
          <p:cNvCxnSpPr/>
          <p:nvPr/>
        </p:nvCxnSpPr>
        <p:spPr>
          <a:xfrm rot="10800000" flipH="1">
            <a:off x="5480532" y="4652788"/>
            <a:ext cx="2138650" cy="131947"/>
          </a:xfrm>
          <a:prstGeom prst="straightConnector1">
            <a:avLst/>
          </a:prstGeom>
          <a:noFill/>
          <a:ln w="9525" cap="flat" cmpd="sng">
            <a:solidFill>
              <a:schemeClr val="accent2"/>
            </a:solidFill>
            <a:prstDash val="solid"/>
            <a:miter lim="800000"/>
            <a:headEnd type="none" w="sm" len="sm"/>
            <a:tailEnd type="none" w="sm" len="sm"/>
          </a:ln>
        </p:spPr>
      </p:cxnSp>
      <p:cxnSp>
        <p:nvCxnSpPr>
          <p:cNvPr id="2520" name="Google Shape;2520;p140"/>
          <p:cNvCxnSpPr>
            <a:stCxn id="2506" idx="6"/>
          </p:cNvCxnSpPr>
          <p:nvPr/>
        </p:nvCxnSpPr>
        <p:spPr>
          <a:xfrm rot="10800000" flipH="1">
            <a:off x="5465682" y="4226046"/>
            <a:ext cx="1097400" cy="548700"/>
          </a:xfrm>
          <a:prstGeom prst="straightConnector1">
            <a:avLst/>
          </a:prstGeom>
          <a:noFill/>
          <a:ln w="9525" cap="flat" cmpd="sng">
            <a:solidFill>
              <a:schemeClr val="accent2"/>
            </a:solidFill>
            <a:prstDash val="solid"/>
            <a:miter lim="800000"/>
            <a:headEnd type="none" w="sm" len="sm"/>
            <a:tailEnd type="none" w="sm" len="sm"/>
          </a:ln>
        </p:spPr>
      </p:cxnSp>
      <p:cxnSp>
        <p:nvCxnSpPr>
          <p:cNvPr id="2521" name="Google Shape;2521;p140"/>
          <p:cNvCxnSpPr/>
          <p:nvPr/>
        </p:nvCxnSpPr>
        <p:spPr>
          <a:xfrm>
            <a:off x="5471413" y="4295188"/>
            <a:ext cx="2101673" cy="257228"/>
          </a:xfrm>
          <a:prstGeom prst="straightConnector1">
            <a:avLst/>
          </a:prstGeom>
          <a:noFill/>
          <a:ln w="9525" cap="flat" cmpd="sng">
            <a:solidFill>
              <a:schemeClr val="accent2"/>
            </a:solidFill>
            <a:prstDash val="solid"/>
            <a:miter lim="800000"/>
            <a:headEnd type="none" w="sm" len="sm"/>
            <a:tailEnd type="none" w="sm" len="sm"/>
          </a:ln>
        </p:spPr>
      </p:cxnSp>
      <p:cxnSp>
        <p:nvCxnSpPr>
          <p:cNvPr id="2522" name="Google Shape;2522;p140"/>
          <p:cNvCxnSpPr/>
          <p:nvPr/>
        </p:nvCxnSpPr>
        <p:spPr>
          <a:xfrm>
            <a:off x="5471411" y="4781718"/>
            <a:ext cx="760114" cy="275207"/>
          </a:xfrm>
          <a:prstGeom prst="straightConnector1">
            <a:avLst/>
          </a:prstGeom>
          <a:noFill/>
          <a:ln w="9525" cap="flat" cmpd="sng">
            <a:solidFill>
              <a:schemeClr val="accent2"/>
            </a:solidFill>
            <a:prstDash val="solid"/>
            <a:miter lim="800000"/>
            <a:headEnd type="none" w="sm" len="sm"/>
            <a:tailEnd type="none" w="sm" len="sm"/>
          </a:ln>
        </p:spPr>
      </p:cxnSp>
      <p:cxnSp>
        <p:nvCxnSpPr>
          <p:cNvPr id="2523" name="Google Shape;2523;p140"/>
          <p:cNvCxnSpPr/>
          <p:nvPr/>
        </p:nvCxnSpPr>
        <p:spPr>
          <a:xfrm>
            <a:off x="5460019" y="3826909"/>
            <a:ext cx="909382" cy="1111688"/>
          </a:xfrm>
          <a:prstGeom prst="straightConnector1">
            <a:avLst/>
          </a:prstGeom>
          <a:noFill/>
          <a:ln w="9525" cap="flat" cmpd="sng">
            <a:solidFill>
              <a:schemeClr val="accent2"/>
            </a:solidFill>
            <a:prstDash val="solid"/>
            <a:miter lim="800000"/>
            <a:headEnd type="none" w="sm" len="sm"/>
            <a:tailEnd type="none" w="sm" len="sm"/>
          </a:ln>
        </p:spPr>
      </p:cxnSp>
      <p:cxnSp>
        <p:nvCxnSpPr>
          <p:cNvPr id="2524" name="Google Shape;2524;p140"/>
          <p:cNvCxnSpPr/>
          <p:nvPr/>
        </p:nvCxnSpPr>
        <p:spPr>
          <a:xfrm>
            <a:off x="5460958" y="3826909"/>
            <a:ext cx="2124434" cy="813854"/>
          </a:xfrm>
          <a:prstGeom prst="straightConnector1">
            <a:avLst/>
          </a:prstGeom>
          <a:noFill/>
          <a:ln w="9525" cap="flat" cmpd="sng">
            <a:solidFill>
              <a:schemeClr val="accent2"/>
            </a:solidFill>
            <a:prstDash val="solid"/>
            <a:miter lim="800000"/>
            <a:headEnd type="none" w="sm" len="sm"/>
            <a:tailEnd type="none" w="sm" len="sm"/>
          </a:ln>
        </p:spPr>
      </p:cxnSp>
      <p:cxnSp>
        <p:nvCxnSpPr>
          <p:cNvPr id="2525" name="Google Shape;2525;p140"/>
          <p:cNvCxnSpPr>
            <a:stCxn id="2506" idx="6"/>
            <a:endCxn id="2509" idx="3"/>
          </p:cNvCxnSpPr>
          <p:nvPr/>
        </p:nvCxnSpPr>
        <p:spPr>
          <a:xfrm rot="10800000" flipH="1">
            <a:off x="5465682" y="3908346"/>
            <a:ext cx="1908000" cy="866400"/>
          </a:xfrm>
          <a:prstGeom prst="straightConnector1">
            <a:avLst/>
          </a:prstGeom>
          <a:noFill/>
          <a:ln w="9525" cap="flat" cmpd="sng">
            <a:solidFill>
              <a:schemeClr val="accent2"/>
            </a:solidFill>
            <a:prstDash val="solid"/>
            <a:miter lim="800000"/>
            <a:headEnd type="none" w="sm" len="sm"/>
            <a:tailEnd type="none" w="sm" len="sm"/>
          </a:ln>
        </p:spPr>
      </p:cxnSp>
      <p:sp>
        <p:nvSpPr>
          <p:cNvPr id="2526" name="Google Shape;2526;p140"/>
          <p:cNvSpPr/>
          <p:nvPr/>
        </p:nvSpPr>
        <p:spPr>
          <a:xfrm>
            <a:off x="6131548" y="3071638"/>
            <a:ext cx="53415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HK</a:t>
            </a:r>
            <a:endParaRPr sz="1400" b="0" i="0" u="none" strike="noStrike" cap="none">
              <a:solidFill>
                <a:srgbClr val="000000"/>
              </a:solidFill>
              <a:latin typeface="Arial"/>
              <a:ea typeface="Arial"/>
              <a:cs typeface="Arial"/>
              <a:sym typeface="Arial"/>
            </a:endParaRPr>
          </a:p>
        </p:txBody>
      </p:sp>
      <p:sp>
        <p:nvSpPr>
          <p:cNvPr id="2527" name="Google Shape;2527;p140"/>
          <p:cNvSpPr/>
          <p:nvPr/>
        </p:nvSpPr>
        <p:spPr>
          <a:xfrm>
            <a:off x="7049369" y="3365414"/>
            <a:ext cx="133896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protestors</a:t>
            </a:r>
            <a:endParaRPr sz="1400" b="0" i="0" u="none" strike="noStrike" cap="none">
              <a:solidFill>
                <a:srgbClr val="000000"/>
              </a:solidFill>
              <a:latin typeface="Arial"/>
              <a:ea typeface="Arial"/>
              <a:cs typeface="Arial"/>
              <a:sym typeface="Arial"/>
            </a:endParaRPr>
          </a:p>
        </p:txBody>
      </p:sp>
      <p:sp>
        <p:nvSpPr>
          <p:cNvPr id="2528" name="Google Shape;2528;p140"/>
          <p:cNvSpPr/>
          <p:nvPr/>
        </p:nvSpPr>
        <p:spPr>
          <a:xfrm>
            <a:off x="7657453" y="4145144"/>
            <a:ext cx="98000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woman</a:t>
            </a:r>
            <a:endParaRPr sz="1400" b="0" i="0" u="none" strike="noStrike" cap="none">
              <a:solidFill>
                <a:srgbClr val="000000"/>
              </a:solidFill>
              <a:latin typeface="Arial"/>
              <a:ea typeface="Arial"/>
              <a:cs typeface="Arial"/>
              <a:sym typeface="Arial"/>
            </a:endParaRPr>
          </a:p>
        </p:txBody>
      </p:sp>
      <p:sp>
        <p:nvSpPr>
          <p:cNvPr id="2529" name="Google Shape;2529;p140"/>
          <p:cNvSpPr/>
          <p:nvPr/>
        </p:nvSpPr>
        <p:spPr>
          <a:xfrm>
            <a:off x="5910608" y="5151859"/>
            <a:ext cx="106372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activists</a:t>
            </a:r>
            <a:endParaRPr sz="1400" b="0" i="0" u="none" strike="noStrike" cap="none">
              <a:solidFill>
                <a:srgbClr val="000000"/>
              </a:solidFill>
              <a:latin typeface="Arial"/>
              <a:ea typeface="Arial"/>
              <a:cs typeface="Arial"/>
              <a:sym typeface="Arial"/>
            </a:endParaRPr>
          </a:p>
        </p:txBody>
      </p:sp>
      <p:sp>
        <p:nvSpPr>
          <p:cNvPr id="2530" name="Google Shape;2530;p140"/>
          <p:cNvSpPr/>
          <p:nvPr/>
        </p:nvSpPr>
        <p:spPr>
          <a:xfrm>
            <a:off x="7694730" y="4924679"/>
            <a:ext cx="140243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Tsim Sha Tsui</a:t>
            </a:r>
            <a:endParaRPr sz="1800" b="0" i="0" u="none" strike="noStrike" cap="none">
              <a:solidFill>
                <a:srgbClr val="26262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bus stop</a:t>
            </a:r>
            <a:endParaRPr sz="1400" b="0" i="0" u="none" strike="noStrike" cap="none">
              <a:solidFill>
                <a:srgbClr val="000000"/>
              </a:solidFill>
              <a:latin typeface="Arial"/>
              <a:ea typeface="Arial"/>
              <a:cs typeface="Arial"/>
              <a:sym typeface="Arial"/>
            </a:endParaRPr>
          </a:p>
        </p:txBody>
      </p:sp>
      <p:cxnSp>
        <p:nvCxnSpPr>
          <p:cNvPr id="2531" name="Google Shape;2531;p140"/>
          <p:cNvCxnSpPr/>
          <p:nvPr/>
        </p:nvCxnSpPr>
        <p:spPr>
          <a:xfrm>
            <a:off x="7886936" y="4616816"/>
            <a:ext cx="310213" cy="96004"/>
          </a:xfrm>
          <a:prstGeom prst="straightConnector1">
            <a:avLst/>
          </a:prstGeom>
          <a:noFill/>
          <a:ln w="19050" cap="flat" cmpd="sng">
            <a:solidFill>
              <a:schemeClr val="accent2"/>
            </a:solidFill>
            <a:prstDash val="solid"/>
            <a:miter lim="800000"/>
            <a:headEnd type="none" w="sm" len="sm"/>
            <a:tailEnd type="none" w="sm" len="sm"/>
          </a:ln>
        </p:spPr>
      </p:cxnSp>
      <p:cxnSp>
        <p:nvCxnSpPr>
          <p:cNvPr id="2532" name="Google Shape;2532;p140"/>
          <p:cNvCxnSpPr>
            <a:stCxn id="2511" idx="5"/>
            <a:endCxn id="2515" idx="1"/>
          </p:cNvCxnSpPr>
          <p:nvPr/>
        </p:nvCxnSpPr>
        <p:spPr>
          <a:xfrm>
            <a:off x="6373770" y="3550329"/>
            <a:ext cx="227100" cy="480300"/>
          </a:xfrm>
          <a:prstGeom prst="straightConnector1">
            <a:avLst/>
          </a:prstGeom>
          <a:noFill/>
          <a:ln w="19050" cap="flat" cmpd="sng">
            <a:solidFill>
              <a:schemeClr val="accent2"/>
            </a:solidFill>
            <a:prstDash val="solid"/>
            <a:miter lim="800000"/>
            <a:headEnd type="none" w="sm" len="sm"/>
            <a:tailEnd type="none" w="sm" len="sm"/>
          </a:ln>
        </p:spPr>
      </p:cxnSp>
      <p:cxnSp>
        <p:nvCxnSpPr>
          <p:cNvPr id="2533" name="Google Shape;2533;p140"/>
          <p:cNvCxnSpPr>
            <a:endCxn id="2509" idx="3"/>
          </p:cNvCxnSpPr>
          <p:nvPr/>
        </p:nvCxnSpPr>
        <p:spPr>
          <a:xfrm rot="10800000" flipH="1">
            <a:off x="6840116" y="3908437"/>
            <a:ext cx="533700" cy="248100"/>
          </a:xfrm>
          <a:prstGeom prst="straightConnector1">
            <a:avLst/>
          </a:prstGeom>
          <a:noFill/>
          <a:ln w="19050" cap="flat" cmpd="sng">
            <a:solidFill>
              <a:schemeClr val="accent2"/>
            </a:solidFill>
            <a:prstDash val="solid"/>
            <a:miter lim="800000"/>
            <a:headEnd type="none" w="sm" len="sm"/>
            <a:tailEnd type="none" w="sm" len="sm"/>
          </a:ln>
        </p:spPr>
      </p:cxnSp>
      <p:cxnSp>
        <p:nvCxnSpPr>
          <p:cNvPr id="2534" name="Google Shape;2534;p140"/>
          <p:cNvCxnSpPr/>
          <p:nvPr/>
        </p:nvCxnSpPr>
        <p:spPr>
          <a:xfrm>
            <a:off x="6819716" y="4161407"/>
            <a:ext cx="799473" cy="290638"/>
          </a:xfrm>
          <a:prstGeom prst="straightConnector1">
            <a:avLst/>
          </a:prstGeom>
          <a:noFill/>
          <a:ln w="34925" cap="flat" cmpd="sng">
            <a:solidFill>
              <a:schemeClr val="accent2"/>
            </a:solidFill>
            <a:prstDash val="solid"/>
            <a:miter lim="800000"/>
            <a:headEnd type="none" w="sm" len="sm"/>
            <a:tailEnd type="none" w="sm" len="sm"/>
          </a:ln>
        </p:spPr>
      </p:cxnSp>
      <p:cxnSp>
        <p:nvCxnSpPr>
          <p:cNvPr id="2535" name="Google Shape;2535;p140"/>
          <p:cNvCxnSpPr/>
          <p:nvPr/>
        </p:nvCxnSpPr>
        <p:spPr>
          <a:xfrm>
            <a:off x="7547413" y="3941204"/>
            <a:ext cx="183079" cy="469273"/>
          </a:xfrm>
          <a:prstGeom prst="straightConnector1">
            <a:avLst/>
          </a:prstGeom>
          <a:noFill/>
          <a:ln w="19050" cap="flat" cmpd="sng">
            <a:solidFill>
              <a:schemeClr val="accent2"/>
            </a:solidFill>
            <a:prstDash val="solid"/>
            <a:miter lim="800000"/>
            <a:headEnd type="none" w="sm" len="sm"/>
            <a:tailEnd type="none" w="sm" len="sm"/>
          </a:ln>
        </p:spPr>
      </p:cxnSp>
      <p:cxnSp>
        <p:nvCxnSpPr>
          <p:cNvPr id="2536" name="Google Shape;2536;p140"/>
          <p:cNvCxnSpPr>
            <a:stCxn id="2515" idx="4"/>
          </p:cNvCxnSpPr>
          <p:nvPr/>
        </p:nvCxnSpPr>
        <p:spPr>
          <a:xfrm flipH="1">
            <a:off x="6369323" y="4232594"/>
            <a:ext cx="329100" cy="705900"/>
          </a:xfrm>
          <a:prstGeom prst="straightConnector1">
            <a:avLst/>
          </a:prstGeom>
          <a:noFill/>
          <a:ln w="19050" cap="flat" cmpd="sng">
            <a:solidFill>
              <a:schemeClr val="accent2"/>
            </a:solidFill>
            <a:prstDash val="solid"/>
            <a:miter lim="800000"/>
            <a:headEnd type="none" w="sm" len="sm"/>
            <a:tailEnd type="none" w="sm" len="sm"/>
          </a:ln>
        </p:spPr>
      </p:cxnSp>
      <p:cxnSp>
        <p:nvCxnSpPr>
          <p:cNvPr id="2537" name="Google Shape;2537;p140"/>
          <p:cNvCxnSpPr/>
          <p:nvPr/>
        </p:nvCxnSpPr>
        <p:spPr>
          <a:xfrm>
            <a:off x="7651356" y="3792385"/>
            <a:ext cx="736989" cy="109126"/>
          </a:xfrm>
          <a:prstGeom prst="straightConnector1">
            <a:avLst/>
          </a:prstGeom>
          <a:noFill/>
          <a:ln w="19050" cap="flat" cmpd="sng">
            <a:solidFill>
              <a:schemeClr val="accent2"/>
            </a:solidFill>
            <a:prstDash val="solid"/>
            <a:miter lim="800000"/>
            <a:headEnd type="none" w="sm" len="sm"/>
            <a:tailEnd type="none" w="sm" len="sm"/>
          </a:ln>
        </p:spPr>
      </p:cxnSp>
      <p:sp>
        <p:nvSpPr>
          <p:cNvPr id="2538" name="Google Shape;2538;p140"/>
          <p:cNvSpPr/>
          <p:nvPr/>
        </p:nvSpPr>
        <p:spPr>
          <a:xfrm>
            <a:off x="8086428" y="3609547"/>
            <a:ext cx="104742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3F3F3F"/>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cxnSp>
        <p:nvCxnSpPr>
          <p:cNvPr id="2539" name="Google Shape;2539;p140"/>
          <p:cNvCxnSpPr>
            <a:endCxn id="2540" idx="0"/>
          </p:cNvCxnSpPr>
          <p:nvPr/>
        </p:nvCxnSpPr>
        <p:spPr>
          <a:xfrm>
            <a:off x="6761812" y="4238759"/>
            <a:ext cx="294000" cy="303600"/>
          </a:xfrm>
          <a:prstGeom prst="straightConnector1">
            <a:avLst/>
          </a:prstGeom>
          <a:noFill/>
          <a:ln w="34925" cap="flat" cmpd="sng">
            <a:solidFill>
              <a:schemeClr val="accent2"/>
            </a:solidFill>
            <a:prstDash val="solid"/>
            <a:miter lim="800000"/>
            <a:headEnd type="none" w="sm" len="sm"/>
            <a:tailEnd type="none" w="sm" len="sm"/>
          </a:ln>
        </p:spPr>
      </p:cxnSp>
      <p:sp>
        <p:nvSpPr>
          <p:cNvPr id="2541" name="Google Shape;2541;p140"/>
          <p:cNvSpPr/>
          <p:nvPr/>
        </p:nvSpPr>
        <p:spPr>
          <a:xfrm>
            <a:off x="7571452" y="4454304"/>
            <a:ext cx="275751" cy="236651"/>
          </a:xfrm>
          <a:prstGeom prst="ellipse">
            <a:avLst/>
          </a:prstGeom>
          <a:solidFill>
            <a:srgbClr val="FB77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2" name="Google Shape;2542;p140"/>
          <p:cNvSpPr/>
          <p:nvPr/>
        </p:nvSpPr>
        <p:spPr>
          <a:xfrm>
            <a:off x="8215215" y="4688028"/>
            <a:ext cx="275751" cy="236651"/>
          </a:xfrm>
          <a:prstGeom prst="ellipse">
            <a:avLst/>
          </a:prstGeom>
          <a:solidFill>
            <a:srgbClr val="FB77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11" name="Google Shape;2511;p140"/>
          <p:cNvSpPr/>
          <p:nvPr/>
        </p:nvSpPr>
        <p:spPr>
          <a:xfrm>
            <a:off x="6138402" y="3348335"/>
            <a:ext cx="275751" cy="236651"/>
          </a:xfrm>
          <a:prstGeom prst="ellipse">
            <a:avLst/>
          </a:prstGeom>
          <a:solidFill>
            <a:srgbClr val="FB77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0" name="Google Shape;2540;p140"/>
          <p:cNvSpPr/>
          <p:nvPr/>
        </p:nvSpPr>
        <p:spPr>
          <a:xfrm>
            <a:off x="6917937" y="4542359"/>
            <a:ext cx="275751" cy="236651"/>
          </a:xfrm>
          <a:prstGeom prst="ellipse">
            <a:avLst/>
          </a:prstGeom>
          <a:solidFill>
            <a:srgbClr val="548135"/>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15" name="Google Shape;2515;p140"/>
          <p:cNvSpPr/>
          <p:nvPr/>
        </p:nvSpPr>
        <p:spPr>
          <a:xfrm>
            <a:off x="6560548" y="3995943"/>
            <a:ext cx="275751" cy="236651"/>
          </a:xfrm>
          <a:prstGeom prst="ellipse">
            <a:avLst/>
          </a:prstGeom>
          <a:solidFill>
            <a:srgbClr val="FB77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3" name="Google Shape;2543;p140"/>
          <p:cNvSpPr/>
          <p:nvPr/>
        </p:nvSpPr>
        <p:spPr>
          <a:xfrm>
            <a:off x="9457754" y="2008473"/>
            <a:ext cx="2669265" cy="4273882"/>
          </a:xfrm>
          <a:prstGeom prst="rect">
            <a:avLst/>
          </a:prstGeom>
          <a:noFill/>
          <a:ln w="28575"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44" name="Google Shape;2544;p140"/>
          <p:cNvSpPr/>
          <p:nvPr/>
        </p:nvSpPr>
        <p:spPr>
          <a:xfrm>
            <a:off x="7049162" y="2969388"/>
            <a:ext cx="275751" cy="236651"/>
          </a:xfrm>
          <a:prstGeom prst="ellipse">
            <a:avLst/>
          </a:prstGeom>
          <a:solidFill>
            <a:srgbClr val="8DA9DB"/>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545" name="Google Shape;2545;p140"/>
          <p:cNvCxnSpPr>
            <a:endCxn id="2544" idx="3"/>
          </p:cNvCxnSpPr>
          <p:nvPr/>
        </p:nvCxnSpPr>
        <p:spPr>
          <a:xfrm rot="10800000" flipH="1">
            <a:off x="5474045" y="3171382"/>
            <a:ext cx="1615500" cy="1112100"/>
          </a:xfrm>
          <a:prstGeom prst="straightConnector1">
            <a:avLst/>
          </a:prstGeom>
          <a:noFill/>
          <a:ln w="9525" cap="flat" cmpd="sng">
            <a:solidFill>
              <a:schemeClr val="accent2"/>
            </a:solidFill>
            <a:prstDash val="solid"/>
            <a:miter lim="800000"/>
            <a:headEnd type="none" w="sm" len="sm"/>
            <a:tailEnd type="none" w="sm" len="sm"/>
          </a:ln>
        </p:spPr>
      </p:cxnSp>
      <p:sp>
        <p:nvSpPr>
          <p:cNvPr id="2546" name="Google Shape;2546;p140"/>
          <p:cNvSpPr/>
          <p:nvPr/>
        </p:nvSpPr>
        <p:spPr>
          <a:xfrm>
            <a:off x="6813760" y="2654387"/>
            <a:ext cx="104742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crowd</a:t>
            </a:r>
            <a:endParaRPr sz="1400" b="0" i="0" u="none" strike="noStrike" cap="none">
              <a:solidFill>
                <a:srgbClr val="000000"/>
              </a:solidFill>
              <a:latin typeface="Arial"/>
              <a:ea typeface="Arial"/>
              <a:cs typeface="Arial"/>
              <a:sym typeface="Arial"/>
            </a:endParaRPr>
          </a:p>
        </p:txBody>
      </p:sp>
      <p:cxnSp>
        <p:nvCxnSpPr>
          <p:cNvPr id="2547" name="Google Shape;2547;p140"/>
          <p:cNvCxnSpPr>
            <a:stCxn id="2515" idx="0"/>
            <a:endCxn id="2544" idx="4"/>
          </p:cNvCxnSpPr>
          <p:nvPr/>
        </p:nvCxnSpPr>
        <p:spPr>
          <a:xfrm rot="10800000" flipH="1">
            <a:off x="6698423" y="3206043"/>
            <a:ext cx="488700" cy="789900"/>
          </a:xfrm>
          <a:prstGeom prst="straightConnector1">
            <a:avLst/>
          </a:prstGeom>
          <a:noFill/>
          <a:ln w="34925" cap="flat" cmpd="sng">
            <a:solidFill>
              <a:schemeClr val="accent2"/>
            </a:solidFill>
            <a:prstDash val="solid"/>
            <a:miter lim="800000"/>
            <a:headEnd type="none" w="sm" len="sm"/>
            <a:tailEnd type="none" w="sm" len="sm"/>
          </a:ln>
        </p:spPr>
      </p:cxnSp>
      <p:cxnSp>
        <p:nvCxnSpPr>
          <p:cNvPr id="2548" name="Google Shape;2548;p140"/>
          <p:cNvCxnSpPr/>
          <p:nvPr/>
        </p:nvCxnSpPr>
        <p:spPr>
          <a:xfrm flipH="1">
            <a:off x="5835615" y="3416415"/>
            <a:ext cx="31038" cy="1911444"/>
          </a:xfrm>
          <a:prstGeom prst="straightConnector1">
            <a:avLst/>
          </a:prstGeom>
          <a:noFill/>
          <a:ln w="12700" cap="flat" cmpd="sng">
            <a:solidFill>
              <a:srgbClr val="262626"/>
            </a:solidFill>
            <a:prstDash val="dashDot"/>
            <a:miter lim="800000"/>
            <a:headEnd type="none" w="sm" len="sm"/>
            <a:tailEnd type="none" w="sm" len="sm"/>
          </a:ln>
        </p:spPr>
      </p:cxnSp>
      <p:cxnSp>
        <p:nvCxnSpPr>
          <p:cNvPr id="2549" name="Google Shape;2549;p140"/>
          <p:cNvCxnSpPr>
            <a:endCxn id="2544" idx="2"/>
          </p:cNvCxnSpPr>
          <p:nvPr/>
        </p:nvCxnSpPr>
        <p:spPr>
          <a:xfrm rot="10800000" flipH="1">
            <a:off x="6408962" y="3087714"/>
            <a:ext cx="640200" cy="333300"/>
          </a:xfrm>
          <a:prstGeom prst="straightConnector1">
            <a:avLst/>
          </a:prstGeom>
          <a:noFill/>
          <a:ln w="19050" cap="flat" cmpd="sng">
            <a:solidFill>
              <a:schemeClr val="accent2"/>
            </a:solidFill>
            <a:prstDash val="solid"/>
            <a:miter lim="800000"/>
            <a:headEnd type="none" w="sm" len="sm"/>
            <a:tailEnd type="none" w="sm" len="sm"/>
          </a:ln>
        </p:spPr>
      </p:cxnSp>
      <p:cxnSp>
        <p:nvCxnSpPr>
          <p:cNvPr id="2550" name="Google Shape;2550;p140"/>
          <p:cNvCxnSpPr>
            <a:stCxn id="2506" idx="6"/>
            <a:endCxn id="2544" idx="3"/>
          </p:cNvCxnSpPr>
          <p:nvPr/>
        </p:nvCxnSpPr>
        <p:spPr>
          <a:xfrm rot="10800000" flipH="1">
            <a:off x="5465682" y="3171246"/>
            <a:ext cx="1623900" cy="1603500"/>
          </a:xfrm>
          <a:prstGeom prst="straightConnector1">
            <a:avLst/>
          </a:prstGeom>
          <a:noFill/>
          <a:ln w="9525" cap="flat" cmpd="sng">
            <a:solidFill>
              <a:schemeClr val="accent2"/>
            </a:solidFill>
            <a:prstDash val="solid"/>
            <a:miter lim="800000"/>
            <a:headEnd type="none" w="sm" len="sm"/>
            <a:tailEnd type="none" w="sm" len="sm"/>
          </a:ln>
        </p:spPr>
      </p:cxnSp>
      <p:sp>
        <p:nvSpPr>
          <p:cNvPr id="2551" name="Google Shape;2551;p140"/>
          <p:cNvSpPr/>
          <p:nvPr/>
        </p:nvSpPr>
        <p:spPr>
          <a:xfrm rot="4057056">
            <a:off x="11653149" y="5326508"/>
            <a:ext cx="567933" cy="123548"/>
          </a:xfrm>
          <a:prstGeom prst="curvedDownArrow">
            <a:avLst>
              <a:gd name="adj1" fmla="val 25000"/>
              <a:gd name="adj2" fmla="val 50000"/>
              <a:gd name="adj3" fmla="val 25000"/>
            </a:avLst>
          </a:prstGeom>
          <a:solidFill>
            <a:srgbClr val="7B7B7B"/>
          </a:solidFill>
          <a:ln w="12700" cap="flat" cmpd="sng">
            <a:solidFill>
              <a:srgbClr val="7B7B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2" name="Google Shape;2552;p140"/>
          <p:cNvSpPr/>
          <p:nvPr/>
        </p:nvSpPr>
        <p:spPr>
          <a:xfrm>
            <a:off x="9912694" y="5105846"/>
            <a:ext cx="579679" cy="282439"/>
          </a:xfrm>
          <a:prstGeom prst="rect">
            <a:avLst/>
          </a:prstGeom>
          <a:no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553" name="Google Shape;2553;p140" descr="Database icon - Themeisle Icons Graphics"/>
          <p:cNvPicPr preferRelativeResize="0"/>
          <p:nvPr/>
        </p:nvPicPr>
        <p:blipFill rotWithShape="1">
          <a:blip r:embed="rId4">
            <a:alphaModFix/>
          </a:blip>
          <a:srcRect/>
          <a:stretch/>
        </p:blipFill>
        <p:spPr>
          <a:xfrm>
            <a:off x="7718353" y="2004088"/>
            <a:ext cx="406090" cy="541085"/>
          </a:xfrm>
          <a:prstGeom prst="rect">
            <a:avLst/>
          </a:prstGeom>
          <a:noFill/>
          <a:ln>
            <a:noFill/>
          </a:ln>
        </p:spPr>
      </p:pic>
      <p:sp>
        <p:nvSpPr>
          <p:cNvPr id="2554" name="Google Shape;2554;p140"/>
          <p:cNvSpPr/>
          <p:nvPr/>
        </p:nvSpPr>
        <p:spPr>
          <a:xfrm>
            <a:off x="8115487" y="1816355"/>
            <a:ext cx="110543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External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Knowledge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Calibri"/>
                <a:ea typeface="Calibri"/>
                <a:cs typeface="Calibri"/>
                <a:sym typeface="Calibri"/>
              </a:rPr>
              <a:t>Base</a:t>
            </a:r>
            <a:endParaRPr sz="1400" b="0" i="0" u="none" strike="noStrike" cap="none">
              <a:solidFill>
                <a:srgbClr val="000000"/>
              </a:solidFill>
              <a:latin typeface="Arial"/>
              <a:ea typeface="Arial"/>
              <a:cs typeface="Arial"/>
              <a:sym typeface="Arial"/>
            </a:endParaRPr>
          </a:p>
        </p:txBody>
      </p:sp>
      <p:cxnSp>
        <p:nvCxnSpPr>
          <p:cNvPr id="2555" name="Google Shape;2555;p140"/>
          <p:cNvCxnSpPr/>
          <p:nvPr/>
        </p:nvCxnSpPr>
        <p:spPr>
          <a:xfrm rot="10800000" flipH="1">
            <a:off x="7304539" y="2586738"/>
            <a:ext cx="603004" cy="885099"/>
          </a:xfrm>
          <a:prstGeom prst="straightConnector1">
            <a:avLst/>
          </a:prstGeom>
          <a:noFill/>
          <a:ln w="47625" cap="flat" cmpd="sng">
            <a:solidFill>
              <a:srgbClr val="DBDBDB"/>
            </a:solidFill>
            <a:prstDash val="solid"/>
            <a:miter lim="800000"/>
            <a:headEnd type="none" w="sm" len="sm"/>
            <a:tailEnd type="triangle" w="med" len="med"/>
          </a:ln>
        </p:spPr>
      </p:cxnSp>
      <p:sp>
        <p:nvSpPr>
          <p:cNvPr id="2556" name="Google Shape;2556;p140"/>
          <p:cNvSpPr txBox="1"/>
          <p:nvPr/>
        </p:nvSpPr>
        <p:spPr>
          <a:xfrm>
            <a:off x="7855921" y="2690903"/>
            <a:ext cx="1193122" cy="61555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US" sz="1700" b="0" i="0" u="none" strike="noStrike" cap="none">
                <a:solidFill>
                  <a:srgbClr val="3A3838"/>
                </a:solidFill>
                <a:latin typeface="Calibri"/>
                <a:ea typeface="Calibri"/>
                <a:cs typeface="Calibri"/>
                <a:sym typeface="Calibri"/>
              </a:rPr>
              <a:t>Entity Linking</a:t>
            </a:r>
            <a:endParaRPr sz="1400" b="0" i="0" u="none" strike="noStrike" cap="none">
              <a:solidFill>
                <a:srgbClr val="000000"/>
              </a:solidFill>
              <a:latin typeface="Arial"/>
              <a:ea typeface="Arial"/>
              <a:cs typeface="Arial"/>
              <a:sym typeface="Arial"/>
            </a:endParaRPr>
          </a:p>
        </p:txBody>
      </p:sp>
      <p:sp>
        <p:nvSpPr>
          <p:cNvPr id="2557" name="Google Shape;2557;p140"/>
          <p:cNvSpPr/>
          <p:nvPr/>
        </p:nvSpPr>
        <p:spPr>
          <a:xfrm>
            <a:off x="134290" y="2094415"/>
            <a:ext cx="1046448" cy="266249"/>
          </a:xfrm>
          <a:prstGeom prst="rect">
            <a:avLst/>
          </a:prstGeom>
          <a:noFill/>
          <a:ln w="317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8" name="Google Shape;2558;p140"/>
          <p:cNvSpPr/>
          <p:nvPr/>
        </p:nvSpPr>
        <p:spPr>
          <a:xfrm>
            <a:off x="126707" y="2624990"/>
            <a:ext cx="976885" cy="292388"/>
          </a:xfrm>
          <a:prstGeom prst="rect">
            <a:avLst/>
          </a:prstGeom>
          <a:noFill/>
          <a:ln w="317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59" name="Google Shape;2559;p140"/>
          <p:cNvSpPr/>
          <p:nvPr/>
        </p:nvSpPr>
        <p:spPr>
          <a:xfrm>
            <a:off x="131661" y="2340032"/>
            <a:ext cx="4059006" cy="306007"/>
          </a:xfrm>
          <a:prstGeom prst="rect">
            <a:avLst/>
          </a:prstGeom>
          <a:noFill/>
          <a:ln w="317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60" name="Google Shape;2560;p140"/>
          <p:cNvSpPr/>
          <p:nvPr/>
        </p:nvSpPr>
        <p:spPr>
          <a:xfrm>
            <a:off x="1098287" y="2630791"/>
            <a:ext cx="646965" cy="286589"/>
          </a:xfrm>
          <a:prstGeom prst="rect">
            <a:avLst/>
          </a:prstGeom>
          <a:noFill/>
          <a:ln w="3175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61" name="Google Shape;2561;p140"/>
          <p:cNvSpPr/>
          <p:nvPr/>
        </p:nvSpPr>
        <p:spPr>
          <a:xfrm>
            <a:off x="5074132" y="5099523"/>
            <a:ext cx="406400" cy="369332"/>
          </a:xfrm>
          <a:prstGeom prst="ellipse">
            <a:avLst/>
          </a:prstGeom>
          <a:solidFill>
            <a:srgbClr val="8839C6"/>
          </a:solidFill>
          <a:ln w="12700" cap="flat" cmpd="sng">
            <a:solidFill>
              <a:srgbClr val="7030A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562" name="Google Shape;2562;p140"/>
          <p:cNvCxnSpPr/>
          <p:nvPr/>
        </p:nvCxnSpPr>
        <p:spPr>
          <a:xfrm rot="10800000" flipH="1">
            <a:off x="5488756" y="5140591"/>
            <a:ext cx="783152" cy="124632"/>
          </a:xfrm>
          <a:prstGeom prst="straightConnector1">
            <a:avLst/>
          </a:prstGeom>
          <a:noFill/>
          <a:ln w="9525" cap="flat" cmpd="sng">
            <a:solidFill>
              <a:schemeClr val="accent2"/>
            </a:solidFill>
            <a:prstDash val="solid"/>
            <a:miter lim="800000"/>
            <a:headEnd type="none" w="sm" len="sm"/>
            <a:tailEnd type="none" w="sm" len="sm"/>
          </a:ln>
        </p:spPr>
      </p:cxnSp>
      <p:cxnSp>
        <p:nvCxnSpPr>
          <p:cNvPr id="2563" name="Google Shape;2563;p140"/>
          <p:cNvCxnSpPr>
            <a:stCxn id="2561" idx="6"/>
            <a:endCxn id="2511" idx="3"/>
          </p:cNvCxnSpPr>
          <p:nvPr/>
        </p:nvCxnSpPr>
        <p:spPr>
          <a:xfrm rot="10800000" flipH="1">
            <a:off x="5480532" y="3550189"/>
            <a:ext cx="698400" cy="1734000"/>
          </a:xfrm>
          <a:prstGeom prst="straightConnector1">
            <a:avLst/>
          </a:prstGeom>
          <a:noFill/>
          <a:ln w="9525" cap="flat" cmpd="sng">
            <a:solidFill>
              <a:schemeClr val="accent2"/>
            </a:solidFill>
            <a:prstDash val="solid"/>
            <a:miter lim="800000"/>
            <a:headEnd type="none" w="sm" len="sm"/>
            <a:tailEnd type="none" w="sm" len="sm"/>
          </a:ln>
        </p:spPr>
      </p:cxnSp>
      <p:cxnSp>
        <p:nvCxnSpPr>
          <p:cNvPr id="2564" name="Google Shape;2564;p140"/>
          <p:cNvCxnSpPr>
            <a:endCxn id="2544" idx="3"/>
          </p:cNvCxnSpPr>
          <p:nvPr/>
        </p:nvCxnSpPr>
        <p:spPr>
          <a:xfrm rot="10800000" flipH="1">
            <a:off x="5489645" y="3171382"/>
            <a:ext cx="1599900" cy="2069100"/>
          </a:xfrm>
          <a:prstGeom prst="straightConnector1">
            <a:avLst/>
          </a:prstGeom>
          <a:noFill/>
          <a:ln w="9525" cap="flat" cmpd="sng">
            <a:solidFill>
              <a:schemeClr val="accent2"/>
            </a:solidFill>
            <a:prstDash val="solid"/>
            <a:miter lim="800000"/>
            <a:headEnd type="none" w="sm" len="sm"/>
            <a:tailEnd type="none" w="sm" len="sm"/>
          </a:ln>
        </p:spPr>
      </p:cxnSp>
      <p:cxnSp>
        <p:nvCxnSpPr>
          <p:cNvPr id="2565" name="Google Shape;2565;p140"/>
          <p:cNvCxnSpPr>
            <a:endCxn id="2509" idx="3"/>
          </p:cNvCxnSpPr>
          <p:nvPr/>
        </p:nvCxnSpPr>
        <p:spPr>
          <a:xfrm rot="10800000" flipH="1">
            <a:off x="5508116" y="3908437"/>
            <a:ext cx="1865700" cy="1311600"/>
          </a:xfrm>
          <a:prstGeom prst="straightConnector1">
            <a:avLst/>
          </a:prstGeom>
          <a:noFill/>
          <a:ln w="9525" cap="flat" cmpd="sng">
            <a:solidFill>
              <a:schemeClr val="accent2"/>
            </a:solidFill>
            <a:prstDash val="solid"/>
            <a:miter lim="800000"/>
            <a:headEnd type="none" w="sm" len="sm"/>
            <a:tailEnd type="none" w="sm" len="sm"/>
          </a:ln>
        </p:spPr>
      </p:cxnSp>
      <p:cxnSp>
        <p:nvCxnSpPr>
          <p:cNvPr id="2566" name="Google Shape;2566;p140"/>
          <p:cNvCxnSpPr>
            <a:endCxn id="2540" idx="2"/>
          </p:cNvCxnSpPr>
          <p:nvPr/>
        </p:nvCxnSpPr>
        <p:spPr>
          <a:xfrm rot="10800000" flipH="1">
            <a:off x="5491737" y="4660684"/>
            <a:ext cx="1426200" cy="592500"/>
          </a:xfrm>
          <a:prstGeom prst="straightConnector1">
            <a:avLst/>
          </a:prstGeom>
          <a:noFill/>
          <a:ln w="9525" cap="flat" cmpd="sng">
            <a:solidFill>
              <a:schemeClr val="accent2"/>
            </a:solidFill>
            <a:prstDash val="solid"/>
            <a:miter lim="800000"/>
            <a:headEnd type="none" w="sm" len="sm"/>
            <a:tailEnd type="none" w="sm" len="sm"/>
          </a:ln>
        </p:spPr>
      </p:cxnSp>
      <p:cxnSp>
        <p:nvCxnSpPr>
          <p:cNvPr id="2567" name="Google Shape;2567;p140"/>
          <p:cNvCxnSpPr/>
          <p:nvPr/>
        </p:nvCxnSpPr>
        <p:spPr>
          <a:xfrm rot="10800000" flipH="1">
            <a:off x="5492094" y="4186437"/>
            <a:ext cx="1110476" cy="1060626"/>
          </a:xfrm>
          <a:prstGeom prst="straightConnector1">
            <a:avLst/>
          </a:prstGeom>
          <a:noFill/>
          <a:ln w="9525" cap="flat" cmpd="sng">
            <a:solidFill>
              <a:schemeClr val="accent2"/>
            </a:solidFill>
            <a:prstDash val="solid"/>
            <a:miter lim="800000"/>
            <a:headEnd type="none" w="sm" len="sm"/>
            <a:tailEnd type="none" w="sm" len="sm"/>
          </a:ln>
        </p:spPr>
      </p:cxnSp>
      <p:sp>
        <p:nvSpPr>
          <p:cNvPr id="2568" name="Google Shape;2568;p140"/>
          <p:cNvSpPr/>
          <p:nvPr/>
        </p:nvSpPr>
        <p:spPr>
          <a:xfrm>
            <a:off x="6021428" y="4116304"/>
            <a:ext cx="836009"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police</a:t>
            </a:r>
            <a:endParaRPr sz="1400" b="0" i="0" u="none" strike="noStrike" cap="none">
              <a:solidFill>
                <a:srgbClr val="000000"/>
              </a:solidFill>
              <a:latin typeface="Arial"/>
              <a:ea typeface="Arial"/>
              <a:cs typeface="Arial"/>
              <a:sym typeface="Arial"/>
            </a:endParaRPr>
          </a:p>
        </p:txBody>
      </p:sp>
      <p:cxnSp>
        <p:nvCxnSpPr>
          <p:cNvPr id="2569" name="Google Shape;2569;p140"/>
          <p:cNvCxnSpPr>
            <a:endCxn id="2541" idx="3"/>
          </p:cNvCxnSpPr>
          <p:nvPr/>
        </p:nvCxnSpPr>
        <p:spPr>
          <a:xfrm rot="10800000" flipH="1">
            <a:off x="5474635" y="4656298"/>
            <a:ext cx="2137200" cy="595800"/>
          </a:xfrm>
          <a:prstGeom prst="straightConnector1">
            <a:avLst/>
          </a:prstGeom>
          <a:noFill/>
          <a:ln w="9525" cap="flat" cmpd="sng">
            <a:solidFill>
              <a:schemeClr val="accent2"/>
            </a:solidFill>
            <a:prstDash val="solid"/>
            <a:miter lim="800000"/>
            <a:headEnd type="none" w="sm" len="sm"/>
            <a:tailEnd type="none" w="sm" len="sm"/>
          </a:ln>
        </p:spPr>
      </p:cxnSp>
      <p:sp>
        <p:nvSpPr>
          <p:cNvPr id="2570" name="Google Shape;2570;p140"/>
          <p:cNvSpPr/>
          <p:nvPr/>
        </p:nvSpPr>
        <p:spPr>
          <a:xfrm>
            <a:off x="6231527" y="4938599"/>
            <a:ext cx="275751" cy="236651"/>
          </a:xfrm>
          <a:prstGeom prst="ellipse">
            <a:avLst/>
          </a:prstGeom>
          <a:solidFill>
            <a:srgbClr val="FB7781"/>
          </a:solidFill>
          <a:ln w="12700" cap="flat" cmpd="sng">
            <a:solidFill>
              <a:srgbClr val="F4B0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1" name="Google Shape;2571;p140"/>
          <p:cNvSpPr/>
          <p:nvPr/>
        </p:nvSpPr>
        <p:spPr>
          <a:xfrm rot="-6255317">
            <a:off x="6643244" y="4028641"/>
            <a:ext cx="142198" cy="238118"/>
          </a:xfrm>
          <a:prstGeom prst="chord">
            <a:avLst>
              <a:gd name="adj1" fmla="val 4703826"/>
              <a:gd name="adj2" fmla="val 15908425"/>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572" name="Google Shape;2572;p140"/>
          <p:cNvCxnSpPr/>
          <p:nvPr/>
        </p:nvCxnSpPr>
        <p:spPr>
          <a:xfrm rot="10800000" flipH="1">
            <a:off x="5494959" y="3908435"/>
            <a:ext cx="1878857" cy="370120"/>
          </a:xfrm>
          <a:prstGeom prst="straightConnector1">
            <a:avLst/>
          </a:prstGeom>
          <a:noFill/>
          <a:ln w="9525" cap="flat" cmpd="sng">
            <a:solidFill>
              <a:schemeClr val="accent2"/>
            </a:solidFill>
            <a:prstDash val="solid"/>
            <a:miter lim="800000"/>
            <a:headEnd type="none" w="sm" len="sm"/>
            <a:tailEnd type="none" w="sm" len="sm"/>
          </a:ln>
        </p:spPr>
      </p:cxnSp>
      <p:sp>
        <p:nvSpPr>
          <p:cNvPr id="2573" name="Google Shape;2573;p140"/>
          <p:cNvSpPr/>
          <p:nvPr/>
        </p:nvSpPr>
        <p:spPr>
          <a:xfrm rot="4526232">
            <a:off x="6602482" y="3970421"/>
            <a:ext cx="166590" cy="238118"/>
          </a:xfrm>
          <a:prstGeom prst="chord">
            <a:avLst>
              <a:gd name="adj1" fmla="val 5010884"/>
              <a:gd name="adj2" fmla="val 15555525"/>
            </a:avLst>
          </a:prstGeom>
          <a:solidFill>
            <a:srgbClr val="54813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74" name="Google Shape;2574;p140"/>
          <p:cNvSpPr/>
          <p:nvPr/>
        </p:nvSpPr>
        <p:spPr>
          <a:xfrm>
            <a:off x="6480228" y="4694925"/>
            <a:ext cx="1488461" cy="3539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700"/>
              <a:buFont typeface="Arial"/>
              <a:buNone/>
            </a:pPr>
            <a:r>
              <a:rPr lang="en-US" sz="1700" b="0" i="0" u="none" strike="noStrike" cap="none">
                <a:solidFill>
                  <a:srgbClr val="262626"/>
                </a:solidFill>
                <a:latin typeface="Calibri"/>
                <a:ea typeface="Calibri"/>
                <a:cs typeface="Calibri"/>
                <a:sym typeface="Calibri"/>
              </a:rPr>
              <a:t>hidden corner</a:t>
            </a:r>
            <a:endParaRPr sz="1400" b="0" i="0" u="none" strike="noStrike" cap="none">
              <a:solidFill>
                <a:srgbClr val="000000"/>
              </a:solidFill>
              <a:latin typeface="Arial"/>
              <a:ea typeface="Arial"/>
              <a:cs typeface="Arial"/>
              <a:sym typeface="Arial"/>
            </a:endParaRPr>
          </a:p>
        </p:txBody>
      </p:sp>
      <p:sp>
        <p:nvSpPr>
          <p:cNvPr id="2575" name="Google Shape;2575;p140"/>
          <p:cNvSpPr txBox="1"/>
          <p:nvPr/>
        </p:nvSpPr>
        <p:spPr>
          <a:xfrm>
            <a:off x="364675" y="986500"/>
            <a:ext cx="8520600" cy="3416400"/>
          </a:xfrm>
          <a:prstGeom prst="rect">
            <a:avLst/>
          </a:prstGeom>
          <a:noFill/>
          <a:ln>
            <a:noFill/>
          </a:ln>
        </p:spPr>
        <p:txBody>
          <a:bodyPr spcFirstLastPara="1" wrap="square" lIns="68575" tIns="68575" rIns="68575" bIns="68575" anchor="t" anchorCtr="0">
            <a:noAutofit/>
          </a:bodyPr>
          <a:lstStyle/>
          <a:p>
            <a:pPr marL="457200" marR="0" lvl="0" indent="-336550" algn="l" rtl="0">
              <a:lnSpc>
                <a:spcPct val="100000"/>
              </a:lnSpc>
              <a:spcBef>
                <a:spcPts val="0"/>
              </a:spcBef>
              <a:spcAft>
                <a:spcPts val="0"/>
              </a:spcAft>
              <a:buClr>
                <a:srgbClr val="222222"/>
              </a:buClr>
              <a:buSzPts val="1700"/>
              <a:buFont typeface="Arial"/>
              <a:buChar char="❖"/>
            </a:pPr>
            <a:r>
              <a:rPr lang="en-US" sz="2400" b="0" i="0" u="none" strike="noStrike" cap="none">
                <a:solidFill>
                  <a:srgbClr val="222222"/>
                </a:solidFill>
                <a:highlight>
                  <a:schemeClr val="lt1"/>
                </a:highlight>
                <a:latin typeface="Calibri"/>
                <a:ea typeface="Calibri"/>
                <a:cs typeface="Calibri"/>
                <a:sym typeface="Calibri"/>
              </a:rPr>
              <a:t>Combine </a:t>
            </a:r>
            <a:r>
              <a:rPr lang="en-US" sz="2400" b="0" i="1" u="none" strike="noStrike" cap="none">
                <a:solidFill>
                  <a:srgbClr val="222222"/>
                </a:solidFill>
                <a:highlight>
                  <a:schemeClr val="lt1"/>
                </a:highlight>
                <a:latin typeface="Calibri"/>
                <a:ea typeface="Calibri"/>
                <a:cs typeface="Calibri"/>
                <a:sym typeface="Calibri"/>
              </a:rPr>
              <a:t>local</a:t>
            </a:r>
            <a:r>
              <a:rPr lang="en-US" sz="2400" b="0" i="0" u="none" strike="noStrike" cap="none">
                <a:solidFill>
                  <a:srgbClr val="222222"/>
                </a:solidFill>
                <a:highlight>
                  <a:schemeClr val="lt1"/>
                </a:highlight>
                <a:latin typeface="Calibri"/>
                <a:ea typeface="Calibri"/>
                <a:cs typeface="Calibri"/>
                <a:sym typeface="Calibri"/>
              </a:rPr>
              <a:t> and </a:t>
            </a:r>
            <a:r>
              <a:rPr lang="en-US" sz="2400" b="0" i="1" u="none" strike="noStrike" cap="none">
                <a:solidFill>
                  <a:srgbClr val="222222"/>
                </a:solidFill>
                <a:highlight>
                  <a:schemeClr val="lt1"/>
                </a:highlight>
                <a:latin typeface="Calibri"/>
                <a:ea typeface="Calibri"/>
                <a:cs typeface="Calibri"/>
                <a:sym typeface="Calibri"/>
              </a:rPr>
              <a:t>global</a:t>
            </a:r>
            <a:r>
              <a:rPr lang="en-US" sz="2400" b="0" i="0" u="none" strike="noStrike" cap="none">
                <a:solidFill>
                  <a:srgbClr val="222222"/>
                </a:solidFill>
                <a:highlight>
                  <a:schemeClr val="lt1"/>
                </a:highlight>
                <a:latin typeface="Calibri"/>
                <a:ea typeface="Calibri"/>
                <a:cs typeface="Calibri"/>
                <a:sym typeface="Calibri"/>
              </a:rPr>
              <a:t> features </a:t>
            </a:r>
            <a:endParaRPr sz="1400" b="0" i="0" u="none" strike="noStrike" cap="none">
              <a:solidFill>
                <a:srgbClr val="000000"/>
              </a:solidFill>
              <a:latin typeface="Arial"/>
              <a:ea typeface="Arial"/>
              <a:cs typeface="Arial"/>
              <a:sym typeface="Arial"/>
            </a:endParaRPr>
          </a:p>
          <a:p>
            <a:pPr marL="457200" marR="0" lvl="0" indent="-336550" algn="l" rtl="0">
              <a:lnSpc>
                <a:spcPct val="100000"/>
              </a:lnSpc>
              <a:spcBef>
                <a:spcPts val="0"/>
              </a:spcBef>
              <a:spcAft>
                <a:spcPts val="0"/>
              </a:spcAft>
              <a:buClr>
                <a:srgbClr val="222222"/>
              </a:buClr>
              <a:buSzPts val="1700"/>
              <a:buFont typeface="Arial"/>
              <a:buChar char="❖"/>
            </a:pPr>
            <a:r>
              <a:rPr lang="en-US" sz="2400" b="0" i="0" u="none" strike="noStrike" cap="none">
                <a:solidFill>
                  <a:srgbClr val="222222"/>
                </a:solidFill>
                <a:highlight>
                  <a:schemeClr val="lt1"/>
                </a:highlight>
                <a:latin typeface="Calibri"/>
                <a:ea typeface="Calibri"/>
                <a:cs typeface="Calibri"/>
                <a:sym typeface="Calibri"/>
              </a:rPr>
              <a:t>Leverage external knowledge to help pinpoint misinformation</a:t>
            </a:r>
            <a:endParaRPr sz="2400" b="0" i="1" u="none" strike="noStrike" cap="none">
              <a:solidFill>
                <a:srgbClr val="222222"/>
              </a:solidFill>
              <a:highlight>
                <a:schemeClr val="lt1"/>
              </a:highlight>
              <a:latin typeface="Calibri"/>
              <a:ea typeface="Calibri"/>
              <a:cs typeface="Calibri"/>
              <a:sym typeface="Calibri"/>
            </a:endParaRPr>
          </a:p>
          <a:p>
            <a:pPr marL="914400" marR="0" lvl="0" indent="0" algn="l" rtl="0">
              <a:lnSpc>
                <a:spcPct val="100000"/>
              </a:lnSpc>
              <a:spcBef>
                <a:spcPts val="1200"/>
              </a:spcBef>
              <a:spcAft>
                <a:spcPts val="1200"/>
              </a:spcAft>
              <a:buClr>
                <a:schemeClr val="dk1"/>
              </a:buClr>
              <a:buSzPts val="3600"/>
              <a:buFont typeface="Arial"/>
              <a:buNone/>
            </a:pPr>
            <a:endParaRPr sz="3600" b="0" i="1" u="none" strike="noStrike" cap="none">
              <a:solidFill>
                <a:srgbClr val="222222"/>
              </a:solidFill>
              <a:highlight>
                <a:schemeClr val="lt1"/>
              </a:highlight>
              <a:latin typeface="Calibri"/>
              <a:ea typeface="Calibri"/>
              <a:cs typeface="Calibri"/>
              <a:sym typeface="Calibri"/>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579"/>
        <p:cNvGrpSpPr/>
        <p:nvPr/>
      </p:nvGrpSpPr>
      <p:grpSpPr>
        <a:xfrm>
          <a:off x="0" y="0"/>
          <a:ext cx="0" cy="0"/>
          <a:chOff x="0" y="0"/>
          <a:chExt cx="0" cy="0"/>
        </a:xfrm>
      </p:grpSpPr>
      <p:sp>
        <p:nvSpPr>
          <p:cNvPr id="2580" name="Google Shape;2580;p141"/>
          <p:cNvSpPr txBox="1">
            <a:spLocks noGrp="1"/>
          </p:cNvSpPr>
          <p:nvPr>
            <p:ph type="title"/>
          </p:nvPr>
        </p:nvSpPr>
        <p:spPr>
          <a:xfrm>
            <a:off x="772884" y="158291"/>
            <a:ext cx="1080951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dirty="0">
                <a:solidFill>
                  <a:srgbClr val="C00000"/>
                </a:solidFill>
              </a:rPr>
              <a:t>Knowledge Element-Level Misinformation Detection</a:t>
            </a:r>
            <a:endParaRPr b="1" dirty="0">
              <a:solidFill>
                <a:srgbClr val="C00000"/>
              </a:solidFill>
            </a:endParaRPr>
          </a:p>
        </p:txBody>
      </p:sp>
      <p:sp>
        <p:nvSpPr>
          <p:cNvPr id="2581" name="Google Shape;2581;p141"/>
          <p:cNvSpPr txBox="1">
            <a:spLocks noGrp="1"/>
          </p:cNvSpPr>
          <p:nvPr>
            <p:ph type="body" idx="1"/>
          </p:nvPr>
        </p:nvSpPr>
        <p:spPr>
          <a:xfrm>
            <a:off x="838200" y="1567543"/>
            <a:ext cx="10526486" cy="46094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We also propose a </a:t>
            </a:r>
            <a:r>
              <a:rPr lang="en-US">
                <a:solidFill>
                  <a:srgbClr val="548135"/>
                </a:solidFill>
              </a:rPr>
              <a:t>new task </a:t>
            </a:r>
            <a:r>
              <a:rPr lang="en-US"/>
              <a:t>in addition to document-level fake news detection that is more challenging but interesting.</a:t>
            </a:r>
            <a:endParaRPr sz="2600">
              <a:solidFill>
                <a:srgbClr val="262626"/>
              </a:solidFill>
            </a:endParaRPr>
          </a:p>
        </p:txBody>
      </p:sp>
      <p:pic>
        <p:nvPicPr>
          <p:cNvPr id="2582" name="Google Shape;2582;p141"/>
          <p:cNvPicPr preferRelativeResize="0"/>
          <p:nvPr/>
        </p:nvPicPr>
        <p:blipFill rotWithShape="1">
          <a:blip r:embed="rId3">
            <a:alphaModFix/>
          </a:blip>
          <a:srcRect b="20792"/>
          <a:stretch/>
        </p:blipFill>
        <p:spPr>
          <a:xfrm>
            <a:off x="3521525" y="2709231"/>
            <a:ext cx="7783288" cy="3467732"/>
          </a:xfrm>
          <a:prstGeom prst="rect">
            <a:avLst/>
          </a:prstGeom>
          <a:noFill/>
          <a:ln>
            <a:noFill/>
          </a:ln>
        </p:spPr>
      </p:pic>
      <p:sp>
        <p:nvSpPr>
          <p:cNvPr id="2583" name="Google Shape;2583;p141"/>
          <p:cNvSpPr/>
          <p:nvPr/>
        </p:nvSpPr>
        <p:spPr>
          <a:xfrm>
            <a:off x="838200" y="3429000"/>
            <a:ext cx="247650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1" u="none" strike="noStrike" cap="none">
                <a:solidFill>
                  <a:srgbClr val="262626"/>
                </a:solidFill>
                <a:latin typeface="Calibri"/>
                <a:ea typeface="Calibri"/>
                <a:cs typeface="Calibri"/>
                <a:sym typeface="Calibri"/>
              </a:rPr>
              <a:t>Label each triplet connecting two entities as </a:t>
            </a:r>
            <a:r>
              <a:rPr lang="en-US" sz="2400" b="0" i="1" u="none" strike="noStrike" cap="none">
                <a:solidFill>
                  <a:srgbClr val="BF9000"/>
                </a:solidFill>
                <a:latin typeface="Calibri"/>
                <a:ea typeface="Calibri"/>
                <a:cs typeface="Calibri"/>
                <a:sym typeface="Calibri"/>
              </a:rPr>
              <a:t>True</a:t>
            </a:r>
            <a:r>
              <a:rPr lang="en-US" sz="2400" b="0" i="1" u="none" strike="noStrike" cap="none">
                <a:solidFill>
                  <a:srgbClr val="262626"/>
                </a:solidFill>
                <a:latin typeface="Calibri"/>
                <a:ea typeface="Calibri"/>
                <a:cs typeface="Calibri"/>
                <a:sym typeface="Calibri"/>
              </a:rPr>
              <a:t>/</a:t>
            </a:r>
            <a:r>
              <a:rPr lang="en-US" sz="2400" b="0" i="1" u="none" strike="noStrike" cap="none">
                <a:solidFill>
                  <a:srgbClr val="BF9000"/>
                </a:solidFill>
                <a:latin typeface="Calibri"/>
                <a:ea typeface="Calibri"/>
                <a:cs typeface="Calibri"/>
                <a:sym typeface="Calibri"/>
              </a:rPr>
              <a:t>False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587"/>
        <p:cNvGrpSpPr/>
        <p:nvPr/>
      </p:nvGrpSpPr>
      <p:grpSpPr>
        <a:xfrm>
          <a:off x="0" y="0"/>
          <a:ext cx="0" cy="0"/>
          <a:chOff x="0" y="0"/>
          <a:chExt cx="0" cy="0"/>
        </a:xfrm>
      </p:grpSpPr>
      <p:sp>
        <p:nvSpPr>
          <p:cNvPr id="2588" name="Google Shape;2588;p142"/>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p>
            <a:r>
              <a:rPr lang="en-US" b="1" dirty="0">
                <a:solidFill>
                  <a:srgbClr val="C00000"/>
                </a:solidFill>
                <a:latin typeface="+mj-lt"/>
                <a:ea typeface="+mj-ea"/>
                <a:cs typeface="+mj-cs"/>
              </a:rPr>
              <a:t>Multimedia Knowledge Graph Construction</a:t>
            </a:r>
            <a:endParaRPr b="1" dirty="0">
              <a:solidFill>
                <a:srgbClr val="C00000"/>
              </a:solidFill>
              <a:latin typeface="+mj-lt"/>
              <a:ea typeface="+mj-ea"/>
              <a:cs typeface="+mj-cs"/>
            </a:endParaRPr>
          </a:p>
        </p:txBody>
      </p:sp>
      <p:sp>
        <p:nvSpPr>
          <p:cNvPr id="2589" name="Google Shape;2589;p1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142</a:t>
            </a:fld>
            <a:endParaRPr/>
          </a:p>
        </p:txBody>
      </p:sp>
      <p:sp>
        <p:nvSpPr>
          <p:cNvPr id="2590" name="Google Shape;2590;p142"/>
          <p:cNvSpPr/>
          <p:nvPr/>
        </p:nvSpPr>
        <p:spPr>
          <a:xfrm>
            <a:off x="659066" y="4434172"/>
            <a:ext cx="2361607" cy="284510"/>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Image Caption</a:t>
            </a:r>
            <a:endParaRPr sz="1400" b="0" i="0" u="none" strike="noStrike" cap="none">
              <a:solidFill>
                <a:srgbClr val="000000"/>
              </a:solidFill>
              <a:latin typeface="Arial"/>
              <a:ea typeface="Arial"/>
              <a:cs typeface="Arial"/>
              <a:sym typeface="Arial"/>
            </a:endParaRPr>
          </a:p>
        </p:txBody>
      </p:sp>
      <p:sp>
        <p:nvSpPr>
          <p:cNvPr id="2591" name="Google Shape;2591;p142"/>
          <p:cNvSpPr txBox="1"/>
          <p:nvPr/>
        </p:nvSpPr>
        <p:spPr>
          <a:xfrm>
            <a:off x="130133" y="4718682"/>
            <a:ext cx="341947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Hong Kong police shoot real bullets at protestors from hidden corners.</a:t>
            </a:r>
            <a:endParaRPr sz="1400" b="0" i="0" u="none" strike="noStrike" cap="none">
              <a:solidFill>
                <a:srgbClr val="000000"/>
              </a:solidFill>
              <a:latin typeface="Arial"/>
              <a:ea typeface="Arial"/>
              <a:cs typeface="Arial"/>
              <a:sym typeface="Arial"/>
            </a:endParaRPr>
          </a:p>
        </p:txBody>
      </p:sp>
      <p:sp>
        <p:nvSpPr>
          <p:cNvPr id="2592" name="Google Shape;2592;p142"/>
          <p:cNvSpPr/>
          <p:nvPr/>
        </p:nvSpPr>
        <p:spPr>
          <a:xfrm>
            <a:off x="6431964" y="4576427"/>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3" name="Google Shape;2593;p142"/>
          <p:cNvSpPr txBox="1"/>
          <p:nvPr/>
        </p:nvSpPr>
        <p:spPr>
          <a:xfrm>
            <a:off x="4564263" y="4584454"/>
            <a:ext cx="185820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“Hidden corner”</a:t>
            </a:r>
            <a:endParaRPr sz="1400" b="0" i="0" u="none" strike="noStrike" cap="none">
              <a:solidFill>
                <a:srgbClr val="000000"/>
              </a:solidFill>
              <a:latin typeface="Arial"/>
              <a:ea typeface="Arial"/>
              <a:cs typeface="Arial"/>
              <a:sym typeface="Arial"/>
            </a:endParaRPr>
          </a:p>
        </p:txBody>
      </p:sp>
      <p:cxnSp>
        <p:nvCxnSpPr>
          <p:cNvPr id="2594" name="Google Shape;2594;p142"/>
          <p:cNvCxnSpPr>
            <a:stCxn id="2595" idx="2"/>
            <a:endCxn id="2592" idx="6"/>
          </p:cNvCxnSpPr>
          <p:nvPr/>
        </p:nvCxnSpPr>
        <p:spPr>
          <a:xfrm rot="10800000">
            <a:off x="6851028" y="4786033"/>
            <a:ext cx="1807500" cy="8400"/>
          </a:xfrm>
          <a:prstGeom prst="curvedConnector3">
            <a:avLst>
              <a:gd name="adj1" fmla="val 49999"/>
            </a:avLst>
          </a:prstGeom>
          <a:noFill/>
          <a:ln w="50800" cap="flat" cmpd="sng">
            <a:solidFill>
              <a:schemeClr val="accent3"/>
            </a:solidFill>
            <a:prstDash val="solid"/>
            <a:miter lim="800000"/>
            <a:headEnd type="none" w="sm" len="sm"/>
            <a:tailEnd type="triangle" w="med" len="med"/>
          </a:ln>
        </p:spPr>
      </p:cxnSp>
      <p:sp>
        <p:nvSpPr>
          <p:cNvPr id="2596" name="Google Shape;2596;p142"/>
          <p:cNvSpPr txBox="1"/>
          <p:nvPr/>
        </p:nvSpPr>
        <p:spPr>
          <a:xfrm>
            <a:off x="6291035" y="4989641"/>
            <a:ext cx="147161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5"/>
                </a:solidFill>
                <a:latin typeface="Calibri"/>
                <a:ea typeface="Calibri"/>
                <a:cs typeface="Calibri"/>
                <a:sym typeface="Calibri"/>
              </a:rPr>
              <a:t>Physical.</a:t>
            </a:r>
            <a:br>
              <a:rPr lang="en-US" sz="1800" b="1" i="0" u="none" strike="noStrike" cap="none">
                <a:solidFill>
                  <a:schemeClr val="accent5"/>
                </a:solidFill>
                <a:latin typeface="Calibri"/>
                <a:ea typeface="Calibri"/>
                <a:cs typeface="Calibri"/>
                <a:sym typeface="Calibri"/>
              </a:rPr>
            </a:br>
            <a:r>
              <a:rPr lang="en-US" sz="1800" b="1" i="0" u="none" strike="noStrike" cap="none">
                <a:solidFill>
                  <a:schemeClr val="accent5"/>
                </a:solidFill>
                <a:latin typeface="Calibri"/>
                <a:ea typeface="Calibri"/>
                <a:cs typeface="Calibri"/>
                <a:sym typeface="Calibri"/>
              </a:rPr>
              <a:t>LocatedNear</a:t>
            </a:r>
            <a:endParaRPr sz="1800" b="1" i="0" u="none" strike="noStrike" cap="none">
              <a:solidFill>
                <a:schemeClr val="accent5"/>
              </a:solidFill>
              <a:latin typeface="Calibri"/>
              <a:ea typeface="Calibri"/>
              <a:cs typeface="Calibri"/>
              <a:sym typeface="Calibri"/>
            </a:endParaRPr>
          </a:p>
        </p:txBody>
      </p:sp>
      <p:pic>
        <p:nvPicPr>
          <p:cNvPr id="2597" name="Google Shape;2597;p142"/>
          <p:cNvPicPr preferRelativeResize="0"/>
          <p:nvPr/>
        </p:nvPicPr>
        <p:blipFill rotWithShape="1">
          <a:blip r:embed="rId3">
            <a:alphaModFix/>
          </a:blip>
          <a:srcRect l="-2304" r="2"/>
          <a:stretch/>
        </p:blipFill>
        <p:spPr>
          <a:xfrm>
            <a:off x="130133" y="5600862"/>
            <a:ext cx="4131591" cy="581025"/>
          </a:xfrm>
          <a:prstGeom prst="rect">
            <a:avLst/>
          </a:prstGeom>
          <a:noFill/>
          <a:ln>
            <a:noFill/>
          </a:ln>
        </p:spPr>
      </p:pic>
      <p:sp>
        <p:nvSpPr>
          <p:cNvPr id="2598" name="Google Shape;2598;p142"/>
          <p:cNvSpPr/>
          <p:nvPr/>
        </p:nvSpPr>
        <p:spPr>
          <a:xfrm>
            <a:off x="10435328" y="4584883"/>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5" name="Google Shape;2595;p142"/>
          <p:cNvSpPr/>
          <p:nvPr/>
        </p:nvSpPr>
        <p:spPr>
          <a:xfrm>
            <a:off x="8658528" y="4584883"/>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99" name="Google Shape;2599;p142"/>
          <p:cNvSpPr txBox="1"/>
          <p:nvPr/>
        </p:nvSpPr>
        <p:spPr>
          <a:xfrm>
            <a:off x="7642404" y="2185320"/>
            <a:ext cx="15077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“real bullets”</a:t>
            </a:r>
            <a:endParaRPr sz="1400" b="0" i="0" u="none" strike="noStrike" cap="none">
              <a:solidFill>
                <a:srgbClr val="000000"/>
              </a:solidFill>
              <a:latin typeface="Arial"/>
              <a:ea typeface="Arial"/>
              <a:cs typeface="Arial"/>
              <a:sym typeface="Arial"/>
            </a:endParaRPr>
          </a:p>
        </p:txBody>
      </p:sp>
      <p:sp>
        <p:nvSpPr>
          <p:cNvPr id="2600" name="Google Shape;2600;p142"/>
          <p:cNvSpPr txBox="1"/>
          <p:nvPr/>
        </p:nvSpPr>
        <p:spPr>
          <a:xfrm>
            <a:off x="7762646" y="5041511"/>
            <a:ext cx="221086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“Hong Kong Police”</a:t>
            </a:r>
            <a:endParaRPr sz="1400" b="0" i="0" u="none" strike="noStrike" cap="none">
              <a:solidFill>
                <a:srgbClr val="000000"/>
              </a:solidFill>
              <a:latin typeface="Arial"/>
              <a:ea typeface="Arial"/>
              <a:cs typeface="Arial"/>
              <a:sym typeface="Arial"/>
            </a:endParaRPr>
          </a:p>
        </p:txBody>
      </p:sp>
      <p:sp>
        <p:nvSpPr>
          <p:cNvPr id="2601" name="Google Shape;2601;p142"/>
          <p:cNvSpPr txBox="1"/>
          <p:nvPr/>
        </p:nvSpPr>
        <p:spPr>
          <a:xfrm>
            <a:off x="8793505" y="4066364"/>
            <a:ext cx="147161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5"/>
                </a:solidFill>
                <a:latin typeface="Calibri"/>
                <a:ea typeface="Calibri"/>
                <a:cs typeface="Calibri"/>
                <a:sym typeface="Calibri"/>
              </a:rPr>
              <a:t>Conflict.</a:t>
            </a:r>
            <a:br>
              <a:rPr lang="en-US" sz="1800" b="1" i="0" u="none" strike="noStrike" cap="none">
                <a:solidFill>
                  <a:schemeClr val="accent5"/>
                </a:solidFill>
                <a:latin typeface="Calibri"/>
                <a:ea typeface="Calibri"/>
                <a:cs typeface="Calibri"/>
                <a:sym typeface="Calibri"/>
              </a:rPr>
            </a:br>
            <a:r>
              <a:rPr lang="en-US" sz="1800" b="1" i="0" u="none" strike="noStrike" cap="none">
                <a:solidFill>
                  <a:schemeClr val="accent5"/>
                </a:solidFill>
                <a:latin typeface="Calibri"/>
                <a:ea typeface="Calibri"/>
                <a:cs typeface="Calibri"/>
                <a:sym typeface="Calibri"/>
              </a:rPr>
              <a:t>Attack.</a:t>
            </a:r>
            <a:br>
              <a:rPr lang="en-US" sz="1800" b="1" i="0" u="none" strike="noStrike" cap="none">
                <a:solidFill>
                  <a:schemeClr val="accent5"/>
                </a:solidFill>
                <a:latin typeface="Calibri"/>
                <a:ea typeface="Calibri"/>
                <a:cs typeface="Calibri"/>
                <a:sym typeface="Calibri"/>
              </a:rPr>
            </a:br>
            <a:r>
              <a:rPr lang="en-US" sz="1800" b="1" i="0" u="none" strike="noStrike" cap="none">
                <a:solidFill>
                  <a:schemeClr val="accent5"/>
                </a:solidFill>
                <a:latin typeface="Calibri"/>
                <a:ea typeface="Calibri"/>
                <a:cs typeface="Calibri"/>
                <a:sym typeface="Calibri"/>
              </a:rPr>
              <a:t>Attacker</a:t>
            </a:r>
            <a:endParaRPr sz="1400" b="0" i="0" u="none" strike="noStrike" cap="none">
              <a:solidFill>
                <a:srgbClr val="000000"/>
              </a:solidFill>
              <a:latin typeface="Arial"/>
              <a:ea typeface="Arial"/>
              <a:cs typeface="Arial"/>
              <a:sym typeface="Arial"/>
            </a:endParaRPr>
          </a:p>
        </p:txBody>
      </p:sp>
      <p:sp>
        <p:nvSpPr>
          <p:cNvPr id="2602" name="Google Shape;2602;p142"/>
          <p:cNvSpPr txBox="1"/>
          <p:nvPr/>
        </p:nvSpPr>
        <p:spPr>
          <a:xfrm>
            <a:off x="7603683" y="1018298"/>
            <a:ext cx="4291559" cy="523220"/>
          </a:xfrm>
          <a:prstGeom prst="rect">
            <a:avLst/>
          </a:prstGeom>
          <a:solidFill>
            <a:schemeClr val="lt1"/>
          </a:solidFill>
          <a:ln w="38100" cap="flat" cmpd="sng">
            <a:solidFill>
              <a:schemeClr val="accent5"/>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Calibri"/>
                <a:ea typeface="Calibri"/>
                <a:cs typeface="Calibri"/>
                <a:sym typeface="Calibri"/>
              </a:rPr>
              <a:t>Merged Knowledge Graph</a:t>
            </a:r>
            <a:endParaRPr sz="1400" b="0" i="0" u="none" strike="noStrike" cap="none">
              <a:solidFill>
                <a:srgbClr val="000000"/>
              </a:solidFill>
              <a:latin typeface="Arial"/>
              <a:ea typeface="Arial"/>
              <a:cs typeface="Arial"/>
              <a:sym typeface="Arial"/>
            </a:endParaRPr>
          </a:p>
        </p:txBody>
      </p:sp>
      <p:sp>
        <p:nvSpPr>
          <p:cNvPr id="2603" name="Google Shape;2603;p142"/>
          <p:cNvSpPr/>
          <p:nvPr/>
        </p:nvSpPr>
        <p:spPr>
          <a:xfrm>
            <a:off x="9435138" y="3066046"/>
            <a:ext cx="419100" cy="340191"/>
          </a:xfrm>
          <a:prstGeom prst="triangle">
            <a:avLst>
              <a:gd name="adj"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4" name="Google Shape;2604;p142"/>
          <p:cNvSpPr txBox="1"/>
          <p:nvPr/>
        </p:nvSpPr>
        <p:spPr>
          <a:xfrm>
            <a:off x="9218059" y="3441214"/>
            <a:ext cx="95410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“shoot”</a:t>
            </a:r>
            <a:endParaRPr sz="1400" b="0" i="0" u="none" strike="noStrike" cap="none">
              <a:solidFill>
                <a:srgbClr val="000000"/>
              </a:solidFill>
              <a:latin typeface="Arial"/>
              <a:ea typeface="Arial"/>
              <a:cs typeface="Arial"/>
              <a:sym typeface="Arial"/>
            </a:endParaRPr>
          </a:p>
        </p:txBody>
      </p:sp>
      <p:sp>
        <p:nvSpPr>
          <p:cNvPr id="2605" name="Google Shape;2605;p142"/>
          <p:cNvSpPr/>
          <p:nvPr/>
        </p:nvSpPr>
        <p:spPr>
          <a:xfrm>
            <a:off x="4337729" y="5702605"/>
            <a:ext cx="419100" cy="340191"/>
          </a:xfrm>
          <a:prstGeom prst="triangle">
            <a:avLst>
              <a:gd name="adj"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06" name="Google Shape;2606;p142"/>
          <p:cNvSpPr txBox="1"/>
          <p:nvPr/>
        </p:nvSpPr>
        <p:spPr>
          <a:xfrm>
            <a:off x="4742426" y="5671827"/>
            <a:ext cx="169309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alibri"/>
                <a:ea typeface="Calibri"/>
                <a:cs typeface="Calibri"/>
                <a:sym typeface="Calibri"/>
              </a:rPr>
              <a:t>= event trigger</a:t>
            </a:r>
            <a:endParaRPr sz="1400" b="0" i="0" u="none" strike="noStrike" cap="none">
              <a:solidFill>
                <a:srgbClr val="000000"/>
              </a:solidFill>
              <a:latin typeface="Arial"/>
              <a:ea typeface="Arial"/>
              <a:cs typeface="Arial"/>
              <a:sym typeface="Arial"/>
            </a:endParaRPr>
          </a:p>
        </p:txBody>
      </p:sp>
      <p:cxnSp>
        <p:nvCxnSpPr>
          <p:cNvPr id="2607" name="Google Shape;2607;p142"/>
          <p:cNvCxnSpPr>
            <a:stCxn id="2595" idx="0"/>
            <a:endCxn id="2603" idx="1"/>
          </p:cNvCxnSpPr>
          <p:nvPr/>
        </p:nvCxnSpPr>
        <p:spPr>
          <a:xfrm rot="-5400000">
            <a:off x="8529528" y="3574633"/>
            <a:ext cx="1348800" cy="671700"/>
          </a:xfrm>
          <a:prstGeom prst="curvedConnector2">
            <a:avLst/>
          </a:prstGeom>
          <a:noFill/>
          <a:ln w="50800" cap="flat" cmpd="sng">
            <a:solidFill>
              <a:schemeClr val="accent4"/>
            </a:solidFill>
            <a:prstDash val="solid"/>
            <a:miter lim="800000"/>
            <a:headEnd type="none" w="sm" len="sm"/>
            <a:tailEnd type="triangle" w="med" len="med"/>
          </a:ln>
        </p:spPr>
      </p:cxnSp>
      <p:cxnSp>
        <p:nvCxnSpPr>
          <p:cNvPr id="2608" name="Google Shape;2608;p142"/>
          <p:cNvCxnSpPr>
            <a:stCxn id="2603" idx="5"/>
            <a:endCxn id="2598" idx="0"/>
          </p:cNvCxnSpPr>
          <p:nvPr/>
        </p:nvCxnSpPr>
        <p:spPr>
          <a:xfrm>
            <a:off x="9749463" y="3236142"/>
            <a:ext cx="895500" cy="1348800"/>
          </a:xfrm>
          <a:prstGeom prst="curvedConnector2">
            <a:avLst/>
          </a:prstGeom>
          <a:noFill/>
          <a:ln w="50800" cap="flat" cmpd="sng">
            <a:solidFill>
              <a:schemeClr val="accent4"/>
            </a:solidFill>
            <a:prstDash val="solid"/>
            <a:miter lim="800000"/>
            <a:headEnd type="none" w="sm" len="sm"/>
            <a:tailEnd type="triangle" w="med" len="med"/>
          </a:ln>
        </p:spPr>
      </p:cxnSp>
      <p:sp>
        <p:nvSpPr>
          <p:cNvPr id="2609" name="Google Shape;2609;p142"/>
          <p:cNvSpPr txBox="1"/>
          <p:nvPr/>
        </p:nvSpPr>
        <p:spPr>
          <a:xfrm>
            <a:off x="9973508" y="5012977"/>
            <a:ext cx="142442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“protestors”</a:t>
            </a:r>
            <a:endParaRPr sz="1400" b="0" i="0" u="none" strike="noStrike" cap="none">
              <a:solidFill>
                <a:srgbClr val="000000"/>
              </a:solidFill>
              <a:latin typeface="Arial"/>
              <a:ea typeface="Arial"/>
              <a:cs typeface="Arial"/>
              <a:sym typeface="Arial"/>
            </a:endParaRPr>
          </a:p>
        </p:txBody>
      </p:sp>
      <p:sp>
        <p:nvSpPr>
          <p:cNvPr id="2610" name="Google Shape;2610;p142"/>
          <p:cNvSpPr txBox="1"/>
          <p:nvPr/>
        </p:nvSpPr>
        <p:spPr>
          <a:xfrm>
            <a:off x="10530967" y="3735817"/>
            <a:ext cx="147161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5"/>
                </a:solidFill>
                <a:latin typeface="Calibri"/>
                <a:ea typeface="Calibri"/>
                <a:cs typeface="Calibri"/>
                <a:sym typeface="Calibri"/>
              </a:rPr>
              <a:t>Conflict.</a:t>
            </a:r>
            <a:br>
              <a:rPr lang="en-US" sz="1800" b="1" i="0" u="none" strike="noStrike" cap="none">
                <a:solidFill>
                  <a:schemeClr val="accent5"/>
                </a:solidFill>
                <a:latin typeface="Calibri"/>
                <a:ea typeface="Calibri"/>
                <a:cs typeface="Calibri"/>
                <a:sym typeface="Calibri"/>
              </a:rPr>
            </a:br>
            <a:r>
              <a:rPr lang="en-US" sz="1800" b="1" i="0" u="none" strike="noStrike" cap="none">
                <a:solidFill>
                  <a:schemeClr val="accent5"/>
                </a:solidFill>
                <a:latin typeface="Calibri"/>
                <a:ea typeface="Calibri"/>
                <a:cs typeface="Calibri"/>
                <a:sym typeface="Calibri"/>
              </a:rPr>
              <a:t>Attack.</a:t>
            </a:r>
            <a:br>
              <a:rPr lang="en-US" sz="1800" b="1" i="0" u="none" strike="noStrike" cap="none">
                <a:solidFill>
                  <a:schemeClr val="accent5"/>
                </a:solidFill>
                <a:latin typeface="Calibri"/>
                <a:ea typeface="Calibri"/>
                <a:cs typeface="Calibri"/>
                <a:sym typeface="Calibri"/>
              </a:rPr>
            </a:br>
            <a:r>
              <a:rPr lang="en-US" sz="1800" b="1" i="0" u="none" strike="noStrike" cap="none">
                <a:solidFill>
                  <a:schemeClr val="accent5"/>
                </a:solidFill>
                <a:latin typeface="Calibri"/>
                <a:ea typeface="Calibri"/>
                <a:cs typeface="Calibri"/>
                <a:sym typeface="Calibri"/>
              </a:rPr>
              <a:t>Victim</a:t>
            </a:r>
            <a:endParaRPr sz="1400" b="0" i="0" u="none" strike="noStrike" cap="none">
              <a:solidFill>
                <a:srgbClr val="000000"/>
              </a:solidFill>
              <a:latin typeface="Arial"/>
              <a:ea typeface="Arial"/>
              <a:cs typeface="Arial"/>
              <a:sym typeface="Arial"/>
            </a:endParaRPr>
          </a:p>
        </p:txBody>
      </p:sp>
      <p:sp>
        <p:nvSpPr>
          <p:cNvPr id="2611" name="Google Shape;2611;p142"/>
          <p:cNvSpPr txBox="1"/>
          <p:nvPr/>
        </p:nvSpPr>
        <p:spPr>
          <a:xfrm>
            <a:off x="8945102" y="1856816"/>
            <a:ext cx="147161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accent5"/>
                </a:solidFill>
                <a:latin typeface="Calibri"/>
                <a:ea typeface="Calibri"/>
                <a:cs typeface="Calibri"/>
                <a:sym typeface="Calibri"/>
              </a:rPr>
              <a:t>Conflict.</a:t>
            </a:r>
            <a:br>
              <a:rPr lang="en-US" sz="1800" b="1" i="0" u="none" strike="noStrike" cap="none">
                <a:solidFill>
                  <a:schemeClr val="accent5"/>
                </a:solidFill>
                <a:latin typeface="Calibri"/>
                <a:ea typeface="Calibri"/>
                <a:cs typeface="Calibri"/>
                <a:sym typeface="Calibri"/>
              </a:rPr>
            </a:br>
            <a:r>
              <a:rPr lang="en-US" sz="1800" b="1" i="0" u="none" strike="noStrike" cap="none">
                <a:solidFill>
                  <a:schemeClr val="accent5"/>
                </a:solidFill>
                <a:latin typeface="Calibri"/>
                <a:ea typeface="Calibri"/>
                <a:cs typeface="Calibri"/>
                <a:sym typeface="Calibri"/>
              </a:rPr>
              <a:t>Attack.</a:t>
            </a:r>
            <a:br>
              <a:rPr lang="en-US" sz="1800" b="1" i="0" u="none" strike="noStrike" cap="none">
                <a:solidFill>
                  <a:schemeClr val="accent5"/>
                </a:solidFill>
                <a:latin typeface="Calibri"/>
                <a:ea typeface="Calibri"/>
                <a:cs typeface="Calibri"/>
                <a:sym typeface="Calibri"/>
              </a:rPr>
            </a:br>
            <a:r>
              <a:rPr lang="en-US" sz="1800" b="1" i="0" u="none" strike="noStrike" cap="none">
                <a:solidFill>
                  <a:schemeClr val="accent5"/>
                </a:solidFill>
                <a:latin typeface="Calibri"/>
                <a:ea typeface="Calibri"/>
                <a:cs typeface="Calibri"/>
                <a:sym typeface="Calibri"/>
              </a:rPr>
              <a:t>Instrument</a:t>
            </a:r>
            <a:endParaRPr sz="1400" b="0" i="0" u="none" strike="noStrike" cap="none">
              <a:solidFill>
                <a:srgbClr val="000000"/>
              </a:solidFill>
              <a:latin typeface="Arial"/>
              <a:ea typeface="Arial"/>
              <a:cs typeface="Arial"/>
              <a:sym typeface="Arial"/>
            </a:endParaRPr>
          </a:p>
        </p:txBody>
      </p:sp>
      <p:cxnSp>
        <p:nvCxnSpPr>
          <p:cNvPr id="2612" name="Google Shape;2612;p142"/>
          <p:cNvCxnSpPr>
            <a:stCxn id="2599" idx="2"/>
            <a:endCxn id="2603" idx="0"/>
          </p:cNvCxnSpPr>
          <p:nvPr/>
        </p:nvCxnSpPr>
        <p:spPr>
          <a:xfrm rot="-5400000" flipH="1">
            <a:off x="8764696" y="2186252"/>
            <a:ext cx="511500" cy="1248300"/>
          </a:xfrm>
          <a:prstGeom prst="curvedConnector3">
            <a:avLst>
              <a:gd name="adj1" fmla="val 49990"/>
            </a:avLst>
          </a:prstGeom>
          <a:noFill/>
          <a:ln w="50800" cap="flat" cmpd="sng">
            <a:solidFill>
              <a:schemeClr val="accent4"/>
            </a:solidFill>
            <a:prstDash val="solid"/>
            <a:miter lim="800000"/>
            <a:headEnd type="none" w="sm" len="sm"/>
            <a:tailEnd type="triangle" w="med" len="med"/>
          </a:ln>
        </p:spPr>
      </p:cxnSp>
      <p:pic>
        <p:nvPicPr>
          <p:cNvPr id="2613" name="Google Shape;2613;p142"/>
          <p:cNvPicPr preferRelativeResize="0"/>
          <p:nvPr/>
        </p:nvPicPr>
        <p:blipFill rotWithShape="1">
          <a:blip r:embed="rId4">
            <a:alphaModFix/>
          </a:blip>
          <a:srcRect/>
          <a:stretch/>
        </p:blipFill>
        <p:spPr>
          <a:xfrm>
            <a:off x="170372" y="1591536"/>
            <a:ext cx="3408535" cy="2748818"/>
          </a:xfrm>
          <a:prstGeom prst="rect">
            <a:avLst/>
          </a:prstGeom>
          <a:noFill/>
          <a:ln>
            <a:noFill/>
          </a:ln>
        </p:spPr>
      </p:pic>
      <p:sp>
        <p:nvSpPr>
          <p:cNvPr id="2614" name="Google Shape;2614;p142"/>
          <p:cNvSpPr/>
          <p:nvPr/>
        </p:nvSpPr>
        <p:spPr>
          <a:xfrm>
            <a:off x="923925" y="2276474"/>
            <a:ext cx="704850" cy="959667"/>
          </a:xfrm>
          <a:prstGeom prst="rect">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15" name="Google Shape;2615;p142"/>
          <p:cNvSpPr/>
          <p:nvPr/>
        </p:nvSpPr>
        <p:spPr>
          <a:xfrm>
            <a:off x="4982005" y="2910188"/>
            <a:ext cx="419100" cy="419100"/>
          </a:xfrm>
          <a:prstGeom prst="ellipse">
            <a:avLst/>
          </a:prstGeom>
          <a:solidFill>
            <a:srgbClr val="FF26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616" name="Google Shape;2616;p142"/>
          <p:cNvCxnSpPr>
            <a:stCxn id="2614" idx="3"/>
            <a:endCxn id="2615" idx="2"/>
          </p:cNvCxnSpPr>
          <p:nvPr/>
        </p:nvCxnSpPr>
        <p:spPr>
          <a:xfrm>
            <a:off x="1628775" y="2756308"/>
            <a:ext cx="3353100" cy="363300"/>
          </a:xfrm>
          <a:prstGeom prst="straightConnector1">
            <a:avLst/>
          </a:prstGeom>
          <a:noFill/>
          <a:ln w="57150" cap="flat" cmpd="sng">
            <a:solidFill>
              <a:srgbClr val="FF0000"/>
            </a:solidFill>
            <a:prstDash val="solid"/>
            <a:miter lim="800000"/>
            <a:headEnd type="none" w="sm" len="sm"/>
            <a:tailEnd type="none" w="sm" len="sm"/>
          </a:ln>
        </p:spPr>
      </p:cxnSp>
      <p:cxnSp>
        <p:nvCxnSpPr>
          <p:cNvPr id="2617" name="Google Shape;2617;p142"/>
          <p:cNvCxnSpPr>
            <a:stCxn id="2615" idx="6"/>
            <a:endCxn id="2595" idx="1"/>
          </p:cNvCxnSpPr>
          <p:nvPr/>
        </p:nvCxnSpPr>
        <p:spPr>
          <a:xfrm>
            <a:off x="5401105" y="3119738"/>
            <a:ext cx="3318900" cy="1526400"/>
          </a:xfrm>
          <a:prstGeom prst="straightConnector1">
            <a:avLst/>
          </a:prstGeom>
          <a:noFill/>
          <a:ln w="38100" cap="flat" cmpd="sng">
            <a:solidFill>
              <a:srgbClr val="FF9900"/>
            </a:solidFill>
            <a:prstDash val="solid"/>
            <a:miter lim="800000"/>
            <a:headEnd type="none" w="sm" len="sm"/>
            <a:tailEnd type="none" w="sm" len="sm"/>
          </a:ln>
        </p:spPr>
      </p:cxnSp>
      <p:sp>
        <p:nvSpPr>
          <p:cNvPr id="2618" name="Google Shape;2618;p142"/>
          <p:cNvSpPr txBox="1"/>
          <p:nvPr/>
        </p:nvSpPr>
        <p:spPr>
          <a:xfrm rot="1084781">
            <a:off x="5916847" y="2564457"/>
            <a:ext cx="312136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dk1"/>
                </a:solidFill>
                <a:latin typeface="Calibri"/>
                <a:ea typeface="Calibri"/>
                <a:cs typeface="Calibri"/>
                <a:sym typeface="Calibri"/>
              </a:rPr>
              <a:t>Cross-modal event coreference</a:t>
            </a:r>
            <a:endParaRPr sz="1400" b="0" i="0" u="none" strike="noStrike" cap="none">
              <a:solidFill>
                <a:srgbClr val="000000"/>
              </a:solidFill>
              <a:latin typeface="Arial"/>
              <a:ea typeface="Arial"/>
              <a:cs typeface="Arial"/>
              <a:sym typeface="Arial"/>
            </a:endParaRPr>
          </a:p>
        </p:txBody>
      </p:sp>
      <p:sp>
        <p:nvSpPr>
          <p:cNvPr id="2619" name="Google Shape;2619;p142"/>
          <p:cNvSpPr/>
          <p:nvPr/>
        </p:nvSpPr>
        <p:spPr>
          <a:xfrm>
            <a:off x="5283813" y="1698922"/>
            <a:ext cx="419100" cy="340191"/>
          </a:xfrm>
          <a:prstGeom prst="triangle">
            <a:avLst>
              <a:gd name="adj" fmla="val 5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20" name="Google Shape;2620;p142"/>
          <p:cNvSpPr txBox="1"/>
          <p:nvPr/>
        </p:nvSpPr>
        <p:spPr>
          <a:xfrm>
            <a:off x="5016309" y="1380346"/>
            <a:ext cx="95410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“shoot”</a:t>
            </a:r>
            <a:endParaRPr sz="1400" b="0" i="0" u="none" strike="noStrike" cap="none">
              <a:solidFill>
                <a:srgbClr val="000000"/>
              </a:solidFill>
              <a:latin typeface="Arial"/>
              <a:ea typeface="Arial"/>
              <a:cs typeface="Arial"/>
              <a:sym typeface="Arial"/>
            </a:endParaRPr>
          </a:p>
        </p:txBody>
      </p:sp>
      <p:cxnSp>
        <p:nvCxnSpPr>
          <p:cNvPr id="2621" name="Google Shape;2621;p142"/>
          <p:cNvCxnSpPr>
            <a:stCxn id="2619" idx="4"/>
            <a:endCxn id="2603" idx="1"/>
          </p:cNvCxnSpPr>
          <p:nvPr/>
        </p:nvCxnSpPr>
        <p:spPr>
          <a:xfrm>
            <a:off x="5702913" y="2039113"/>
            <a:ext cx="3837000" cy="1197000"/>
          </a:xfrm>
          <a:prstGeom prst="straightConnector1">
            <a:avLst/>
          </a:prstGeom>
          <a:noFill/>
          <a:ln w="38100" cap="flat" cmpd="sng">
            <a:solidFill>
              <a:srgbClr val="FF9900"/>
            </a:solidFill>
            <a:prstDash val="solid"/>
            <a:miter lim="800000"/>
            <a:headEnd type="none" w="sm" len="sm"/>
            <a:tailEnd type="none" w="sm" len="sm"/>
          </a:ln>
        </p:spPr>
      </p:cxnSp>
      <p:cxnSp>
        <p:nvCxnSpPr>
          <p:cNvPr id="2622" name="Google Shape;2622;p142"/>
          <p:cNvCxnSpPr>
            <a:stCxn id="2615" idx="0"/>
            <a:endCxn id="2619" idx="3"/>
          </p:cNvCxnSpPr>
          <p:nvPr/>
        </p:nvCxnSpPr>
        <p:spPr>
          <a:xfrm rot="-5400000">
            <a:off x="4906855" y="2323688"/>
            <a:ext cx="871200" cy="301800"/>
          </a:xfrm>
          <a:prstGeom prst="curvedConnector3">
            <a:avLst>
              <a:gd name="adj1" fmla="val 49993"/>
            </a:avLst>
          </a:prstGeom>
          <a:noFill/>
          <a:ln w="50800" cap="flat" cmpd="sng">
            <a:solidFill>
              <a:schemeClr val="accent4"/>
            </a:solidFill>
            <a:prstDash val="solid"/>
            <a:miter lim="800000"/>
            <a:headEnd type="none" w="sm" len="sm"/>
            <a:tailEnd type="triangle" w="med" len="med"/>
          </a:ln>
        </p:spPr>
      </p:cxnSp>
      <p:sp>
        <p:nvSpPr>
          <p:cNvPr id="2623" name="Google Shape;2623;p142"/>
          <p:cNvSpPr txBox="1"/>
          <p:nvPr/>
        </p:nvSpPr>
        <p:spPr>
          <a:xfrm rot="1487202">
            <a:off x="5611224" y="3592971"/>
            <a:ext cx="3185487"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1" u="none" strike="noStrike" cap="none">
                <a:solidFill>
                  <a:schemeClr val="dk1"/>
                </a:solidFill>
                <a:latin typeface="Calibri"/>
                <a:ea typeface="Calibri"/>
                <a:cs typeface="Calibri"/>
                <a:sym typeface="Calibri"/>
              </a:rPr>
              <a:t>Cross-modal object coreference</a:t>
            </a:r>
            <a:endParaRPr sz="1400" b="0" i="0" u="none" strike="noStrike" cap="none">
              <a:solidFill>
                <a:srgbClr val="000000"/>
              </a:solidFill>
              <a:latin typeface="Arial"/>
              <a:ea typeface="Arial"/>
              <a:cs typeface="Arial"/>
              <a:sym typeface="Arial"/>
            </a:endParaRPr>
          </a:p>
        </p:txBody>
      </p:sp>
      <p:pic>
        <p:nvPicPr>
          <p:cNvPr id="2624" name="Google Shape;2624;p142"/>
          <p:cNvPicPr preferRelativeResize="0"/>
          <p:nvPr/>
        </p:nvPicPr>
        <p:blipFill rotWithShape="1">
          <a:blip r:embed="rId5">
            <a:alphaModFix/>
          </a:blip>
          <a:srcRect/>
          <a:stretch/>
        </p:blipFill>
        <p:spPr>
          <a:xfrm>
            <a:off x="8684278" y="2472259"/>
            <a:ext cx="400050" cy="457200"/>
          </a:xfrm>
          <a:prstGeom prst="rect">
            <a:avLst/>
          </a:prstGeom>
          <a:noFill/>
          <a:ln>
            <a:noFill/>
          </a:ln>
        </p:spPr>
      </p:pic>
      <p:pic>
        <p:nvPicPr>
          <p:cNvPr id="2625" name="Google Shape;2625;p142"/>
          <p:cNvPicPr preferRelativeResize="0"/>
          <p:nvPr/>
        </p:nvPicPr>
        <p:blipFill rotWithShape="1">
          <a:blip r:embed="rId5">
            <a:alphaModFix/>
          </a:blip>
          <a:srcRect/>
          <a:stretch/>
        </p:blipFill>
        <p:spPr>
          <a:xfrm>
            <a:off x="10244828" y="3566011"/>
            <a:ext cx="400050" cy="457200"/>
          </a:xfrm>
          <a:prstGeom prst="rect">
            <a:avLst/>
          </a:prstGeom>
          <a:noFill/>
          <a:ln>
            <a:noFill/>
          </a:ln>
        </p:spPr>
      </p:pic>
      <p:pic>
        <p:nvPicPr>
          <p:cNvPr id="2626" name="Google Shape;2626;p142"/>
          <p:cNvPicPr preferRelativeResize="0"/>
          <p:nvPr/>
        </p:nvPicPr>
        <p:blipFill rotWithShape="1">
          <a:blip r:embed="rId5">
            <a:alphaModFix/>
          </a:blip>
          <a:srcRect/>
          <a:stretch/>
        </p:blipFill>
        <p:spPr>
          <a:xfrm>
            <a:off x="8778969" y="3651089"/>
            <a:ext cx="400050" cy="457200"/>
          </a:xfrm>
          <a:prstGeom prst="rect">
            <a:avLst/>
          </a:prstGeom>
          <a:noFill/>
          <a:ln>
            <a:noFill/>
          </a:ln>
        </p:spPr>
      </p:pic>
      <p:pic>
        <p:nvPicPr>
          <p:cNvPr id="2627" name="Google Shape;2627;p142"/>
          <p:cNvPicPr preferRelativeResize="0"/>
          <p:nvPr/>
        </p:nvPicPr>
        <p:blipFill rotWithShape="1">
          <a:blip r:embed="rId6">
            <a:alphaModFix/>
          </a:blip>
          <a:srcRect/>
          <a:stretch/>
        </p:blipFill>
        <p:spPr>
          <a:xfrm>
            <a:off x="5076508" y="2318477"/>
            <a:ext cx="381000" cy="428625"/>
          </a:xfrm>
          <a:prstGeom prst="rect">
            <a:avLst/>
          </a:prstGeom>
          <a:noFill/>
          <a:ln>
            <a:noFill/>
          </a:ln>
        </p:spPr>
      </p:pic>
      <p:sp>
        <p:nvSpPr>
          <p:cNvPr id="2628" name="Google Shape;2628;p142"/>
          <p:cNvSpPr txBox="1"/>
          <p:nvPr/>
        </p:nvSpPr>
        <p:spPr>
          <a:xfrm>
            <a:off x="4697337" y="3334365"/>
            <a:ext cx="99257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“police”</a:t>
            </a:r>
            <a:endParaRPr sz="1400" b="0" i="0" u="none" strike="noStrike" cap="none">
              <a:solidFill>
                <a:srgbClr val="000000"/>
              </a:solidFill>
              <a:latin typeface="Arial"/>
              <a:ea typeface="Arial"/>
              <a:cs typeface="Arial"/>
              <a:sym typeface="Arial"/>
            </a:endParaRPr>
          </a:p>
        </p:txBody>
      </p:sp>
      <p:pic>
        <p:nvPicPr>
          <p:cNvPr id="2629" name="Google Shape;2629;p142"/>
          <p:cNvPicPr preferRelativeResize="0"/>
          <p:nvPr/>
        </p:nvPicPr>
        <p:blipFill rotWithShape="1">
          <a:blip r:embed="rId6">
            <a:alphaModFix/>
          </a:blip>
          <a:srcRect/>
          <a:stretch/>
        </p:blipFill>
        <p:spPr>
          <a:xfrm>
            <a:off x="7551858" y="4577585"/>
            <a:ext cx="381000" cy="428625"/>
          </a:xfrm>
          <a:prstGeom prst="rect">
            <a:avLst/>
          </a:prstGeom>
          <a:noFill/>
          <a:ln>
            <a:noFill/>
          </a:ln>
        </p:spPr>
      </p:pic>
      <p:pic>
        <p:nvPicPr>
          <p:cNvPr id="2630" name="Google Shape;2630;p142"/>
          <p:cNvPicPr preferRelativeResize="0"/>
          <p:nvPr/>
        </p:nvPicPr>
        <p:blipFill rotWithShape="1">
          <a:blip r:embed="rId6">
            <a:alphaModFix/>
          </a:blip>
          <a:srcRect/>
          <a:stretch/>
        </p:blipFill>
        <p:spPr>
          <a:xfrm>
            <a:off x="6470600" y="3783725"/>
            <a:ext cx="381000" cy="428625"/>
          </a:xfrm>
          <a:prstGeom prst="rect">
            <a:avLst/>
          </a:prstGeom>
          <a:noFill/>
          <a:ln>
            <a:noFill/>
          </a:ln>
        </p:spPr>
      </p:pic>
      <p:pic>
        <p:nvPicPr>
          <p:cNvPr id="2631" name="Google Shape;2631;p142"/>
          <p:cNvPicPr preferRelativeResize="0"/>
          <p:nvPr/>
        </p:nvPicPr>
        <p:blipFill rotWithShape="1">
          <a:blip r:embed="rId6">
            <a:alphaModFix/>
          </a:blip>
          <a:srcRect/>
          <a:stretch/>
        </p:blipFill>
        <p:spPr>
          <a:xfrm>
            <a:off x="6870004" y="1971007"/>
            <a:ext cx="381000" cy="428625"/>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635"/>
        <p:cNvGrpSpPr/>
        <p:nvPr/>
      </p:nvGrpSpPr>
      <p:grpSpPr>
        <a:xfrm>
          <a:off x="0" y="0"/>
          <a:ext cx="0" cy="0"/>
          <a:chOff x="0" y="0"/>
          <a:chExt cx="0" cy="0"/>
        </a:xfrm>
      </p:grpSpPr>
      <p:sp>
        <p:nvSpPr>
          <p:cNvPr id="2636" name="Google Shape;2636;p143"/>
          <p:cNvSpPr/>
          <p:nvPr/>
        </p:nvSpPr>
        <p:spPr>
          <a:xfrm>
            <a:off x="257174" y="1138237"/>
            <a:ext cx="3790950" cy="4581525"/>
          </a:xfrm>
          <a:prstGeom prst="roundRect">
            <a:avLst>
              <a:gd name="adj" fmla="val 16667"/>
            </a:avLst>
          </a:prstGeom>
          <a:gradFill>
            <a:gsLst>
              <a:gs pos="0">
                <a:srgbClr val="FFDC9B"/>
              </a:gs>
              <a:gs pos="50000">
                <a:srgbClr val="FFD68D"/>
              </a:gs>
              <a:gs pos="100000">
                <a:srgbClr val="FFD478"/>
              </a:gs>
            </a:gsLst>
            <a:lin ang="5400000" scaled="0"/>
          </a:gradFill>
          <a:ln w="9525"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7" name="Google Shape;2637;p143"/>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p>
            <a:pPr marL="0" lvl="0" indent="0"/>
            <a:r>
              <a:rPr lang="en-US" b="1" dirty="0">
                <a:solidFill>
                  <a:srgbClr val="C00000"/>
                </a:solidFill>
                <a:latin typeface="+mj-lt"/>
                <a:ea typeface="+mj-ea"/>
                <a:cs typeface="+mj-cs"/>
              </a:rPr>
              <a:t>Graph Propagation</a:t>
            </a:r>
            <a:endParaRPr b="1" dirty="0">
              <a:solidFill>
                <a:srgbClr val="C00000"/>
              </a:solidFill>
              <a:latin typeface="+mj-lt"/>
              <a:ea typeface="+mj-ea"/>
              <a:cs typeface="+mj-cs"/>
            </a:endParaRPr>
          </a:p>
        </p:txBody>
      </p:sp>
      <p:sp>
        <p:nvSpPr>
          <p:cNvPr id="2638" name="Google Shape;2638;p1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143</a:t>
            </a:fld>
            <a:endParaRPr/>
          </a:p>
        </p:txBody>
      </p:sp>
      <p:sp>
        <p:nvSpPr>
          <p:cNvPr id="2639" name="Google Shape;2639;p143"/>
          <p:cNvSpPr txBox="1">
            <a:spLocks noGrp="1"/>
          </p:cNvSpPr>
          <p:nvPr>
            <p:ph type="body" idx="2"/>
          </p:nvPr>
        </p:nvSpPr>
        <p:spPr>
          <a:xfrm>
            <a:off x="838200" y="6185646"/>
            <a:ext cx="10042525" cy="535829"/>
          </a:xfrm>
          <a:prstGeom prst="rect">
            <a:avLst/>
          </a:prstGeom>
          <a:noFill/>
          <a:ln>
            <a:noFill/>
          </a:ln>
        </p:spPr>
        <p:txBody>
          <a:bodyPr spcFirstLastPara="1" wrap="square" lIns="91425" tIns="45700" rIns="91425" bIns="45700" anchor="ctr" anchorCtr="1">
            <a:normAutofit fontScale="92500" lnSpcReduction="10000"/>
          </a:bodyPr>
          <a:lstStyle/>
          <a:p>
            <a:pPr marL="0" lvl="0" indent="0" algn="ctr" rtl="0">
              <a:lnSpc>
                <a:spcPct val="90000"/>
              </a:lnSpc>
              <a:spcBef>
                <a:spcPts val="0"/>
              </a:spcBef>
              <a:spcAft>
                <a:spcPts val="0"/>
              </a:spcAft>
              <a:buClr>
                <a:schemeClr val="dk1"/>
              </a:buClr>
              <a:buSzPct val="100000"/>
              <a:buNone/>
            </a:pPr>
            <a:r>
              <a:rPr lang="en-US"/>
              <a:t>Yi Fung, Christopher Thomas, Revanth Gangi Reddy, Sandeep Polisetty, Heng Ji, Shih-Fu Chang, Kathleen McKeown, Mohit Bansal and Avi Sil </a:t>
            </a:r>
            <a:endParaRPr/>
          </a:p>
          <a:p>
            <a:pPr marL="0" lvl="0" indent="0" algn="ctr" rtl="0">
              <a:lnSpc>
                <a:spcPct val="90000"/>
              </a:lnSpc>
              <a:spcBef>
                <a:spcPts val="1000"/>
              </a:spcBef>
              <a:spcAft>
                <a:spcPts val="0"/>
              </a:spcAft>
              <a:buClr>
                <a:schemeClr val="dk1"/>
              </a:buClr>
              <a:buSzPct val="100000"/>
              <a:buNone/>
            </a:pPr>
            <a:r>
              <a:rPr lang="en-US" i="1"/>
              <a:t>“</a:t>
            </a:r>
            <a:r>
              <a:rPr lang="en-US" sz="1400">
                <a:latin typeface="Times"/>
                <a:ea typeface="Times"/>
                <a:cs typeface="Times"/>
                <a:sym typeface="Times"/>
              </a:rPr>
              <a:t>InfoSurgeon: Cross-Media Fine-grained Information Consistency Checking for Fake News Detection”. </a:t>
            </a:r>
            <a:r>
              <a:rPr lang="en-US" i="1"/>
              <a:t>In submission to ACL 2021</a:t>
            </a:r>
            <a:endParaRPr/>
          </a:p>
        </p:txBody>
      </p:sp>
      <p:sp>
        <p:nvSpPr>
          <p:cNvPr id="2640" name="Google Shape;2640;p143"/>
          <p:cNvSpPr/>
          <p:nvPr/>
        </p:nvSpPr>
        <p:spPr>
          <a:xfrm>
            <a:off x="1871661" y="1398583"/>
            <a:ext cx="561975" cy="56197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1" name="Google Shape;2641;p143"/>
          <p:cNvSpPr txBox="1"/>
          <p:nvPr/>
        </p:nvSpPr>
        <p:spPr>
          <a:xfrm rot="-3023166">
            <a:off x="152401" y="1354496"/>
            <a:ext cx="11049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Image</a:t>
            </a:r>
            <a:endParaRPr sz="1400" b="0" i="0" u="none" strike="noStrike" cap="none">
              <a:solidFill>
                <a:srgbClr val="000000"/>
              </a:solidFill>
              <a:latin typeface="Arial"/>
              <a:ea typeface="Arial"/>
              <a:cs typeface="Arial"/>
              <a:sym typeface="Arial"/>
            </a:endParaRPr>
          </a:p>
        </p:txBody>
      </p:sp>
      <p:sp>
        <p:nvSpPr>
          <p:cNvPr id="2642" name="Google Shape;2642;p143"/>
          <p:cNvSpPr txBox="1"/>
          <p:nvPr/>
        </p:nvSpPr>
        <p:spPr>
          <a:xfrm>
            <a:off x="2433636" y="1356229"/>
            <a:ext cx="155091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Semantic context node</a:t>
            </a:r>
            <a:endParaRPr sz="1400" b="0" i="0" u="none" strike="noStrike" cap="none">
              <a:solidFill>
                <a:srgbClr val="000000"/>
              </a:solidFill>
              <a:latin typeface="Arial"/>
              <a:ea typeface="Arial"/>
              <a:cs typeface="Arial"/>
              <a:sym typeface="Arial"/>
            </a:endParaRPr>
          </a:p>
        </p:txBody>
      </p:sp>
      <p:sp>
        <p:nvSpPr>
          <p:cNvPr id="2643" name="Google Shape;2643;p143"/>
          <p:cNvSpPr/>
          <p:nvPr/>
        </p:nvSpPr>
        <p:spPr>
          <a:xfrm>
            <a:off x="1561459" y="3390811"/>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4" name="Google Shape;2644;p143"/>
          <p:cNvSpPr/>
          <p:nvPr/>
        </p:nvSpPr>
        <p:spPr>
          <a:xfrm>
            <a:off x="1871661" y="4543752"/>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5" name="Google Shape;2645;p143"/>
          <p:cNvSpPr/>
          <p:nvPr/>
        </p:nvSpPr>
        <p:spPr>
          <a:xfrm>
            <a:off x="2789991" y="3554498"/>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46" name="Google Shape;2646;p143"/>
          <p:cNvSpPr txBox="1"/>
          <p:nvPr/>
        </p:nvSpPr>
        <p:spPr>
          <a:xfrm rot="-5400000">
            <a:off x="-65993" y="3581193"/>
            <a:ext cx="155091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Image Knowledge Graph</a:t>
            </a:r>
            <a:endParaRPr sz="1400" b="0" i="0" u="none" strike="noStrike" cap="none">
              <a:solidFill>
                <a:srgbClr val="000000"/>
              </a:solidFill>
              <a:latin typeface="Arial"/>
              <a:ea typeface="Arial"/>
              <a:cs typeface="Arial"/>
              <a:sym typeface="Arial"/>
            </a:endParaRPr>
          </a:p>
        </p:txBody>
      </p:sp>
      <p:cxnSp>
        <p:nvCxnSpPr>
          <p:cNvPr id="2647" name="Google Shape;2647;p143"/>
          <p:cNvCxnSpPr>
            <a:stCxn id="2643" idx="6"/>
          </p:cNvCxnSpPr>
          <p:nvPr/>
        </p:nvCxnSpPr>
        <p:spPr>
          <a:xfrm>
            <a:off x="1980559" y="3600361"/>
            <a:ext cx="1086600" cy="209700"/>
          </a:xfrm>
          <a:prstGeom prst="straightConnector1">
            <a:avLst/>
          </a:prstGeom>
          <a:noFill/>
          <a:ln w="38100" cap="flat" cmpd="sng">
            <a:solidFill>
              <a:schemeClr val="accent1"/>
            </a:solidFill>
            <a:prstDash val="solid"/>
            <a:miter lim="800000"/>
            <a:headEnd type="none" w="sm" len="sm"/>
            <a:tailEnd type="none" w="sm" len="sm"/>
          </a:ln>
        </p:spPr>
      </p:cxnSp>
      <p:cxnSp>
        <p:nvCxnSpPr>
          <p:cNvPr id="2648" name="Google Shape;2648;p143"/>
          <p:cNvCxnSpPr>
            <a:stCxn id="2644" idx="7"/>
            <a:endCxn id="2645" idx="4"/>
          </p:cNvCxnSpPr>
          <p:nvPr/>
        </p:nvCxnSpPr>
        <p:spPr>
          <a:xfrm rot="10800000" flipH="1">
            <a:off x="2229385" y="3973628"/>
            <a:ext cx="770100" cy="631500"/>
          </a:xfrm>
          <a:prstGeom prst="straightConnector1">
            <a:avLst/>
          </a:prstGeom>
          <a:noFill/>
          <a:ln w="38100" cap="flat" cmpd="sng">
            <a:solidFill>
              <a:schemeClr val="accent1"/>
            </a:solidFill>
            <a:prstDash val="solid"/>
            <a:miter lim="800000"/>
            <a:headEnd type="none" w="sm" len="sm"/>
            <a:tailEnd type="none" w="sm" len="sm"/>
          </a:ln>
        </p:spPr>
      </p:cxnSp>
      <p:sp>
        <p:nvSpPr>
          <p:cNvPr id="2649" name="Google Shape;2649;p143"/>
          <p:cNvSpPr/>
          <p:nvPr/>
        </p:nvSpPr>
        <p:spPr>
          <a:xfrm>
            <a:off x="4280649" y="1138237"/>
            <a:ext cx="3790950" cy="4581525"/>
          </a:xfrm>
          <a:prstGeom prst="roundRect">
            <a:avLst>
              <a:gd name="adj" fmla="val 16667"/>
            </a:avLst>
          </a:prstGeom>
          <a:gradFill>
            <a:gsLst>
              <a:gs pos="0">
                <a:srgbClr val="B4D4A5"/>
              </a:gs>
              <a:gs pos="50000">
                <a:srgbClr val="A8CD97"/>
              </a:gs>
              <a:gs pos="100000">
                <a:srgbClr val="9BC985"/>
              </a:gs>
            </a:gsLst>
            <a:lin ang="5400000"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0" name="Google Shape;2650;p143"/>
          <p:cNvSpPr/>
          <p:nvPr/>
        </p:nvSpPr>
        <p:spPr>
          <a:xfrm>
            <a:off x="5817953" y="1398582"/>
            <a:ext cx="561975" cy="56197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1" name="Google Shape;2651;p143"/>
          <p:cNvSpPr txBox="1"/>
          <p:nvPr/>
        </p:nvSpPr>
        <p:spPr>
          <a:xfrm rot="-3023166">
            <a:off x="4110400" y="1374780"/>
            <a:ext cx="127912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Caption</a:t>
            </a:r>
            <a:endParaRPr sz="1400" b="0" i="0" u="none" strike="noStrike" cap="none">
              <a:solidFill>
                <a:srgbClr val="000000"/>
              </a:solidFill>
              <a:latin typeface="Arial"/>
              <a:ea typeface="Arial"/>
              <a:cs typeface="Arial"/>
              <a:sym typeface="Arial"/>
            </a:endParaRPr>
          </a:p>
        </p:txBody>
      </p:sp>
      <p:sp>
        <p:nvSpPr>
          <p:cNvPr id="2652" name="Google Shape;2652;p143"/>
          <p:cNvSpPr txBox="1"/>
          <p:nvPr/>
        </p:nvSpPr>
        <p:spPr>
          <a:xfrm>
            <a:off x="6457111" y="1356229"/>
            <a:ext cx="155091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Semantic context node</a:t>
            </a:r>
            <a:endParaRPr sz="1400" b="0" i="0" u="none" strike="noStrike" cap="none">
              <a:solidFill>
                <a:srgbClr val="000000"/>
              </a:solidFill>
              <a:latin typeface="Arial"/>
              <a:ea typeface="Arial"/>
              <a:cs typeface="Arial"/>
              <a:sym typeface="Arial"/>
            </a:endParaRPr>
          </a:p>
        </p:txBody>
      </p:sp>
      <p:sp>
        <p:nvSpPr>
          <p:cNvPr id="2653" name="Google Shape;2653;p143"/>
          <p:cNvSpPr/>
          <p:nvPr/>
        </p:nvSpPr>
        <p:spPr>
          <a:xfrm>
            <a:off x="5584934" y="3390811"/>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4" name="Google Shape;2654;p143"/>
          <p:cNvSpPr/>
          <p:nvPr/>
        </p:nvSpPr>
        <p:spPr>
          <a:xfrm>
            <a:off x="5895136" y="4543752"/>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5" name="Google Shape;2655;p143"/>
          <p:cNvSpPr/>
          <p:nvPr/>
        </p:nvSpPr>
        <p:spPr>
          <a:xfrm>
            <a:off x="6813466" y="3554498"/>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56" name="Google Shape;2656;p143"/>
          <p:cNvSpPr txBox="1"/>
          <p:nvPr/>
        </p:nvSpPr>
        <p:spPr>
          <a:xfrm rot="-5400000">
            <a:off x="3957482" y="3581193"/>
            <a:ext cx="155091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Caption Knowledge Graph</a:t>
            </a:r>
            <a:endParaRPr sz="1400" b="0" i="0" u="none" strike="noStrike" cap="none">
              <a:solidFill>
                <a:srgbClr val="000000"/>
              </a:solidFill>
              <a:latin typeface="Arial"/>
              <a:ea typeface="Arial"/>
              <a:cs typeface="Arial"/>
              <a:sym typeface="Arial"/>
            </a:endParaRPr>
          </a:p>
        </p:txBody>
      </p:sp>
      <p:cxnSp>
        <p:nvCxnSpPr>
          <p:cNvPr id="2657" name="Google Shape;2657;p143"/>
          <p:cNvCxnSpPr>
            <a:stCxn id="2653" idx="6"/>
          </p:cNvCxnSpPr>
          <p:nvPr/>
        </p:nvCxnSpPr>
        <p:spPr>
          <a:xfrm>
            <a:off x="6004034" y="3600361"/>
            <a:ext cx="1086600" cy="209700"/>
          </a:xfrm>
          <a:prstGeom prst="straightConnector1">
            <a:avLst/>
          </a:prstGeom>
          <a:noFill/>
          <a:ln w="38100" cap="flat" cmpd="sng">
            <a:solidFill>
              <a:schemeClr val="accent1"/>
            </a:solidFill>
            <a:prstDash val="solid"/>
            <a:miter lim="800000"/>
            <a:headEnd type="none" w="sm" len="sm"/>
            <a:tailEnd type="none" w="sm" len="sm"/>
          </a:ln>
        </p:spPr>
      </p:cxnSp>
      <p:cxnSp>
        <p:nvCxnSpPr>
          <p:cNvPr id="2658" name="Google Shape;2658;p143"/>
          <p:cNvCxnSpPr>
            <a:stCxn id="2654" idx="7"/>
            <a:endCxn id="2655" idx="4"/>
          </p:cNvCxnSpPr>
          <p:nvPr/>
        </p:nvCxnSpPr>
        <p:spPr>
          <a:xfrm rot="10800000" flipH="1">
            <a:off x="6252860" y="3973628"/>
            <a:ext cx="770100" cy="631500"/>
          </a:xfrm>
          <a:prstGeom prst="straightConnector1">
            <a:avLst/>
          </a:prstGeom>
          <a:noFill/>
          <a:ln w="38100" cap="flat" cmpd="sng">
            <a:solidFill>
              <a:schemeClr val="accent1"/>
            </a:solidFill>
            <a:prstDash val="solid"/>
            <a:miter lim="800000"/>
            <a:headEnd type="none" w="sm" len="sm"/>
            <a:tailEnd type="none" w="sm" len="sm"/>
          </a:ln>
        </p:spPr>
      </p:cxnSp>
      <p:sp>
        <p:nvSpPr>
          <p:cNvPr id="2659" name="Google Shape;2659;p143"/>
          <p:cNvSpPr/>
          <p:nvPr/>
        </p:nvSpPr>
        <p:spPr>
          <a:xfrm>
            <a:off x="8231177" y="1138236"/>
            <a:ext cx="3790950" cy="4581525"/>
          </a:xfrm>
          <a:prstGeom prst="roundRect">
            <a:avLst>
              <a:gd name="adj" fmla="val 16667"/>
            </a:avLst>
          </a:prstGeom>
          <a:gradFill>
            <a:gsLst>
              <a:gs pos="0">
                <a:srgbClr val="D1D1D1"/>
              </a:gs>
              <a:gs pos="50000">
                <a:srgbClr val="C7C7C7"/>
              </a:gs>
              <a:gs pos="100000">
                <a:srgbClr val="C0C0C0"/>
              </a:gs>
            </a:gsLst>
            <a:lin ang="5400000" scaled="0"/>
          </a:gradFill>
          <a:ln w="9525"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0" name="Google Shape;2660;p143"/>
          <p:cNvSpPr/>
          <p:nvPr/>
        </p:nvSpPr>
        <p:spPr>
          <a:xfrm>
            <a:off x="9804466" y="1376184"/>
            <a:ext cx="561975" cy="561975"/>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1" name="Google Shape;2661;p143"/>
          <p:cNvSpPr txBox="1"/>
          <p:nvPr/>
        </p:nvSpPr>
        <p:spPr>
          <a:xfrm rot="-3023166">
            <a:off x="8126404" y="1354495"/>
            <a:ext cx="11049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Article</a:t>
            </a:r>
            <a:endParaRPr sz="1400" b="0" i="0" u="none" strike="noStrike" cap="none">
              <a:solidFill>
                <a:srgbClr val="000000"/>
              </a:solidFill>
              <a:latin typeface="Arial"/>
              <a:ea typeface="Arial"/>
              <a:cs typeface="Arial"/>
              <a:sym typeface="Arial"/>
            </a:endParaRPr>
          </a:p>
        </p:txBody>
      </p:sp>
      <p:sp>
        <p:nvSpPr>
          <p:cNvPr id="2662" name="Google Shape;2662;p143"/>
          <p:cNvSpPr txBox="1"/>
          <p:nvPr/>
        </p:nvSpPr>
        <p:spPr>
          <a:xfrm>
            <a:off x="10407639" y="1356228"/>
            <a:ext cx="155091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Semantic context node</a:t>
            </a:r>
            <a:endParaRPr sz="1400" b="0" i="0" u="none" strike="noStrike" cap="none">
              <a:solidFill>
                <a:srgbClr val="000000"/>
              </a:solidFill>
              <a:latin typeface="Arial"/>
              <a:ea typeface="Arial"/>
              <a:cs typeface="Arial"/>
              <a:sym typeface="Arial"/>
            </a:endParaRPr>
          </a:p>
        </p:txBody>
      </p:sp>
      <p:sp>
        <p:nvSpPr>
          <p:cNvPr id="2663" name="Google Shape;2663;p143"/>
          <p:cNvSpPr/>
          <p:nvPr/>
        </p:nvSpPr>
        <p:spPr>
          <a:xfrm>
            <a:off x="9535462" y="3390810"/>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4" name="Google Shape;2664;p143"/>
          <p:cNvSpPr/>
          <p:nvPr/>
        </p:nvSpPr>
        <p:spPr>
          <a:xfrm>
            <a:off x="9845664" y="4543751"/>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5" name="Google Shape;2665;p143"/>
          <p:cNvSpPr/>
          <p:nvPr/>
        </p:nvSpPr>
        <p:spPr>
          <a:xfrm>
            <a:off x="10763994" y="3554497"/>
            <a:ext cx="419100" cy="419100"/>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66" name="Google Shape;2666;p143"/>
          <p:cNvSpPr txBox="1"/>
          <p:nvPr/>
        </p:nvSpPr>
        <p:spPr>
          <a:xfrm rot="-5400000">
            <a:off x="7908010" y="3581192"/>
            <a:ext cx="155091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Article Knowledge Graph</a:t>
            </a:r>
            <a:endParaRPr sz="1400" b="0" i="0" u="none" strike="noStrike" cap="none">
              <a:solidFill>
                <a:srgbClr val="000000"/>
              </a:solidFill>
              <a:latin typeface="Arial"/>
              <a:ea typeface="Arial"/>
              <a:cs typeface="Arial"/>
              <a:sym typeface="Arial"/>
            </a:endParaRPr>
          </a:p>
        </p:txBody>
      </p:sp>
      <p:cxnSp>
        <p:nvCxnSpPr>
          <p:cNvPr id="2667" name="Google Shape;2667;p143"/>
          <p:cNvCxnSpPr>
            <a:stCxn id="2663" idx="6"/>
          </p:cNvCxnSpPr>
          <p:nvPr/>
        </p:nvCxnSpPr>
        <p:spPr>
          <a:xfrm>
            <a:off x="9954562" y="3600360"/>
            <a:ext cx="1086600" cy="209700"/>
          </a:xfrm>
          <a:prstGeom prst="straightConnector1">
            <a:avLst/>
          </a:prstGeom>
          <a:noFill/>
          <a:ln w="38100" cap="flat" cmpd="sng">
            <a:solidFill>
              <a:schemeClr val="accent1"/>
            </a:solidFill>
            <a:prstDash val="solid"/>
            <a:miter lim="800000"/>
            <a:headEnd type="none" w="sm" len="sm"/>
            <a:tailEnd type="none" w="sm" len="sm"/>
          </a:ln>
        </p:spPr>
      </p:cxnSp>
      <p:cxnSp>
        <p:nvCxnSpPr>
          <p:cNvPr id="2668" name="Google Shape;2668;p143"/>
          <p:cNvCxnSpPr>
            <a:stCxn id="2664" idx="7"/>
            <a:endCxn id="2665" idx="4"/>
          </p:cNvCxnSpPr>
          <p:nvPr/>
        </p:nvCxnSpPr>
        <p:spPr>
          <a:xfrm rot="10800000" flipH="1">
            <a:off x="10203388" y="3973627"/>
            <a:ext cx="770100" cy="631500"/>
          </a:xfrm>
          <a:prstGeom prst="straightConnector1">
            <a:avLst/>
          </a:prstGeom>
          <a:noFill/>
          <a:ln w="38100" cap="flat" cmpd="sng">
            <a:solidFill>
              <a:schemeClr val="accent1"/>
            </a:solidFill>
            <a:prstDash val="solid"/>
            <a:miter lim="800000"/>
            <a:headEnd type="none" w="sm" len="sm"/>
            <a:tailEnd type="none" w="sm" len="sm"/>
          </a:ln>
        </p:spPr>
      </p:cxnSp>
      <p:sp>
        <p:nvSpPr>
          <p:cNvPr id="2669" name="Google Shape;2669;p143"/>
          <p:cNvSpPr/>
          <p:nvPr/>
        </p:nvSpPr>
        <p:spPr>
          <a:xfrm>
            <a:off x="3127038" y="3072533"/>
            <a:ext cx="2597487" cy="535829"/>
          </a:xfrm>
          <a:custGeom>
            <a:avLst/>
            <a:gdLst/>
            <a:ahLst/>
            <a:cxnLst/>
            <a:rect l="l" t="t" r="r" b="b"/>
            <a:pathLst>
              <a:path w="2676525" h="527917" extrusionOk="0">
                <a:moveTo>
                  <a:pt x="0" y="527917"/>
                </a:moveTo>
                <a:cubicBezTo>
                  <a:pt x="410369" y="282648"/>
                  <a:pt x="820738" y="37379"/>
                  <a:pt x="1266825" y="4042"/>
                </a:cubicBezTo>
                <a:cubicBezTo>
                  <a:pt x="1712912" y="-29295"/>
                  <a:pt x="2194718" y="149298"/>
                  <a:pt x="2676525" y="327892"/>
                </a:cubicBezTo>
              </a:path>
            </a:pathLst>
          </a:custGeom>
          <a:noFill/>
          <a:ln w="38100" cap="flat" cmpd="sng">
            <a:solidFill>
              <a:srgbClr val="FF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0" name="Google Shape;2670;p143"/>
          <p:cNvSpPr/>
          <p:nvPr/>
        </p:nvSpPr>
        <p:spPr>
          <a:xfrm>
            <a:off x="6296025" y="4886325"/>
            <a:ext cx="3771900" cy="429631"/>
          </a:xfrm>
          <a:custGeom>
            <a:avLst/>
            <a:gdLst/>
            <a:ahLst/>
            <a:cxnLst/>
            <a:rect l="l" t="t" r="r" b="b"/>
            <a:pathLst>
              <a:path w="3771900" h="429631" extrusionOk="0">
                <a:moveTo>
                  <a:pt x="0" y="0"/>
                </a:moveTo>
                <a:cubicBezTo>
                  <a:pt x="762000" y="206375"/>
                  <a:pt x="1524000" y="412750"/>
                  <a:pt x="2152650" y="428625"/>
                </a:cubicBezTo>
                <a:cubicBezTo>
                  <a:pt x="2781300" y="444500"/>
                  <a:pt x="3276600" y="269875"/>
                  <a:pt x="3771900" y="95250"/>
                </a:cubicBezTo>
              </a:path>
            </a:pathLst>
          </a:custGeom>
          <a:noFill/>
          <a:ln w="38100" cap="flat" cmpd="sng">
            <a:solidFill>
              <a:srgbClr val="FF9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71" name="Google Shape;2671;p143"/>
          <p:cNvSpPr txBox="1"/>
          <p:nvPr/>
        </p:nvSpPr>
        <p:spPr>
          <a:xfrm>
            <a:off x="3609715" y="2737204"/>
            <a:ext cx="155091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Coreference</a:t>
            </a:r>
            <a:endParaRPr sz="1400" b="0" i="0" u="none" strike="noStrike" cap="none">
              <a:solidFill>
                <a:srgbClr val="000000"/>
              </a:solidFill>
              <a:latin typeface="Arial"/>
              <a:ea typeface="Arial"/>
              <a:cs typeface="Arial"/>
              <a:sym typeface="Arial"/>
            </a:endParaRPr>
          </a:p>
        </p:txBody>
      </p:sp>
      <p:sp>
        <p:nvSpPr>
          <p:cNvPr id="2672" name="Google Shape;2672;p143"/>
          <p:cNvSpPr txBox="1"/>
          <p:nvPr/>
        </p:nvSpPr>
        <p:spPr>
          <a:xfrm>
            <a:off x="7398041" y="5289198"/>
            <a:ext cx="155091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Coreference</a:t>
            </a:r>
            <a:endParaRPr sz="1400" b="0" i="0" u="none" strike="noStrike" cap="none">
              <a:solidFill>
                <a:srgbClr val="000000"/>
              </a:solidFill>
              <a:latin typeface="Arial"/>
              <a:ea typeface="Arial"/>
              <a:cs typeface="Arial"/>
              <a:sym typeface="Arial"/>
            </a:endParaRPr>
          </a:p>
        </p:txBody>
      </p:sp>
      <p:cxnSp>
        <p:nvCxnSpPr>
          <p:cNvPr id="2673" name="Google Shape;2673;p143"/>
          <p:cNvCxnSpPr>
            <a:stCxn id="2640" idx="4"/>
            <a:endCxn id="2643" idx="0"/>
          </p:cNvCxnSpPr>
          <p:nvPr/>
        </p:nvCxnSpPr>
        <p:spPr>
          <a:xfrm flipH="1">
            <a:off x="1771048" y="1960558"/>
            <a:ext cx="381600" cy="1430400"/>
          </a:xfrm>
          <a:prstGeom prst="straightConnector1">
            <a:avLst/>
          </a:prstGeom>
          <a:noFill/>
          <a:ln w="9525" cap="flat" cmpd="sng">
            <a:solidFill>
              <a:schemeClr val="accent1"/>
            </a:solidFill>
            <a:prstDash val="solid"/>
            <a:miter lim="800000"/>
            <a:headEnd type="none" w="sm" len="sm"/>
            <a:tailEnd type="none" w="sm" len="sm"/>
          </a:ln>
        </p:spPr>
      </p:cxnSp>
      <p:cxnSp>
        <p:nvCxnSpPr>
          <p:cNvPr id="2674" name="Google Shape;2674;p143"/>
          <p:cNvCxnSpPr>
            <a:stCxn id="2640" idx="4"/>
            <a:endCxn id="2645" idx="0"/>
          </p:cNvCxnSpPr>
          <p:nvPr/>
        </p:nvCxnSpPr>
        <p:spPr>
          <a:xfrm>
            <a:off x="2152648" y="1960558"/>
            <a:ext cx="846900" cy="1593900"/>
          </a:xfrm>
          <a:prstGeom prst="straightConnector1">
            <a:avLst/>
          </a:prstGeom>
          <a:noFill/>
          <a:ln w="9525" cap="flat" cmpd="sng">
            <a:solidFill>
              <a:schemeClr val="accent1"/>
            </a:solidFill>
            <a:prstDash val="solid"/>
            <a:miter lim="800000"/>
            <a:headEnd type="none" w="sm" len="sm"/>
            <a:tailEnd type="none" w="sm" len="sm"/>
          </a:ln>
        </p:spPr>
      </p:cxnSp>
      <p:cxnSp>
        <p:nvCxnSpPr>
          <p:cNvPr id="2675" name="Google Shape;2675;p143"/>
          <p:cNvCxnSpPr>
            <a:stCxn id="2640" idx="4"/>
            <a:endCxn id="2644" idx="0"/>
          </p:cNvCxnSpPr>
          <p:nvPr/>
        </p:nvCxnSpPr>
        <p:spPr>
          <a:xfrm flipH="1">
            <a:off x="2081248" y="1960558"/>
            <a:ext cx="71400" cy="2583300"/>
          </a:xfrm>
          <a:prstGeom prst="straightConnector1">
            <a:avLst/>
          </a:prstGeom>
          <a:noFill/>
          <a:ln w="9525" cap="flat" cmpd="sng">
            <a:solidFill>
              <a:schemeClr val="accent1"/>
            </a:solidFill>
            <a:prstDash val="solid"/>
            <a:miter lim="800000"/>
            <a:headEnd type="none" w="sm" len="sm"/>
            <a:tailEnd type="none" w="sm" len="sm"/>
          </a:ln>
        </p:spPr>
      </p:cxnSp>
      <p:cxnSp>
        <p:nvCxnSpPr>
          <p:cNvPr id="2676" name="Google Shape;2676;p143"/>
          <p:cNvCxnSpPr>
            <a:stCxn id="2650" idx="4"/>
            <a:endCxn id="2654" idx="0"/>
          </p:cNvCxnSpPr>
          <p:nvPr/>
        </p:nvCxnSpPr>
        <p:spPr>
          <a:xfrm>
            <a:off x="6098941" y="1960557"/>
            <a:ext cx="5700" cy="2583300"/>
          </a:xfrm>
          <a:prstGeom prst="straightConnector1">
            <a:avLst/>
          </a:prstGeom>
          <a:noFill/>
          <a:ln w="9525" cap="flat" cmpd="sng">
            <a:solidFill>
              <a:schemeClr val="accent1"/>
            </a:solidFill>
            <a:prstDash val="solid"/>
            <a:miter lim="800000"/>
            <a:headEnd type="none" w="sm" len="sm"/>
            <a:tailEnd type="none" w="sm" len="sm"/>
          </a:ln>
        </p:spPr>
      </p:cxnSp>
      <p:cxnSp>
        <p:nvCxnSpPr>
          <p:cNvPr id="2677" name="Google Shape;2677;p143"/>
          <p:cNvCxnSpPr>
            <a:stCxn id="2650" idx="4"/>
            <a:endCxn id="2653" idx="0"/>
          </p:cNvCxnSpPr>
          <p:nvPr/>
        </p:nvCxnSpPr>
        <p:spPr>
          <a:xfrm flipH="1">
            <a:off x="5794441" y="1960557"/>
            <a:ext cx="304500" cy="1430400"/>
          </a:xfrm>
          <a:prstGeom prst="straightConnector1">
            <a:avLst/>
          </a:prstGeom>
          <a:noFill/>
          <a:ln w="9525" cap="flat" cmpd="sng">
            <a:solidFill>
              <a:schemeClr val="accent1"/>
            </a:solidFill>
            <a:prstDash val="solid"/>
            <a:miter lim="800000"/>
            <a:headEnd type="none" w="sm" len="sm"/>
            <a:tailEnd type="none" w="sm" len="sm"/>
          </a:ln>
        </p:spPr>
      </p:cxnSp>
      <p:cxnSp>
        <p:nvCxnSpPr>
          <p:cNvPr id="2678" name="Google Shape;2678;p143"/>
          <p:cNvCxnSpPr>
            <a:stCxn id="2650" idx="4"/>
            <a:endCxn id="2655" idx="0"/>
          </p:cNvCxnSpPr>
          <p:nvPr/>
        </p:nvCxnSpPr>
        <p:spPr>
          <a:xfrm>
            <a:off x="6098941" y="1960557"/>
            <a:ext cx="924000" cy="1593900"/>
          </a:xfrm>
          <a:prstGeom prst="straightConnector1">
            <a:avLst/>
          </a:prstGeom>
          <a:noFill/>
          <a:ln w="9525" cap="flat" cmpd="sng">
            <a:solidFill>
              <a:schemeClr val="accent1"/>
            </a:solidFill>
            <a:prstDash val="solid"/>
            <a:miter lim="800000"/>
            <a:headEnd type="none" w="sm" len="sm"/>
            <a:tailEnd type="none" w="sm" len="sm"/>
          </a:ln>
        </p:spPr>
      </p:cxnSp>
      <p:cxnSp>
        <p:nvCxnSpPr>
          <p:cNvPr id="2679" name="Google Shape;2679;p143"/>
          <p:cNvCxnSpPr>
            <a:stCxn id="2660" idx="4"/>
            <a:endCxn id="2665" idx="0"/>
          </p:cNvCxnSpPr>
          <p:nvPr/>
        </p:nvCxnSpPr>
        <p:spPr>
          <a:xfrm>
            <a:off x="10085453" y="1938159"/>
            <a:ext cx="888000" cy="1616400"/>
          </a:xfrm>
          <a:prstGeom prst="straightConnector1">
            <a:avLst/>
          </a:prstGeom>
          <a:noFill/>
          <a:ln w="9525" cap="flat" cmpd="sng">
            <a:solidFill>
              <a:schemeClr val="accent1"/>
            </a:solidFill>
            <a:prstDash val="solid"/>
            <a:miter lim="800000"/>
            <a:headEnd type="none" w="sm" len="sm"/>
            <a:tailEnd type="none" w="sm" len="sm"/>
          </a:ln>
        </p:spPr>
      </p:cxnSp>
      <p:cxnSp>
        <p:nvCxnSpPr>
          <p:cNvPr id="2680" name="Google Shape;2680;p143"/>
          <p:cNvCxnSpPr>
            <a:stCxn id="2660" idx="4"/>
            <a:endCxn id="2664" idx="0"/>
          </p:cNvCxnSpPr>
          <p:nvPr/>
        </p:nvCxnSpPr>
        <p:spPr>
          <a:xfrm flipH="1">
            <a:off x="10055153" y="1938159"/>
            <a:ext cx="30300" cy="2605500"/>
          </a:xfrm>
          <a:prstGeom prst="straightConnector1">
            <a:avLst/>
          </a:prstGeom>
          <a:noFill/>
          <a:ln w="9525" cap="flat" cmpd="sng">
            <a:solidFill>
              <a:schemeClr val="accent1"/>
            </a:solidFill>
            <a:prstDash val="solid"/>
            <a:miter lim="800000"/>
            <a:headEnd type="none" w="sm" len="sm"/>
            <a:tailEnd type="none" w="sm" len="sm"/>
          </a:ln>
        </p:spPr>
      </p:cxnSp>
      <p:cxnSp>
        <p:nvCxnSpPr>
          <p:cNvPr id="2681" name="Google Shape;2681;p143"/>
          <p:cNvCxnSpPr>
            <a:stCxn id="2660" idx="4"/>
            <a:endCxn id="2663" idx="0"/>
          </p:cNvCxnSpPr>
          <p:nvPr/>
        </p:nvCxnSpPr>
        <p:spPr>
          <a:xfrm flipH="1">
            <a:off x="9744953" y="1938159"/>
            <a:ext cx="340500" cy="1452600"/>
          </a:xfrm>
          <a:prstGeom prst="straightConnector1">
            <a:avLst/>
          </a:prstGeom>
          <a:noFill/>
          <a:ln w="9525" cap="flat" cmpd="sng">
            <a:solidFill>
              <a:schemeClr val="accent1"/>
            </a:solidFill>
            <a:prstDash val="solid"/>
            <a:miter lim="800000"/>
            <a:headEnd type="none" w="sm" len="sm"/>
            <a:tailEnd type="none" w="sm" len="sm"/>
          </a:ln>
        </p:spPr>
      </p:cxnSp>
      <p:sp>
        <p:nvSpPr>
          <p:cNvPr id="2682" name="Google Shape;2682;p143"/>
          <p:cNvSpPr/>
          <p:nvPr/>
        </p:nvSpPr>
        <p:spPr>
          <a:xfrm>
            <a:off x="2124075" y="1009640"/>
            <a:ext cx="4029075" cy="381010"/>
          </a:xfrm>
          <a:custGeom>
            <a:avLst/>
            <a:gdLst/>
            <a:ahLst/>
            <a:cxnLst/>
            <a:rect l="l" t="t" r="r" b="b"/>
            <a:pathLst>
              <a:path w="4029075" h="381010" extrusionOk="0">
                <a:moveTo>
                  <a:pt x="0" y="381010"/>
                </a:moveTo>
                <a:cubicBezTo>
                  <a:pt x="750094" y="191303"/>
                  <a:pt x="1500188" y="1597"/>
                  <a:pt x="2171700" y="10"/>
                </a:cubicBezTo>
                <a:cubicBezTo>
                  <a:pt x="2843212" y="-1577"/>
                  <a:pt x="3436143" y="184954"/>
                  <a:pt x="4029075" y="371485"/>
                </a:cubicBezTo>
              </a:path>
            </a:pathLst>
          </a:custGeom>
          <a:noFill/>
          <a:ln w="889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3" name="Google Shape;2683;p143"/>
          <p:cNvSpPr/>
          <p:nvPr/>
        </p:nvSpPr>
        <p:spPr>
          <a:xfrm>
            <a:off x="6115050" y="981075"/>
            <a:ext cx="4000500" cy="390525"/>
          </a:xfrm>
          <a:custGeom>
            <a:avLst/>
            <a:gdLst/>
            <a:ahLst/>
            <a:cxnLst/>
            <a:rect l="l" t="t" r="r" b="b"/>
            <a:pathLst>
              <a:path w="4000500" h="390525" extrusionOk="0">
                <a:moveTo>
                  <a:pt x="0" y="390525"/>
                </a:moveTo>
                <a:cubicBezTo>
                  <a:pt x="714375" y="195262"/>
                  <a:pt x="1428750" y="0"/>
                  <a:pt x="2095500" y="0"/>
                </a:cubicBezTo>
                <a:cubicBezTo>
                  <a:pt x="2762250" y="0"/>
                  <a:pt x="3381375" y="195262"/>
                  <a:pt x="4000500" y="390525"/>
                </a:cubicBezTo>
              </a:path>
            </a:pathLst>
          </a:custGeom>
          <a:noFill/>
          <a:ln w="889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4" name="Google Shape;2684;p143"/>
          <p:cNvSpPr/>
          <p:nvPr/>
        </p:nvSpPr>
        <p:spPr>
          <a:xfrm>
            <a:off x="2286000" y="876034"/>
            <a:ext cx="7829550" cy="543191"/>
          </a:xfrm>
          <a:custGeom>
            <a:avLst/>
            <a:gdLst/>
            <a:ahLst/>
            <a:cxnLst/>
            <a:rect l="l" t="t" r="r" b="b"/>
            <a:pathLst>
              <a:path w="7829550" h="543191" extrusionOk="0">
                <a:moveTo>
                  <a:pt x="7829550" y="486041"/>
                </a:moveTo>
                <a:cubicBezTo>
                  <a:pt x="6429375" y="238391"/>
                  <a:pt x="5029200" y="-9259"/>
                  <a:pt x="3724275" y="266"/>
                </a:cubicBezTo>
                <a:cubicBezTo>
                  <a:pt x="2419350" y="9791"/>
                  <a:pt x="1209675" y="276491"/>
                  <a:pt x="0" y="543191"/>
                </a:cubicBezTo>
              </a:path>
            </a:pathLst>
          </a:custGeom>
          <a:noFill/>
          <a:ln w="889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688"/>
        <p:cNvGrpSpPr/>
        <p:nvPr/>
      </p:nvGrpSpPr>
      <p:grpSpPr>
        <a:xfrm>
          <a:off x="0" y="0"/>
          <a:ext cx="0" cy="0"/>
          <a:chOff x="0" y="0"/>
          <a:chExt cx="0" cy="0"/>
        </a:xfrm>
      </p:grpSpPr>
      <p:sp>
        <p:nvSpPr>
          <p:cNvPr id="2689" name="Google Shape;2689;p144"/>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p>
            <a:r>
              <a:rPr lang="en-US" b="1" dirty="0">
                <a:solidFill>
                  <a:srgbClr val="C00000"/>
                </a:solidFill>
                <a:latin typeface="+mj-lt"/>
                <a:ea typeface="+mj-ea"/>
                <a:cs typeface="+mj-cs"/>
              </a:rPr>
              <a:t>KG-Conditional Fake News Generation</a:t>
            </a:r>
            <a:endParaRPr b="1" dirty="0">
              <a:solidFill>
                <a:srgbClr val="C00000"/>
              </a:solidFill>
              <a:latin typeface="+mj-lt"/>
              <a:ea typeface="+mj-ea"/>
              <a:cs typeface="+mj-cs"/>
            </a:endParaRPr>
          </a:p>
        </p:txBody>
      </p:sp>
      <p:sp>
        <p:nvSpPr>
          <p:cNvPr id="2690" name="Google Shape;2690;p1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144</a:t>
            </a:fld>
            <a:endParaRPr/>
          </a:p>
        </p:txBody>
      </p:sp>
      <p:sp>
        <p:nvSpPr>
          <p:cNvPr id="2691" name="Google Shape;2691;p144"/>
          <p:cNvSpPr txBox="1">
            <a:spLocks noGrp="1"/>
          </p:cNvSpPr>
          <p:nvPr>
            <p:ph type="body" idx="1"/>
          </p:nvPr>
        </p:nvSpPr>
        <p:spPr>
          <a:xfrm>
            <a:off x="838200" y="811697"/>
            <a:ext cx="10515600" cy="537394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1F3864"/>
              </a:buClr>
              <a:buSzPts val="2800"/>
              <a:buChar char="•"/>
            </a:pPr>
            <a:r>
              <a:rPr lang="en-US"/>
              <a:t>Annotating specifically which elements in a KG are fake is time-intensive / difficult </a:t>
            </a:r>
            <a:endParaRPr/>
          </a:p>
          <a:p>
            <a:pPr marL="228600" lvl="0" indent="-228600" algn="l" rtl="0">
              <a:lnSpc>
                <a:spcPct val="90000"/>
              </a:lnSpc>
              <a:spcBef>
                <a:spcPts val="1000"/>
              </a:spcBef>
              <a:spcAft>
                <a:spcPts val="0"/>
              </a:spcAft>
              <a:buClr>
                <a:srgbClr val="1F3864"/>
              </a:buClr>
              <a:buSzPts val="2800"/>
              <a:buChar char="•"/>
            </a:pPr>
            <a:r>
              <a:rPr lang="en-US"/>
              <a:t>We propose a solution to </a:t>
            </a:r>
            <a:r>
              <a:rPr lang="en-US" u="sng"/>
              <a:t>automatically obtain knowledge-element labeled knowledge graphs for free</a:t>
            </a:r>
            <a:endParaRPr/>
          </a:p>
          <a:p>
            <a:pPr marL="228600" lvl="0" indent="-228600" algn="l" rtl="0">
              <a:lnSpc>
                <a:spcPct val="90000"/>
              </a:lnSpc>
              <a:spcBef>
                <a:spcPts val="1000"/>
              </a:spcBef>
              <a:spcAft>
                <a:spcPts val="0"/>
              </a:spcAft>
              <a:buClr>
                <a:srgbClr val="1F3864"/>
              </a:buClr>
              <a:buSzPts val="2800"/>
              <a:buChar char="•"/>
            </a:pPr>
            <a:r>
              <a:rPr lang="en-US"/>
              <a:t>Given a set of real news articles, we extract KGs from the real articles</a:t>
            </a:r>
            <a:endParaRPr/>
          </a:p>
          <a:p>
            <a:pPr marL="228600" lvl="0" indent="-228600" algn="l" rtl="0">
              <a:lnSpc>
                <a:spcPct val="90000"/>
              </a:lnSpc>
              <a:spcBef>
                <a:spcPts val="1000"/>
              </a:spcBef>
              <a:spcAft>
                <a:spcPts val="0"/>
              </a:spcAft>
              <a:buClr>
                <a:srgbClr val="1F3864"/>
              </a:buClr>
              <a:buSzPts val="2800"/>
              <a:buChar char="•"/>
            </a:pPr>
            <a:r>
              <a:rPr lang="en-US"/>
              <a:t>Train a text generator model that learns to recreate an article from its KG</a:t>
            </a:r>
            <a:endParaRPr/>
          </a:p>
          <a:p>
            <a:pPr marL="228600" lvl="0" indent="-228600" algn="l" rtl="0">
              <a:lnSpc>
                <a:spcPct val="90000"/>
              </a:lnSpc>
              <a:spcBef>
                <a:spcPts val="1000"/>
              </a:spcBef>
              <a:spcAft>
                <a:spcPts val="0"/>
              </a:spcAft>
              <a:buClr>
                <a:srgbClr val="1F3864"/>
              </a:buClr>
              <a:buSzPts val="2800"/>
              <a:buChar char="•"/>
            </a:pPr>
            <a:r>
              <a:rPr lang="en-US"/>
              <a:t>To generate fake data, perform manipulation operations on the KG (editing knowledge relations, events, entities, etc.) to produce KG’</a:t>
            </a:r>
            <a:endParaRPr/>
          </a:p>
          <a:p>
            <a:pPr marL="228600" lvl="0" indent="-228600" algn="l" rtl="0">
              <a:lnSpc>
                <a:spcPct val="90000"/>
              </a:lnSpc>
              <a:spcBef>
                <a:spcPts val="1000"/>
              </a:spcBef>
              <a:spcAft>
                <a:spcPts val="0"/>
              </a:spcAft>
              <a:buClr>
                <a:srgbClr val="1F3864"/>
              </a:buClr>
              <a:buSzPts val="2800"/>
              <a:buChar char="•"/>
            </a:pPr>
            <a:r>
              <a:rPr lang="en-US"/>
              <a:t>Generate a fake article from KG’</a:t>
            </a:r>
            <a:endParaRPr/>
          </a:p>
          <a:p>
            <a:pPr marL="228600" lvl="0" indent="-228600" algn="l" rtl="0">
              <a:lnSpc>
                <a:spcPct val="90000"/>
              </a:lnSpc>
              <a:spcBef>
                <a:spcPts val="1000"/>
              </a:spcBef>
              <a:spcAft>
                <a:spcPts val="0"/>
              </a:spcAft>
              <a:buClr>
                <a:srgbClr val="1F3864"/>
              </a:buClr>
              <a:buSzPts val="2800"/>
              <a:buChar char="•"/>
            </a:pPr>
            <a:r>
              <a:rPr lang="en-US"/>
              <a:t>Key insight – We now know specifically which elements in KG’ were manipulated!</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9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9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9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695"/>
        <p:cNvGrpSpPr/>
        <p:nvPr/>
      </p:nvGrpSpPr>
      <p:grpSpPr>
        <a:xfrm>
          <a:off x="0" y="0"/>
          <a:ext cx="0" cy="0"/>
          <a:chOff x="0" y="0"/>
          <a:chExt cx="0" cy="0"/>
        </a:xfrm>
      </p:grpSpPr>
      <p:sp>
        <p:nvSpPr>
          <p:cNvPr id="2696" name="Google Shape;2696;p145"/>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p>
            <a:pPr marL="0" lvl="0" indent="0"/>
            <a:r>
              <a:rPr lang="en-US" b="1" dirty="0">
                <a:solidFill>
                  <a:srgbClr val="C00000"/>
                </a:solidFill>
                <a:latin typeface="+mj-lt"/>
                <a:ea typeface="+mj-ea"/>
                <a:cs typeface="+mj-cs"/>
              </a:rPr>
              <a:t>Manipulated KG-to-Article Synthesis</a:t>
            </a:r>
            <a:endParaRPr b="1" dirty="0">
              <a:solidFill>
                <a:srgbClr val="C00000"/>
              </a:solidFill>
              <a:latin typeface="+mj-lt"/>
              <a:ea typeface="+mj-ea"/>
              <a:cs typeface="+mj-cs"/>
            </a:endParaRPr>
          </a:p>
        </p:txBody>
      </p:sp>
      <p:sp>
        <p:nvSpPr>
          <p:cNvPr id="2697" name="Google Shape;2697;p1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145</a:t>
            </a:fld>
            <a:endParaRPr/>
          </a:p>
        </p:txBody>
      </p:sp>
      <p:sp>
        <p:nvSpPr>
          <p:cNvPr id="2698" name="Google Shape;2698;p145"/>
          <p:cNvSpPr txBox="1">
            <a:spLocks noGrp="1"/>
          </p:cNvSpPr>
          <p:nvPr>
            <p:ph type="body" idx="1"/>
          </p:nvPr>
        </p:nvSpPr>
        <p:spPr>
          <a:xfrm>
            <a:off x="838200" y="811697"/>
            <a:ext cx="10515600" cy="537394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F3864"/>
              </a:buClr>
              <a:buSzPts val="2800"/>
              <a:buChar char="•"/>
            </a:pPr>
            <a:r>
              <a:rPr lang="en-US"/>
              <a:t>We perform the following manipulations on KGs:</a:t>
            </a:r>
            <a:endParaRPr/>
          </a:p>
          <a:p>
            <a:pPr marL="228600" lvl="0" indent="-50800" algn="l" rtl="0">
              <a:lnSpc>
                <a:spcPct val="90000"/>
              </a:lnSpc>
              <a:spcBef>
                <a:spcPts val="1000"/>
              </a:spcBef>
              <a:spcAft>
                <a:spcPts val="0"/>
              </a:spcAft>
              <a:buClr>
                <a:srgbClr val="1F3864"/>
              </a:buClr>
              <a:buSzPts val="2800"/>
              <a:buNone/>
            </a:pPr>
            <a:endParaRPr/>
          </a:p>
          <a:p>
            <a:pPr marL="228600" lvl="0" indent="-228600" algn="l" rtl="0">
              <a:lnSpc>
                <a:spcPct val="90000"/>
              </a:lnSpc>
              <a:spcBef>
                <a:spcPts val="1000"/>
              </a:spcBef>
              <a:spcAft>
                <a:spcPts val="0"/>
              </a:spcAft>
              <a:buClr>
                <a:srgbClr val="1F3864"/>
              </a:buClr>
              <a:buSzPts val="2800"/>
              <a:buChar char="•"/>
            </a:pPr>
            <a:r>
              <a:rPr lang="en-US" b="1"/>
              <a:t>Entity swapping </a:t>
            </a:r>
            <a:r>
              <a:rPr lang="en-US"/>
              <a:t>– Swapping entity that has same type and similar embedding (so they are harder to tell apart)</a:t>
            </a:r>
            <a:endParaRPr/>
          </a:p>
          <a:p>
            <a:pPr marL="228600" lvl="0" indent="-50800" algn="l" rtl="0">
              <a:lnSpc>
                <a:spcPct val="90000"/>
              </a:lnSpc>
              <a:spcBef>
                <a:spcPts val="1000"/>
              </a:spcBef>
              <a:spcAft>
                <a:spcPts val="0"/>
              </a:spcAft>
              <a:buClr>
                <a:srgbClr val="1F3864"/>
              </a:buClr>
              <a:buSzPts val="2800"/>
              <a:buNone/>
            </a:pPr>
            <a:endParaRPr/>
          </a:p>
          <a:p>
            <a:pPr marL="228600" lvl="0" indent="-228600" algn="l" rtl="0">
              <a:lnSpc>
                <a:spcPct val="90000"/>
              </a:lnSpc>
              <a:spcBef>
                <a:spcPts val="1000"/>
              </a:spcBef>
              <a:spcAft>
                <a:spcPts val="0"/>
              </a:spcAft>
              <a:buClr>
                <a:srgbClr val="1F3864"/>
              </a:buClr>
              <a:buSzPts val="2800"/>
              <a:buChar char="•"/>
            </a:pPr>
            <a:r>
              <a:rPr lang="en-US" b="1"/>
              <a:t>Addition of new relation or event </a:t>
            </a:r>
            <a:r>
              <a:rPr lang="en-US"/>
              <a:t>– Randomly select relation / event argument roles and append a new entity to the relation / event</a:t>
            </a:r>
            <a:endParaRPr/>
          </a:p>
          <a:p>
            <a:pPr marL="228600" lvl="0" indent="-50800" algn="l" rtl="0">
              <a:lnSpc>
                <a:spcPct val="90000"/>
              </a:lnSpc>
              <a:spcBef>
                <a:spcPts val="1000"/>
              </a:spcBef>
              <a:spcAft>
                <a:spcPts val="0"/>
              </a:spcAft>
              <a:buClr>
                <a:srgbClr val="1F3864"/>
              </a:buClr>
              <a:buSzPts val="2800"/>
              <a:buNone/>
            </a:pPr>
            <a:endParaRPr/>
          </a:p>
          <a:p>
            <a:pPr marL="228600" lvl="0" indent="-228600" algn="l" rtl="0">
              <a:lnSpc>
                <a:spcPct val="90000"/>
              </a:lnSpc>
              <a:spcBef>
                <a:spcPts val="1000"/>
              </a:spcBef>
              <a:spcAft>
                <a:spcPts val="0"/>
              </a:spcAft>
              <a:buClr>
                <a:srgbClr val="1F3864"/>
              </a:buClr>
              <a:buSzPts val="2800"/>
              <a:buChar char="•"/>
            </a:pPr>
            <a:r>
              <a:rPr lang="en-US" b="1"/>
              <a:t>Subgraph replacement </a:t>
            </a:r>
            <a:r>
              <a:rPr lang="en-US"/>
              <a:t>– Select a subgraph of the news article from an entity and replace it with a subgraph from another news article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9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702"/>
        <p:cNvGrpSpPr/>
        <p:nvPr/>
      </p:nvGrpSpPr>
      <p:grpSpPr>
        <a:xfrm>
          <a:off x="0" y="0"/>
          <a:ext cx="0" cy="0"/>
          <a:chOff x="0" y="0"/>
          <a:chExt cx="0" cy="0"/>
        </a:xfrm>
      </p:grpSpPr>
      <p:sp>
        <p:nvSpPr>
          <p:cNvPr id="2703" name="Google Shape;2703;p146"/>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p>
            <a:r>
              <a:rPr lang="en-US" b="1" dirty="0">
                <a:solidFill>
                  <a:srgbClr val="C00000"/>
                </a:solidFill>
                <a:latin typeface="+mj-lt"/>
                <a:ea typeface="+mj-ea"/>
                <a:cs typeface="+mj-cs"/>
              </a:rPr>
              <a:t>Generating Text from Structured Representations</a:t>
            </a:r>
            <a:endParaRPr b="1" dirty="0">
              <a:solidFill>
                <a:srgbClr val="C00000"/>
              </a:solidFill>
              <a:latin typeface="+mj-lt"/>
              <a:ea typeface="+mj-ea"/>
              <a:cs typeface="+mj-cs"/>
            </a:endParaRPr>
          </a:p>
        </p:txBody>
      </p:sp>
      <p:sp>
        <p:nvSpPr>
          <p:cNvPr id="2704" name="Google Shape;2704;p1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146</a:t>
            </a:fld>
            <a:endParaRPr/>
          </a:p>
        </p:txBody>
      </p:sp>
      <p:sp>
        <p:nvSpPr>
          <p:cNvPr id="2705" name="Google Shape;2705;p146"/>
          <p:cNvSpPr txBox="1">
            <a:spLocks noGrp="1"/>
          </p:cNvSpPr>
          <p:nvPr>
            <p:ph type="body" idx="1"/>
          </p:nvPr>
        </p:nvSpPr>
        <p:spPr>
          <a:xfrm>
            <a:off x="9177453" y="811697"/>
            <a:ext cx="3014547" cy="5373949"/>
          </a:xfrm>
          <a:prstGeom prst="rect">
            <a:avLst/>
          </a:prstGeom>
          <a:noFill/>
          <a:ln>
            <a:noFill/>
          </a:ln>
        </p:spPr>
        <p:txBody>
          <a:bodyPr spcFirstLastPara="1" wrap="square" lIns="91425" tIns="45700" rIns="91425" bIns="45700" anchor="t" anchorCtr="0">
            <a:normAutofit lnSpcReduction="10000"/>
          </a:bodyPr>
          <a:lstStyle/>
          <a:p>
            <a:pPr marL="228600" lvl="0" indent="-228600" algn="l" rtl="0">
              <a:lnSpc>
                <a:spcPct val="90000"/>
              </a:lnSpc>
              <a:spcBef>
                <a:spcPts val="0"/>
              </a:spcBef>
              <a:spcAft>
                <a:spcPts val="0"/>
              </a:spcAft>
              <a:buClr>
                <a:srgbClr val="1F3864"/>
              </a:buClr>
              <a:buSzPts val="2800"/>
              <a:buChar char="•"/>
            </a:pPr>
            <a:r>
              <a:rPr lang="en-US"/>
              <a:t>We manipulate knowledge graphs to synthesize fake news which contain known types of inconsistencies.</a:t>
            </a:r>
            <a:endParaRPr/>
          </a:p>
          <a:p>
            <a:pPr marL="228600" lvl="0" indent="-50800" algn="l" rtl="0">
              <a:lnSpc>
                <a:spcPct val="90000"/>
              </a:lnSpc>
              <a:spcBef>
                <a:spcPts val="1000"/>
              </a:spcBef>
              <a:spcAft>
                <a:spcPts val="0"/>
              </a:spcAft>
              <a:buClr>
                <a:srgbClr val="1F3864"/>
              </a:buClr>
              <a:buSzPts val="2800"/>
              <a:buNone/>
            </a:pPr>
            <a:endParaRPr/>
          </a:p>
          <a:p>
            <a:pPr marL="228600" lvl="0" indent="-228600" algn="l" rtl="0">
              <a:lnSpc>
                <a:spcPct val="90000"/>
              </a:lnSpc>
              <a:spcBef>
                <a:spcPts val="1000"/>
              </a:spcBef>
              <a:spcAft>
                <a:spcPts val="0"/>
              </a:spcAft>
              <a:buClr>
                <a:srgbClr val="1F3864"/>
              </a:buClr>
              <a:buSzPts val="2800"/>
              <a:buChar char="•"/>
            </a:pPr>
            <a:r>
              <a:rPr lang="en-US"/>
              <a:t>This example is trivially detectable due to a inconsistency with the image</a:t>
            </a:r>
            <a:endParaRPr/>
          </a:p>
        </p:txBody>
      </p:sp>
      <p:pic>
        <p:nvPicPr>
          <p:cNvPr id="2706" name="Google Shape;2706;p146"/>
          <p:cNvPicPr preferRelativeResize="0"/>
          <p:nvPr/>
        </p:nvPicPr>
        <p:blipFill rotWithShape="1">
          <a:blip r:embed="rId3">
            <a:alphaModFix/>
          </a:blip>
          <a:srcRect/>
          <a:stretch/>
        </p:blipFill>
        <p:spPr>
          <a:xfrm>
            <a:off x="160318" y="985848"/>
            <a:ext cx="8749022" cy="4886303"/>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710"/>
        <p:cNvGrpSpPr/>
        <p:nvPr/>
      </p:nvGrpSpPr>
      <p:grpSpPr>
        <a:xfrm>
          <a:off x="0" y="0"/>
          <a:ext cx="0" cy="0"/>
          <a:chOff x="0" y="0"/>
          <a:chExt cx="0" cy="0"/>
        </a:xfrm>
      </p:grpSpPr>
      <p:sp>
        <p:nvSpPr>
          <p:cNvPr id="2711" name="Google Shape;2711;p147"/>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p>
            <a:pPr marL="0" lvl="0" indent="0"/>
            <a:r>
              <a:rPr lang="en-US" b="1" dirty="0">
                <a:solidFill>
                  <a:srgbClr val="C00000"/>
                </a:solidFill>
                <a:latin typeface="+mj-lt"/>
                <a:ea typeface="+mj-ea"/>
                <a:cs typeface="+mj-cs"/>
              </a:rPr>
              <a:t>Generating Text from Structured Representations</a:t>
            </a:r>
            <a:endParaRPr b="1" dirty="0">
              <a:solidFill>
                <a:srgbClr val="C00000"/>
              </a:solidFill>
              <a:latin typeface="+mj-lt"/>
              <a:ea typeface="+mj-ea"/>
              <a:cs typeface="+mj-cs"/>
            </a:endParaRPr>
          </a:p>
        </p:txBody>
      </p:sp>
      <p:sp>
        <p:nvSpPr>
          <p:cNvPr id="2712" name="Google Shape;2712;p1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147</a:t>
            </a:fld>
            <a:endParaRPr/>
          </a:p>
        </p:txBody>
      </p:sp>
      <p:sp>
        <p:nvSpPr>
          <p:cNvPr id="2713" name="Google Shape;2713;p147"/>
          <p:cNvSpPr txBox="1">
            <a:spLocks noGrp="1"/>
          </p:cNvSpPr>
          <p:nvPr>
            <p:ph type="body" idx="1"/>
          </p:nvPr>
        </p:nvSpPr>
        <p:spPr>
          <a:xfrm>
            <a:off x="8787161" y="811697"/>
            <a:ext cx="3404839" cy="5373949"/>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1F3864"/>
              </a:buClr>
              <a:buSzPts val="2800"/>
              <a:buChar char="•"/>
            </a:pPr>
            <a:r>
              <a:rPr lang="en-US"/>
              <a:t>By imposing cross-media knowledge graph manipulation constraints, we </a:t>
            </a:r>
            <a:r>
              <a:rPr lang="en-US" b="1" u="sng"/>
              <a:t>prevent generating text with obvious inconsistencies</a:t>
            </a:r>
            <a:r>
              <a:rPr lang="en-US"/>
              <a:t>.</a:t>
            </a:r>
            <a:endParaRPr/>
          </a:p>
          <a:p>
            <a:pPr marL="228600" lvl="0" indent="-50800" algn="l" rtl="0">
              <a:lnSpc>
                <a:spcPct val="90000"/>
              </a:lnSpc>
              <a:spcBef>
                <a:spcPts val="1000"/>
              </a:spcBef>
              <a:spcAft>
                <a:spcPts val="0"/>
              </a:spcAft>
              <a:buClr>
                <a:srgbClr val="1F3864"/>
              </a:buClr>
              <a:buSzPts val="2800"/>
              <a:buNone/>
            </a:pPr>
            <a:endParaRPr/>
          </a:p>
          <a:p>
            <a:pPr marL="228600" lvl="0" indent="-228600" algn="l" rtl="0">
              <a:lnSpc>
                <a:spcPct val="90000"/>
              </a:lnSpc>
              <a:spcBef>
                <a:spcPts val="1000"/>
              </a:spcBef>
              <a:spcAft>
                <a:spcPts val="0"/>
              </a:spcAft>
              <a:buClr>
                <a:srgbClr val="1F3864"/>
              </a:buClr>
              <a:buSzPts val="2800"/>
              <a:buChar char="•"/>
            </a:pPr>
            <a:r>
              <a:rPr lang="en-US"/>
              <a:t>Enables generating more realistic / challenging data for training detector</a:t>
            </a:r>
            <a:endParaRPr/>
          </a:p>
        </p:txBody>
      </p:sp>
      <p:pic>
        <p:nvPicPr>
          <p:cNvPr id="2714" name="Google Shape;2714;p147"/>
          <p:cNvPicPr preferRelativeResize="0"/>
          <p:nvPr/>
        </p:nvPicPr>
        <p:blipFill rotWithShape="1">
          <a:blip r:embed="rId3">
            <a:alphaModFix/>
          </a:blip>
          <a:srcRect/>
          <a:stretch/>
        </p:blipFill>
        <p:spPr>
          <a:xfrm>
            <a:off x="189691" y="997745"/>
            <a:ext cx="8697831" cy="4862509"/>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718"/>
        <p:cNvGrpSpPr/>
        <p:nvPr/>
      </p:nvGrpSpPr>
      <p:grpSpPr>
        <a:xfrm>
          <a:off x="0" y="0"/>
          <a:ext cx="0" cy="0"/>
          <a:chOff x="0" y="0"/>
          <a:chExt cx="0" cy="0"/>
        </a:xfrm>
      </p:grpSpPr>
      <p:sp>
        <p:nvSpPr>
          <p:cNvPr id="2719" name="Google Shape;2719;p148"/>
          <p:cNvSpPr txBox="1">
            <a:spLocks noGrp="1"/>
          </p:cNvSpPr>
          <p:nvPr>
            <p:ph type="title"/>
          </p:nvPr>
        </p:nvSpPr>
        <p:spPr>
          <a:xfrm>
            <a:off x="0" y="113868"/>
            <a:ext cx="12192000" cy="1241595"/>
          </a:xfrm>
          <a:prstGeom prst="rect">
            <a:avLst/>
          </a:prstGeom>
          <a:noFill/>
          <a:ln>
            <a:noFill/>
          </a:ln>
        </p:spPr>
        <p:txBody>
          <a:bodyPr spcFirstLastPara="1" wrap="square" lIns="91425" tIns="45700" rIns="91425" bIns="45700" anchor="t" anchorCtr="0">
            <a:normAutofit/>
          </a:bodyPr>
          <a:lstStyle/>
          <a:p>
            <a:r>
              <a:rPr lang="en-US" b="1" dirty="0">
                <a:solidFill>
                  <a:srgbClr val="C00000"/>
                </a:solidFill>
                <a:latin typeface="+mj-lt"/>
                <a:ea typeface="+mj-ea"/>
                <a:cs typeface="+mj-cs"/>
              </a:rPr>
              <a:t>Caption Manipulation – AMR-to-Caption Synthesis</a:t>
            </a:r>
            <a:endParaRPr b="1" dirty="0">
              <a:solidFill>
                <a:srgbClr val="C00000"/>
              </a:solidFill>
              <a:latin typeface="+mj-lt"/>
              <a:ea typeface="+mj-ea"/>
              <a:cs typeface="+mj-cs"/>
            </a:endParaRPr>
          </a:p>
        </p:txBody>
      </p:sp>
      <p:sp>
        <p:nvSpPr>
          <p:cNvPr id="2720" name="Google Shape;2720;p1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148</a:t>
            </a:fld>
            <a:endParaRPr/>
          </a:p>
        </p:txBody>
      </p:sp>
      <p:sp>
        <p:nvSpPr>
          <p:cNvPr id="2721" name="Google Shape;2721;p148"/>
          <p:cNvSpPr txBox="1">
            <a:spLocks noGrp="1"/>
          </p:cNvSpPr>
          <p:nvPr>
            <p:ph type="body" idx="1"/>
          </p:nvPr>
        </p:nvSpPr>
        <p:spPr>
          <a:xfrm>
            <a:off x="533400" y="811700"/>
            <a:ext cx="11049000" cy="5544600"/>
          </a:xfrm>
          <a:prstGeom prst="rect">
            <a:avLst/>
          </a:prstGeom>
          <a:noFill/>
          <a:ln>
            <a:noFill/>
          </a:ln>
        </p:spPr>
        <p:txBody>
          <a:bodyPr spcFirstLastPara="1" wrap="square" lIns="91425" tIns="45700" rIns="91425" bIns="45700" anchor="t" anchorCtr="0">
            <a:normAutofit fontScale="77500" lnSpcReduction="20000"/>
          </a:bodyPr>
          <a:lstStyle/>
          <a:p>
            <a:pPr marL="228600" lvl="0" indent="-215265" algn="l" rtl="0">
              <a:lnSpc>
                <a:spcPct val="90000"/>
              </a:lnSpc>
              <a:spcBef>
                <a:spcPts val="0"/>
              </a:spcBef>
              <a:spcAft>
                <a:spcPts val="0"/>
              </a:spcAft>
              <a:buClr>
                <a:srgbClr val="1F3864"/>
              </a:buClr>
              <a:buSzPct val="100000"/>
              <a:buChar char="•"/>
            </a:pPr>
            <a:r>
              <a:rPr lang="en-US"/>
              <a:t>Use text parser to get AMR graphs (Banarescu et al., 2013) from captions</a:t>
            </a:r>
            <a:endParaRPr/>
          </a:p>
          <a:p>
            <a:pPr marL="228600" lvl="0" indent="-215265" algn="l" rtl="0">
              <a:lnSpc>
                <a:spcPct val="90000"/>
              </a:lnSpc>
              <a:spcBef>
                <a:spcPts val="1000"/>
              </a:spcBef>
              <a:spcAft>
                <a:spcPts val="0"/>
              </a:spcAft>
              <a:buClr>
                <a:srgbClr val="1F3864"/>
              </a:buClr>
              <a:buSzPct val="100000"/>
              <a:buChar char="•"/>
            </a:pPr>
            <a:r>
              <a:rPr lang="en-US"/>
              <a:t>Use AMR since they capture fine-grained relations expressing who does what to whom</a:t>
            </a:r>
            <a:endParaRPr/>
          </a:p>
          <a:p>
            <a:pPr marL="228600" lvl="0" indent="-215265" algn="l" rtl="0">
              <a:lnSpc>
                <a:spcPct val="90000"/>
              </a:lnSpc>
              <a:spcBef>
                <a:spcPts val="1000"/>
              </a:spcBef>
              <a:spcAft>
                <a:spcPts val="0"/>
              </a:spcAft>
              <a:buClr>
                <a:srgbClr val="1F3864"/>
              </a:buClr>
              <a:buSzPct val="100000"/>
              <a:buChar char="•"/>
            </a:pPr>
            <a:r>
              <a:rPr lang="en-US"/>
              <a:t>Manipulations:</a:t>
            </a:r>
            <a:endParaRPr/>
          </a:p>
          <a:p>
            <a:pPr marL="685800" lvl="1" indent="-217169" algn="l" rtl="0">
              <a:lnSpc>
                <a:spcPct val="90000"/>
              </a:lnSpc>
              <a:spcBef>
                <a:spcPts val="500"/>
              </a:spcBef>
              <a:spcAft>
                <a:spcPts val="0"/>
              </a:spcAft>
              <a:buSzPct val="100000"/>
              <a:buChar char="•"/>
            </a:pPr>
            <a:r>
              <a:rPr lang="en-US" b="1"/>
              <a:t>Role switching – </a:t>
            </a:r>
            <a:r>
              <a:rPr lang="en-US"/>
              <a:t>Swapping entity positions in AMR graph</a:t>
            </a:r>
            <a:endParaRPr/>
          </a:p>
          <a:p>
            <a:pPr marL="685800" lvl="1" indent="-217169" algn="l" rtl="0">
              <a:lnSpc>
                <a:spcPct val="90000"/>
              </a:lnSpc>
              <a:spcBef>
                <a:spcPts val="500"/>
              </a:spcBef>
              <a:spcAft>
                <a:spcPts val="0"/>
              </a:spcAft>
              <a:buSzPct val="100000"/>
              <a:buChar char="•"/>
            </a:pPr>
            <a:r>
              <a:rPr lang="en-US" b="1"/>
              <a:t>Predicate negation – </a:t>
            </a:r>
            <a:r>
              <a:rPr lang="en-US"/>
              <a:t>Replace triggers / verbs with antonyms from WordNet</a:t>
            </a:r>
            <a:endParaRPr b="1"/>
          </a:p>
          <a:p>
            <a:pPr marL="228600" lvl="0" indent="-215265" algn="l" rtl="0">
              <a:lnSpc>
                <a:spcPct val="90000"/>
              </a:lnSpc>
              <a:spcBef>
                <a:spcPts val="1000"/>
              </a:spcBef>
              <a:spcAft>
                <a:spcPts val="0"/>
              </a:spcAft>
              <a:buClr>
                <a:srgbClr val="1F3864"/>
              </a:buClr>
              <a:buSzPct val="100000"/>
              <a:buChar char="•"/>
            </a:pPr>
            <a:r>
              <a:rPr lang="en-US"/>
              <a:t>Use off-the-shelf model for AMR to text synthesis (Ribeiro et al, 2020)</a:t>
            </a:r>
            <a:endParaRPr/>
          </a:p>
          <a:p>
            <a:pPr marL="228600" lvl="0" indent="-64135" algn="l" rtl="0">
              <a:lnSpc>
                <a:spcPct val="90000"/>
              </a:lnSpc>
              <a:spcBef>
                <a:spcPts val="1000"/>
              </a:spcBef>
              <a:spcAft>
                <a:spcPts val="0"/>
              </a:spcAft>
              <a:buClr>
                <a:srgbClr val="1F3864"/>
              </a:buClr>
              <a:buSzPct val="100000"/>
              <a:buNone/>
            </a:pPr>
            <a:endParaRPr/>
          </a:p>
          <a:p>
            <a:pPr marL="228600" lvl="0" indent="-64135" algn="l" rtl="0">
              <a:lnSpc>
                <a:spcPct val="90000"/>
              </a:lnSpc>
              <a:spcBef>
                <a:spcPts val="1000"/>
              </a:spcBef>
              <a:spcAft>
                <a:spcPts val="0"/>
              </a:spcAft>
              <a:buClr>
                <a:srgbClr val="1F3864"/>
              </a:buClr>
              <a:buSzPct val="100000"/>
              <a:buNone/>
            </a:pPr>
            <a:endParaRPr/>
          </a:p>
          <a:p>
            <a:pPr marL="228600" lvl="0" indent="-64135" algn="l" rtl="0">
              <a:lnSpc>
                <a:spcPct val="90000"/>
              </a:lnSpc>
              <a:spcBef>
                <a:spcPts val="1000"/>
              </a:spcBef>
              <a:spcAft>
                <a:spcPts val="0"/>
              </a:spcAft>
              <a:buClr>
                <a:srgbClr val="1F3864"/>
              </a:buClr>
              <a:buSzPct val="100000"/>
              <a:buNone/>
            </a:pPr>
            <a:endParaRPr/>
          </a:p>
          <a:p>
            <a:pPr marL="228600" lvl="0" indent="-64135" algn="l" rtl="0">
              <a:lnSpc>
                <a:spcPct val="90000"/>
              </a:lnSpc>
              <a:spcBef>
                <a:spcPts val="1000"/>
              </a:spcBef>
              <a:spcAft>
                <a:spcPts val="0"/>
              </a:spcAft>
              <a:buClr>
                <a:srgbClr val="1F3864"/>
              </a:buClr>
              <a:buSzPct val="100000"/>
              <a:buNone/>
            </a:pPr>
            <a:endParaRPr/>
          </a:p>
          <a:p>
            <a:pPr marL="228600" lvl="0" indent="-64135" algn="l" rtl="0">
              <a:lnSpc>
                <a:spcPct val="90000"/>
              </a:lnSpc>
              <a:spcBef>
                <a:spcPts val="1000"/>
              </a:spcBef>
              <a:spcAft>
                <a:spcPts val="0"/>
              </a:spcAft>
              <a:buClr>
                <a:srgbClr val="1F3864"/>
              </a:buClr>
              <a:buSzPct val="100000"/>
              <a:buNone/>
            </a:pPr>
            <a:endParaRPr/>
          </a:p>
          <a:p>
            <a:pPr marL="228600" lvl="0" indent="-64135" algn="l" rtl="0">
              <a:lnSpc>
                <a:spcPct val="90000"/>
              </a:lnSpc>
              <a:spcBef>
                <a:spcPts val="1000"/>
              </a:spcBef>
              <a:spcAft>
                <a:spcPts val="0"/>
              </a:spcAft>
              <a:buClr>
                <a:srgbClr val="1F3864"/>
              </a:buClr>
              <a:buSzPct val="100000"/>
              <a:buNone/>
            </a:pPr>
            <a:endParaRPr/>
          </a:p>
          <a:p>
            <a:pPr marL="228600" lvl="0" indent="-64135" algn="l" rtl="0">
              <a:lnSpc>
                <a:spcPct val="90000"/>
              </a:lnSpc>
              <a:spcBef>
                <a:spcPts val="1000"/>
              </a:spcBef>
              <a:spcAft>
                <a:spcPts val="0"/>
              </a:spcAft>
              <a:buClr>
                <a:srgbClr val="1F3864"/>
              </a:buClr>
              <a:buSzPct val="100000"/>
              <a:buNone/>
            </a:pPr>
            <a:endParaRPr/>
          </a:p>
          <a:p>
            <a:pPr marL="228600" lvl="0" indent="-215265" algn="l" rtl="0">
              <a:lnSpc>
                <a:spcPct val="90000"/>
              </a:lnSpc>
              <a:spcBef>
                <a:spcPts val="1000"/>
              </a:spcBef>
              <a:spcAft>
                <a:spcPts val="0"/>
              </a:spcAft>
              <a:buClr>
                <a:srgbClr val="1F3864"/>
              </a:buClr>
              <a:buSzPct val="100000"/>
              <a:buChar char="•"/>
            </a:pPr>
            <a:r>
              <a:rPr lang="en-US" b="1">
                <a:solidFill>
                  <a:srgbClr val="FF0000"/>
                </a:solidFill>
              </a:rPr>
              <a:t>Ethical Statement: we are not going to share our generator, but sharing our detector!</a:t>
            </a:r>
            <a:endParaRPr/>
          </a:p>
          <a:p>
            <a:pPr marL="228600" lvl="0" indent="-64135" algn="l" rtl="0">
              <a:lnSpc>
                <a:spcPct val="90000"/>
              </a:lnSpc>
              <a:spcBef>
                <a:spcPts val="1000"/>
              </a:spcBef>
              <a:spcAft>
                <a:spcPts val="0"/>
              </a:spcAft>
              <a:buClr>
                <a:srgbClr val="1F3864"/>
              </a:buClr>
              <a:buSzPct val="100000"/>
              <a:buNone/>
            </a:pPr>
            <a:endParaRPr/>
          </a:p>
        </p:txBody>
      </p:sp>
      <p:pic>
        <p:nvPicPr>
          <p:cNvPr id="2722" name="Google Shape;2722;p148"/>
          <p:cNvPicPr preferRelativeResize="0"/>
          <p:nvPr/>
        </p:nvPicPr>
        <p:blipFill rotWithShape="1">
          <a:blip r:embed="rId3">
            <a:alphaModFix/>
          </a:blip>
          <a:srcRect/>
          <a:stretch/>
        </p:blipFill>
        <p:spPr>
          <a:xfrm>
            <a:off x="1038225" y="3054357"/>
            <a:ext cx="3743324" cy="2136099"/>
          </a:xfrm>
          <a:prstGeom prst="rect">
            <a:avLst/>
          </a:prstGeom>
          <a:noFill/>
          <a:ln>
            <a:noFill/>
          </a:ln>
        </p:spPr>
      </p:pic>
      <p:pic>
        <p:nvPicPr>
          <p:cNvPr id="2723" name="Google Shape;2723;p148"/>
          <p:cNvPicPr preferRelativeResize="0"/>
          <p:nvPr/>
        </p:nvPicPr>
        <p:blipFill rotWithShape="1">
          <a:blip r:embed="rId4">
            <a:alphaModFix/>
          </a:blip>
          <a:srcRect/>
          <a:stretch/>
        </p:blipFill>
        <p:spPr>
          <a:xfrm>
            <a:off x="4730675" y="3050245"/>
            <a:ext cx="5286374" cy="1067511"/>
          </a:xfrm>
          <a:prstGeom prst="rect">
            <a:avLst/>
          </a:prstGeom>
          <a:noFill/>
          <a:ln>
            <a:noFill/>
          </a:ln>
        </p:spPr>
      </p:pic>
      <p:pic>
        <p:nvPicPr>
          <p:cNvPr id="2724" name="Google Shape;2724;p148"/>
          <p:cNvPicPr preferRelativeResize="0"/>
          <p:nvPr/>
        </p:nvPicPr>
        <p:blipFill rotWithShape="1">
          <a:blip r:embed="rId5">
            <a:alphaModFix/>
          </a:blip>
          <a:srcRect/>
          <a:stretch/>
        </p:blipFill>
        <p:spPr>
          <a:xfrm>
            <a:off x="4781550" y="4117759"/>
            <a:ext cx="5629277" cy="109057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2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2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2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2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2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2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2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721">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21">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21">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721">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721">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72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723"/>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728"/>
        <p:cNvGrpSpPr/>
        <p:nvPr/>
      </p:nvGrpSpPr>
      <p:grpSpPr>
        <a:xfrm>
          <a:off x="0" y="0"/>
          <a:ext cx="0" cy="0"/>
          <a:chOff x="0" y="0"/>
          <a:chExt cx="0" cy="0"/>
        </a:xfrm>
      </p:grpSpPr>
      <p:sp>
        <p:nvSpPr>
          <p:cNvPr id="2729" name="Google Shape;2729;p149"/>
          <p:cNvSpPr txBox="1">
            <a:spLocks noGrp="1"/>
          </p:cNvSpPr>
          <p:nvPr>
            <p:ph type="title"/>
          </p:nvPr>
        </p:nvSpPr>
        <p:spPr>
          <a:xfrm>
            <a:off x="772884" y="158291"/>
            <a:ext cx="1080951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solidFill>
                  <a:srgbClr val="C00000"/>
                </a:solidFill>
              </a:rPr>
              <a:t>Knowledge Element-Level Misinformation Dataset</a:t>
            </a:r>
            <a:endParaRPr b="1">
              <a:solidFill>
                <a:srgbClr val="C00000"/>
              </a:solidFill>
            </a:endParaRPr>
          </a:p>
        </p:txBody>
      </p:sp>
      <p:sp>
        <p:nvSpPr>
          <p:cNvPr id="2730" name="Google Shape;2730;p149"/>
          <p:cNvSpPr txBox="1">
            <a:spLocks noGrp="1"/>
          </p:cNvSpPr>
          <p:nvPr>
            <p:ph type="body" idx="1"/>
          </p:nvPr>
        </p:nvSpPr>
        <p:spPr>
          <a:xfrm>
            <a:off x="838200" y="1567543"/>
            <a:ext cx="10406743" cy="460942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a:t>To address the lack of data for the detection task, we further contribute a </a:t>
            </a:r>
            <a:r>
              <a:rPr lang="en-US">
                <a:solidFill>
                  <a:srgbClr val="548135"/>
                </a:solidFill>
              </a:rPr>
              <a:t>KG2txt fake news generation </a:t>
            </a:r>
            <a:r>
              <a:rPr lang="en-US"/>
              <a:t>approach, </a:t>
            </a:r>
            <a:r>
              <a:rPr lang="en-US">
                <a:solidFill>
                  <a:srgbClr val="262626"/>
                </a:solidFill>
              </a:rPr>
              <a:t>which allows for control over knowledge element manipulation and creating silver standard annotation data. </a:t>
            </a:r>
            <a:endParaRPr/>
          </a:p>
          <a:p>
            <a:pPr marL="0" lvl="0" indent="0" algn="l" rtl="0">
              <a:lnSpc>
                <a:spcPct val="90000"/>
              </a:lnSpc>
              <a:spcBef>
                <a:spcPts val="1000"/>
              </a:spcBef>
              <a:spcAft>
                <a:spcPts val="0"/>
              </a:spcAft>
              <a:buClr>
                <a:schemeClr val="dk1"/>
              </a:buClr>
              <a:buSzPts val="2800"/>
              <a:buNone/>
            </a:pPr>
            <a:r>
              <a:rPr lang="en-US"/>
              <a:t> </a:t>
            </a:r>
            <a:endParaRPr sz="2600">
              <a:solidFill>
                <a:srgbClr val="262626"/>
              </a:solidFill>
            </a:endParaRPr>
          </a:p>
        </p:txBody>
      </p:sp>
      <p:graphicFrame>
        <p:nvGraphicFramePr>
          <p:cNvPr id="2731" name="Google Shape;2731;p149"/>
          <p:cNvGraphicFramePr/>
          <p:nvPr/>
        </p:nvGraphicFramePr>
        <p:xfrm>
          <a:off x="1513114" y="3501413"/>
          <a:ext cx="8128000" cy="741700"/>
        </p:xfrm>
        <a:graphic>
          <a:graphicData uri="http://schemas.openxmlformats.org/drawingml/2006/table">
            <a:tbl>
              <a:tblPr>
                <a:noFill/>
              </a:tblPr>
              <a:tblGrid>
                <a:gridCol w="2797625">
                  <a:extLst>
                    <a:ext uri="{9D8B030D-6E8A-4147-A177-3AD203B41FA5}">
                      <a16:colId xmlns:a16="http://schemas.microsoft.com/office/drawing/2014/main" val="20000"/>
                    </a:ext>
                  </a:extLst>
                </a:gridCol>
                <a:gridCol w="1288150">
                  <a:extLst>
                    <a:ext uri="{9D8B030D-6E8A-4147-A177-3AD203B41FA5}">
                      <a16:colId xmlns:a16="http://schemas.microsoft.com/office/drawing/2014/main" val="20001"/>
                    </a:ext>
                  </a:extLst>
                </a:gridCol>
                <a:gridCol w="2010225">
                  <a:extLst>
                    <a:ext uri="{9D8B030D-6E8A-4147-A177-3AD203B41FA5}">
                      <a16:colId xmlns:a16="http://schemas.microsoft.com/office/drawing/2014/main" val="20002"/>
                    </a:ext>
                  </a:extLst>
                </a:gridCol>
                <a:gridCol w="2032000">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Overall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Real Documents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Fake Documents</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1800"/>
                        <a:buFont typeface="Arial"/>
                        <a:buNone/>
                      </a:pPr>
                      <a:r>
                        <a:rPr lang="en-US" sz="1800" i="0" u="none" strike="noStrike" cap="none">
                          <a:solidFill>
                            <a:srgbClr val="3A3838"/>
                          </a:solidFill>
                        </a:rPr>
                        <a:t>Human Detection Accuracy</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61.3%</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80.4%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chemeClr val="dk1"/>
                        </a:buClr>
                        <a:buSzPts val="1800"/>
                        <a:buFont typeface="Calibri"/>
                        <a:buNone/>
                      </a:pPr>
                      <a:r>
                        <a:rPr lang="en-US" sz="1800" u="none" strike="noStrike" cap="none"/>
                        <a:t>42.3%</a:t>
                      </a:r>
                      <a:endParaRPr sz="1400" u="none" strike="noStrike" cap="none"/>
                    </a:p>
                  </a:txBody>
                  <a:tcPr marL="91450" marR="91450" marT="45725" marB="45725"/>
                </a:tc>
                <a:extLst>
                  <a:ext uri="{0D108BD9-81ED-4DB2-BD59-A6C34878D82A}">
                    <a16:rowId xmlns:a16="http://schemas.microsoft.com/office/drawing/2014/main" val="10001"/>
                  </a:ext>
                </a:extLst>
              </a:tr>
            </a:tbl>
          </a:graphicData>
        </a:graphic>
      </p:graphicFrame>
      <p:sp>
        <p:nvSpPr>
          <p:cNvPr id="2732" name="Google Shape;2732;p149"/>
          <p:cNvSpPr/>
          <p:nvPr/>
        </p:nvSpPr>
        <p:spPr>
          <a:xfrm>
            <a:off x="1513114" y="4419992"/>
            <a:ext cx="812800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262626"/>
                </a:solidFill>
                <a:latin typeface="Calibri"/>
                <a:ea typeface="Calibri"/>
                <a:cs typeface="Calibri"/>
                <a:sym typeface="Calibri"/>
              </a:rPr>
              <a:t>The </a:t>
            </a:r>
            <a:r>
              <a:rPr lang="en-US" sz="1800" b="0" i="0" u="none" strike="noStrike" cap="none">
                <a:solidFill>
                  <a:srgbClr val="0C0C0C"/>
                </a:solidFill>
                <a:latin typeface="Calibri"/>
                <a:ea typeface="Calibri"/>
                <a:cs typeface="Calibri"/>
                <a:sym typeface="Calibri"/>
              </a:rPr>
              <a:t>Turing Test </a:t>
            </a:r>
            <a:r>
              <a:rPr lang="en-US" sz="1800" b="0" i="0" u="none" strike="noStrike" cap="none">
                <a:solidFill>
                  <a:srgbClr val="262626"/>
                </a:solidFill>
                <a:latin typeface="Calibri"/>
                <a:ea typeface="Calibri"/>
                <a:cs typeface="Calibri"/>
                <a:sym typeface="Calibri"/>
              </a:rPr>
              <a:t>results above show </a:t>
            </a:r>
            <a:r>
              <a:rPr lang="en-US" sz="1800" b="0" i="0" u="none" strike="noStrike" cap="none">
                <a:solidFill>
                  <a:schemeClr val="dk1"/>
                </a:solidFill>
                <a:latin typeface="Calibri"/>
                <a:ea typeface="Calibri"/>
                <a:cs typeface="Calibri"/>
                <a:sym typeface="Calibri"/>
              </a:rPr>
              <a:t>that our automatically generated fake documents are also very hard for humans to detect.</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D670-E410-5141-97C9-E25B703D5A6B}"/>
              </a:ext>
            </a:extLst>
          </p:cNvPr>
          <p:cNvSpPr>
            <a:spLocks noGrp="1"/>
          </p:cNvSpPr>
          <p:nvPr>
            <p:ph type="title"/>
          </p:nvPr>
        </p:nvSpPr>
        <p:spPr/>
        <p:txBody>
          <a:bodyPr/>
          <a:lstStyle/>
          <a:p>
            <a:r>
              <a:rPr lang="en-US" b="1" spc="-53" dirty="0">
                <a:solidFill>
                  <a:srgbClr val="C00000"/>
                </a:solidFill>
              </a:rPr>
              <a:t>Neighborhood</a:t>
            </a:r>
            <a:r>
              <a:rPr lang="en-US" b="1" spc="-73" dirty="0">
                <a:solidFill>
                  <a:srgbClr val="C00000"/>
                </a:solidFill>
              </a:rPr>
              <a:t> </a:t>
            </a:r>
            <a:r>
              <a:rPr lang="en-US" b="1" spc="-93" dirty="0">
                <a:solidFill>
                  <a:srgbClr val="C00000"/>
                </a:solidFill>
              </a:rPr>
              <a:t>Aggregation</a:t>
            </a:r>
            <a:endParaRPr lang="en-US" b="1" dirty="0">
              <a:solidFill>
                <a:srgbClr val="C00000"/>
              </a:solidFill>
            </a:endParaRPr>
          </a:p>
        </p:txBody>
      </p:sp>
      <p:sp>
        <p:nvSpPr>
          <p:cNvPr id="3" name="Content Placeholder 2">
            <a:extLst>
              <a:ext uri="{FF2B5EF4-FFF2-40B4-BE49-F238E27FC236}">
                <a16:creationId xmlns:a16="http://schemas.microsoft.com/office/drawing/2014/main" id="{E39C95F2-86C2-BF40-BAA4-E6BA941BCB29}"/>
              </a:ext>
            </a:extLst>
          </p:cNvPr>
          <p:cNvSpPr>
            <a:spLocks noGrp="1"/>
          </p:cNvSpPr>
          <p:nvPr>
            <p:ph idx="1"/>
          </p:nvPr>
        </p:nvSpPr>
        <p:spPr>
          <a:xfrm>
            <a:off x="838200" y="1647022"/>
            <a:ext cx="10833100" cy="1325563"/>
          </a:xfrm>
        </p:spPr>
        <p:txBody>
          <a:bodyPr/>
          <a:lstStyle/>
          <a:p>
            <a:r>
              <a:rPr lang="en-US" sz="3200" spc="-20" dirty="0">
                <a:solidFill>
                  <a:srgbClr val="FF0000"/>
                </a:solidFill>
                <a:cs typeface="Arial"/>
              </a:rPr>
              <a:t>Intuition</a:t>
            </a:r>
            <a:r>
              <a:rPr lang="en-US" sz="3200" spc="-20" dirty="0">
                <a:cs typeface="Arial"/>
              </a:rPr>
              <a:t>: Network </a:t>
            </a:r>
            <a:r>
              <a:rPr lang="en-US" sz="3200" spc="-40" dirty="0">
                <a:cs typeface="Arial"/>
              </a:rPr>
              <a:t>neighborhood </a:t>
            </a:r>
            <a:r>
              <a:rPr lang="en-US" sz="3200" spc="-80" dirty="0">
                <a:cs typeface="Arial"/>
              </a:rPr>
              <a:t>defines </a:t>
            </a:r>
            <a:r>
              <a:rPr lang="en-US" sz="3200" spc="-133" dirty="0">
                <a:cs typeface="Arial"/>
              </a:rPr>
              <a:t>a </a:t>
            </a:r>
            <a:r>
              <a:rPr lang="en-US" sz="3200" spc="-13" dirty="0">
                <a:cs typeface="Arial"/>
              </a:rPr>
              <a:t>computation</a:t>
            </a:r>
            <a:r>
              <a:rPr lang="en-US" sz="3200" dirty="0">
                <a:cs typeface="Arial"/>
              </a:rPr>
              <a:t> </a:t>
            </a:r>
            <a:r>
              <a:rPr lang="en-US" sz="3200" spc="-40" dirty="0">
                <a:cs typeface="Arial"/>
              </a:rPr>
              <a:t>graph</a:t>
            </a:r>
            <a:endParaRPr lang="en-US" sz="3200" dirty="0">
              <a:cs typeface="Arial"/>
            </a:endParaRPr>
          </a:p>
          <a:p>
            <a:endParaRPr lang="en-US" dirty="0"/>
          </a:p>
        </p:txBody>
      </p:sp>
      <p:sp>
        <p:nvSpPr>
          <p:cNvPr id="4" name="Slide Number Placeholder 3">
            <a:extLst>
              <a:ext uri="{FF2B5EF4-FFF2-40B4-BE49-F238E27FC236}">
                <a16:creationId xmlns:a16="http://schemas.microsoft.com/office/drawing/2014/main" id="{834A83FF-5E4F-9D43-AA72-C52CC17C6E7F}"/>
              </a:ext>
            </a:extLst>
          </p:cNvPr>
          <p:cNvSpPr>
            <a:spLocks noGrp="1"/>
          </p:cNvSpPr>
          <p:nvPr>
            <p:ph type="sldNum" sz="quarter" idx="12"/>
          </p:nvPr>
        </p:nvSpPr>
        <p:spPr/>
        <p:txBody>
          <a:bodyPr/>
          <a:lstStyle/>
          <a:p>
            <a:fld id="{4C15419E-54D6-8648-ABFB-BEF58E3E877E}" type="slidenum">
              <a:rPr lang="en-US" smtClean="0"/>
              <a:t>15</a:t>
            </a:fld>
            <a:endParaRPr lang="en-US"/>
          </a:p>
        </p:txBody>
      </p:sp>
      <p:sp>
        <p:nvSpPr>
          <p:cNvPr id="5" name="object 3">
            <a:extLst>
              <a:ext uri="{FF2B5EF4-FFF2-40B4-BE49-F238E27FC236}">
                <a16:creationId xmlns:a16="http://schemas.microsoft.com/office/drawing/2014/main" id="{82241E8F-D818-B244-9D8E-A5DFA241A348}"/>
              </a:ext>
            </a:extLst>
          </p:cNvPr>
          <p:cNvSpPr/>
          <p:nvPr/>
        </p:nvSpPr>
        <p:spPr>
          <a:xfrm>
            <a:off x="1492482" y="4891971"/>
            <a:ext cx="8937904" cy="1527111"/>
          </a:xfrm>
          <a:prstGeom prst="rect">
            <a:avLst/>
          </a:prstGeom>
          <a:blipFill>
            <a:blip r:embed="rId3" cstate="print"/>
            <a:stretch>
              <a:fillRect/>
            </a:stretch>
          </a:blipFill>
        </p:spPr>
        <p:txBody>
          <a:bodyPr wrap="square" lIns="0" tIns="0" rIns="0" bIns="0" rtlCol="0"/>
          <a:lstStyle/>
          <a:p>
            <a:endParaRPr sz="2400"/>
          </a:p>
        </p:txBody>
      </p:sp>
      <p:sp>
        <p:nvSpPr>
          <p:cNvPr id="6" name="object 5">
            <a:extLst>
              <a:ext uri="{FF2B5EF4-FFF2-40B4-BE49-F238E27FC236}">
                <a16:creationId xmlns:a16="http://schemas.microsoft.com/office/drawing/2014/main" id="{73EED97A-A6AA-544D-B589-600C87BA9EF9}"/>
              </a:ext>
            </a:extLst>
          </p:cNvPr>
          <p:cNvSpPr/>
          <p:nvPr/>
        </p:nvSpPr>
        <p:spPr>
          <a:xfrm>
            <a:off x="4129595" y="3573249"/>
            <a:ext cx="5488093" cy="1452880"/>
          </a:xfrm>
          <a:custGeom>
            <a:avLst/>
            <a:gdLst/>
            <a:ahLst/>
            <a:cxnLst/>
            <a:rect l="l" t="t" r="r" b="b"/>
            <a:pathLst>
              <a:path w="4116070" h="1089660">
                <a:moveTo>
                  <a:pt x="4041036" y="1056894"/>
                </a:moveTo>
                <a:lnTo>
                  <a:pt x="4032669" y="1089164"/>
                </a:lnTo>
                <a:lnTo>
                  <a:pt x="4115993" y="1071410"/>
                </a:lnTo>
                <a:lnTo>
                  <a:pt x="4103008" y="1060081"/>
                </a:lnTo>
                <a:lnTo>
                  <a:pt x="4053331" y="1060081"/>
                </a:lnTo>
                <a:lnTo>
                  <a:pt x="4041036" y="1056894"/>
                </a:lnTo>
                <a:close/>
              </a:path>
              <a:path w="4116070" h="1089660">
                <a:moveTo>
                  <a:pt x="4043427" y="1047674"/>
                </a:moveTo>
                <a:lnTo>
                  <a:pt x="4041036" y="1056894"/>
                </a:lnTo>
                <a:lnTo>
                  <a:pt x="4053331" y="1060081"/>
                </a:lnTo>
                <a:lnTo>
                  <a:pt x="4055719" y="1050861"/>
                </a:lnTo>
                <a:lnTo>
                  <a:pt x="4043427" y="1047674"/>
                </a:lnTo>
                <a:close/>
              </a:path>
              <a:path w="4116070" h="1089660">
                <a:moveTo>
                  <a:pt x="4051795" y="1015403"/>
                </a:moveTo>
                <a:lnTo>
                  <a:pt x="4043427" y="1047674"/>
                </a:lnTo>
                <a:lnTo>
                  <a:pt x="4055719" y="1050861"/>
                </a:lnTo>
                <a:lnTo>
                  <a:pt x="4053331" y="1060081"/>
                </a:lnTo>
                <a:lnTo>
                  <a:pt x="4103008" y="1060081"/>
                </a:lnTo>
                <a:lnTo>
                  <a:pt x="4051795" y="1015403"/>
                </a:lnTo>
                <a:close/>
              </a:path>
              <a:path w="4116070" h="1089660">
                <a:moveTo>
                  <a:pt x="2387" y="0"/>
                </a:moveTo>
                <a:lnTo>
                  <a:pt x="0" y="9220"/>
                </a:lnTo>
                <a:lnTo>
                  <a:pt x="4041036" y="1056894"/>
                </a:lnTo>
                <a:lnTo>
                  <a:pt x="4043427" y="1047674"/>
                </a:lnTo>
                <a:lnTo>
                  <a:pt x="2387" y="0"/>
                </a:lnTo>
                <a:close/>
              </a:path>
            </a:pathLst>
          </a:custGeom>
          <a:solidFill>
            <a:srgbClr val="4A7EBB"/>
          </a:solidFill>
        </p:spPr>
        <p:txBody>
          <a:bodyPr wrap="square" lIns="0" tIns="0" rIns="0" bIns="0" rtlCol="0"/>
          <a:lstStyle/>
          <a:p>
            <a:endParaRPr sz="2400"/>
          </a:p>
        </p:txBody>
      </p:sp>
      <p:sp>
        <p:nvSpPr>
          <p:cNvPr id="7" name="object 6">
            <a:extLst>
              <a:ext uri="{FF2B5EF4-FFF2-40B4-BE49-F238E27FC236}">
                <a16:creationId xmlns:a16="http://schemas.microsoft.com/office/drawing/2014/main" id="{7D1F9B94-933B-7349-8551-2B3C0007EB83}"/>
              </a:ext>
            </a:extLst>
          </p:cNvPr>
          <p:cNvSpPr/>
          <p:nvPr/>
        </p:nvSpPr>
        <p:spPr>
          <a:xfrm>
            <a:off x="4112713" y="3578854"/>
            <a:ext cx="3973407" cy="1341120"/>
          </a:xfrm>
          <a:custGeom>
            <a:avLst/>
            <a:gdLst/>
            <a:ahLst/>
            <a:cxnLst/>
            <a:rect l="l" t="t" r="r" b="b"/>
            <a:pathLst>
              <a:path w="2980054" h="1005839">
                <a:moveTo>
                  <a:pt x="2905660" y="974088"/>
                </a:moveTo>
                <a:lnTo>
                  <a:pt x="2895155" y="1005725"/>
                </a:lnTo>
                <a:lnTo>
                  <a:pt x="2979470" y="993584"/>
                </a:lnTo>
                <a:lnTo>
                  <a:pt x="2963947" y="978090"/>
                </a:lnTo>
                <a:lnTo>
                  <a:pt x="2917710" y="978090"/>
                </a:lnTo>
                <a:lnTo>
                  <a:pt x="2905660" y="974088"/>
                </a:lnTo>
                <a:close/>
              </a:path>
              <a:path w="2980054" h="1005839">
                <a:moveTo>
                  <a:pt x="2908663" y="965043"/>
                </a:moveTo>
                <a:lnTo>
                  <a:pt x="2905660" y="974088"/>
                </a:lnTo>
                <a:lnTo>
                  <a:pt x="2917710" y="978090"/>
                </a:lnTo>
                <a:lnTo>
                  <a:pt x="2920720" y="969048"/>
                </a:lnTo>
                <a:lnTo>
                  <a:pt x="2908663" y="965043"/>
                </a:lnTo>
                <a:close/>
              </a:path>
              <a:path w="2980054" h="1005839">
                <a:moveTo>
                  <a:pt x="2919171" y="933399"/>
                </a:moveTo>
                <a:lnTo>
                  <a:pt x="2908663" y="965043"/>
                </a:lnTo>
                <a:lnTo>
                  <a:pt x="2920720" y="969048"/>
                </a:lnTo>
                <a:lnTo>
                  <a:pt x="2917710" y="978090"/>
                </a:lnTo>
                <a:lnTo>
                  <a:pt x="2963947" y="978090"/>
                </a:lnTo>
                <a:lnTo>
                  <a:pt x="2919171" y="933399"/>
                </a:lnTo>
                <a:close/>
              </a:path>
              <a:path w="2980054" h="1005839">
                <a:moveTo>
                  <a:pt x="2997" y="0"/>
                </a:moveTo>
                <a:lnTo>
                  <a:pt x="0" y="9042"/>
                </a:lnTo>
                <a:lnTo>
                  <a:pt x="2905660" y="974088"/>
                </a:lnTo>
                <a:lnTo>
                  <a:pt x="2908663" y="965043"/>
                </a:lnTo>
                <a:lnTo>
                  <a:pt x="2997" y="0"/>
                </a:lnTo>
                <a:close/>
              </a:path>
            </a:pathLst>
          </a:custGeom>
          <a:solidFill>
            <a:srgbClr val="4A7EBB"/>
          </a:solidFill>
        </p:spPr>
        <p:txBody>
          <a:bodyPr wrap="square" lIns="0" tIns="0" rIns="0" bIns="0" rtlCol="0"/>
          <a:lstStyle/>
          <a:p>
            <a:endParaRPr sz="2400"/>
          </a:p>
        </p:txBody>
      </p:sp>
      <p:sp>
        <p:nvSpPr>
          <p:cNvPr id="8" name="object 7">
            <a:extLst>
              <a:ext uri="{FF2B5EF4-FFF2-40B4-BE49-F238E27FC236}">
                <a16:creationId xmlns:a16="http://schemas.microsoft.com/office/drawing/2014/main" id="{7512D19B-9C09-824F-9048-BD87DF56ADD3}"/>
              </a:ext>
            </a:extLst>
          </p:cNvPr>
          <p:cNvSpPr/>
          <p:nvPr/>
        </p:nvSpPr>
        <p:spPr>
          <a:xfrm>
            <a:off x="4095491" y="3573673"/>
            <a:ext cx="2716107" cy="1310640"/>
          </a:xfrm>
          <a:custGeom>
            <a:avLst/>
            <a:gdLst/>
            <a:ahLst/>
            <a:cxnLst/>
            <a:rect l="l" t="t" r="r" b="b"/>
            <a:pathLst>
              <a:path w="2037079" h="982979">
                <a:moveTo>
                  <a:pt x="1966044" y="952313"/>
                </a:moveTo>
                <a:lnTo>
                  <a:pt x="1951621" y="982370"/>
                </a:lnTo>
                <a:lnTo>
                  <a:pt x="2036800" y="980986"/>
                </a:lnTo>
                <a:lnTo>
                  <a:pt x="2018826" y="957808"/>
                </a:lnTo>
                <a:lnTo>
                  <a:pt x="1977491" y="957808"/>
                </a:lnTo>
                <a:lnTo>
                  <a:pt x="1966044" y="952313"/>
                </a:lnTo>
                <a:close/>
              </a:path>
              <a:path w="2037079" h="982979">
                <a:moveTo>
                  <a:pt x="1970165" y="943725"/>
                </a:moveTo>
                <a:lnTo>
                  <a:pt x="1966044" y="952313"/>
                </a:lnTo>
                <a:lnTo>
                  <a:pt x="1977491" y="957808"/>
                </a:lnTo>
                <a:lnTo>
                  <a:pt x="1981619" y="949223"/>
                </a:lnTo>
                <a:lnTo>
                  <a:pt x="1970165" y="943725"/>
                </a:lnTo>
                <a:close/>
              </a:path>
              <a:path w="2037079" h="982979">
                <a:moveTo>
                  <a:pt x="1984590" y="913663"/>
                </a:moveTo>
                <a:lnTo>
                  <a:pt x="1970165" y="943725"/>
                </a:lnTo>
                <a:lnTo>
                  <a:pt x="1981619" y="949223"/>
                </a:lnTo>
                <a:lnTo>
                  <a:pt x="1977491" y="957808"/>
                </a:lnTo>
                <a:lnTo>
                  <a:pt x="2018826" y="957808"/>
                </a:lnTo>
                <a:lnTo>
                  <a:pt x="1984590" y="913663"/>
                </a:lnTo>
                <a:close/>
              </a:path>
              <a:path w="2037079" h="982979">
                <a:moveTo>
                  <a:pt x="4114" y="0"/>
                </a:moveTo>
                <a:lnTo>
                  <a:pt x="0" y="8585"/>
                </a:lnTo>
                <a:lnTo>
                  <a:pt x="1966044" y="952313"/>
                </a:lnTo>
                <a:lnTo>
                  <a:pt x="1970165" y="943725"/>
                </a:lnTo>
                <a:lnTo>
                  <a:pt x="4114" y="0"/>
                </a:lnTo>
                <a:close/>
              </a:path>
            </a:pathLst>
          </a:custGeom>
          <a:solidFill>
            <a:srgbClr val="4A7EBB"/>
          </a:solidFill>
        </p:spPr>
        <p:txBody>
          <a:bodyPr wrap="square" lIns="0" tIns="0" rIns="0" bIns="0" rtlCol="0"/>
          <a:lstStyle/>
          <a:p>
            <a:endParaRPr sz="2400"/>
          </a:p>
        </p:txBody>
      </p:sp>
      <p:sp>
        <p:nvSpPr>
          <p:cNvPr id="9" name="object 8">
            <a:extLst>
              <a:ext uri="{FF2B5EF4-FFF2-40B4-BE49-F238E27FC236}">
                <a16:creationId xmlns:a16="http://schemas.microsoft.com/office/drawing/2014/main" id="{03045FDA-34A3-754B-953C-A912B504B59B}"/>
              </a:ext>
            </a:extLst>
          </p:cNvPr>
          <p:cNvSpPr/>
          <p:nvPr/>
        </p:nvSpPr>
        <p:spPr>
          <a:xfrm>
            <a:off x="3603257" y="3561277"/>
            <a:ext cx="514773" cy="1320800"/>
          </a:xfrm>
          <a:custGeom>
            <a:avLst/>
            <a:gdLst/>
            <a:ahLst/>
            <a:cxnLst/>
            <a:rect l="l" t="t" r="r" b="b"/>
            <a:pathLst>
              <a:path w="386080" h="990600">
                <a:moveTo>
                  <a:pt x="0" y="905548"/>
                </a:moveTo>
                <a:lnTo>
                  <a:pt x="8762" y="990282"/>
                </a:lnTo>
                <a:lnTo>
                  <a:pt x="71186" y="932548"/>
                </a:lnTo>
                <a:lnTo>
                  <a:pt x="35636" y="932548"/>
                </a:lnTo>
                <a:lnTo>
                  <a:pt x="26720" y="929195"/>
                </a:lnTo>
                <a:lnTo>
                  <a:pt x="31201" y="917311"/>
                </a:lnTo>
                <a:lnTo>
                  <a:pt x="0" y="905548"/>
                </a:lnTo>
                <a:close/>
              </a:path>
              <a:path w="386080" h="990600">
                <a:moveTo>
                  <a:pt x="31201" y="917311"/>
                </a:moveTo>
                <a:lnTo>
                  <a:pt x="26720" y="929195"/>
                </a:lnTo>
                <a:lnTo>
                  <a:pt x="35636" y="932548"/>
                </a:lnTo>
                <a:lnTo>
                  <a:pt x="40114" y="920672"/>
                </a:lnTo>
                <a:lnTo>
                  <a:pt x="31201" y="917311"/>
                </a:lnTo>
                <a:close/>
              </a:path>
              <a:path w="386080" h="990600">
                <a:moveTo>
                  <a:pt x="40114" y="920672"/>
                </a:moveTo>
                <a:lnTo>
                  <a:pt x="35636" y="932548"/>
                </a:lnTo>
                <a:lnTo>
                  <a:pt x="71186" y="932548"/>
                </a:lnTo>
                <a:lnTo>
                  <a:pt x="40114" y="920672"/>
                </a:lnTo>
                <a:close/>
              </a:path>
              <a:path w="386080" h="990600">
                <a:moveTo>
                  <a:pt x="377075" y="0"/>
                </a:moveTo>
                <a:lnTo>
                  <a:pt x="31201" y="917311"/>
                </a:lnTo>
                <a:lnTo>
                  <a:pt x="40114" y="920672"/>
                </a:lnTo>
                <a:lnTo>
                  <a:pt x="385991" y="3365"/>
                </a:lnTo>
                <a:lnTo>
                  <a:pt x="377075" y="0"/>
                </a:lnTo>
                <a:close/>
              </a:path>
            </a:pathLst>
          </a:custGeom>
          <a:solidFill>
            <a:srgbClr val="4A7EBB"/>
          </a:solidFill>
        </p:spPr>
        <p:txBody>
          <a:bodyPr wrap="square" lIns="0" tIns="0" rIns="0" bIns="0" rtlCol="0"/>
          <a:lstStyle/>
          <a:p>
            <a:endParaRPr sz="2400"/>
          </a:p>
        </p:txBody>
      </p:sp>
      <p:sp>
        <p:nvSpPr>
          <p:cNvPr id="10" name="object 9">
            <a:extLst>
              <a:ext uri="{FF2B5EF4-FFF2-40B4-BE49-F238E27FC236}">
                <a16:creationId xmlns:a16="http://schemas.microsoft.com/office/drawing/2014/main" id="{C5CA975E-62CF-EF43-8B99-A007AFBE87D6}"/>
              </a:ext>
            </a:extLst>
          </p:cNvPr>
          <p:cNvSpPr/>
          <p:nvPr/>
        </p:nvSpPr>
        <p:spPr>
          <a:xfrm>
            <a:off x="4110884" y="3577060"/>
            <a:ext cx="1228513" cy="1337733"/>
          </a:xfrm>
          <a:custGeom>
            <a:avLst/>
            <a:gdLst/>
            <a:ahLst/>
            <a:cxnLst/>
            <a:rect l="l" t="t" r="r" b="b"/>
            <a:pathLst>
              <a:path w="921385" h="1003300">
                <a:moveTo>
                  <a:pt x="866354" y="950245"/>
                </a:moveTo>
                <a:lnTo>
                  <a:pt x="841794" y="972794"/>
                </a:lnTo>
                <a:lnTo>
                  <a:pt x="921385" y="1003160"/>
                </a:lnTo>
                <a:lnTo>
                  <a:pt x="908909" y="959599"/>
                </a:lnTo>
                <a:lnTo>
                  <a:pt x="874941" y="959599"/>
                </a:lnTo>
                <a:lnTo>
                  <a:pt x="866354" y="950245"/>
                </a:lnTo>
                <a:close/>
              </a:path>
              <a:path w="921385" h="1003300">
                <a:moveTo>
                  <a:pt x="873366" y="943807"/>
                </a:moveTo>
                <a:lnTo>
                  <a:pt x="866354" y="950245"/>
                </a:lnTo>
                <a:lnTo>
                  <a:pt x="874941" y="959599"/>
                </a:lnTo>
                <a:lnTo>
                  <a:pt x="881951" y="953160"/>
                </a:lnTo>
                <a:lnTo>
                  <a:pt x="873366" y="943807"/>
                </a:lnTo>
                <a:close/>
              </a:path>
              <a:path w="921385" h="1003300">
                <a:moveTo>
                  <a:pt x="897928" y="921258"/>
                </a:moveTo>
                <a:lnTo>
                  <a:pt x="873366" y="943807"/>
                </a:lnTo>
                <a:lnTo>
                  <a:pt x="881951" y="953160"/>
                </a:lnTo>
                <a:lnTo>
                  <a:pt x="874941" y="959599"/>
                </a:lnTo>
                <a:lnTo>
                  <a:pt x="908909" y="959599"/>
                </a:lnTo>
                <a:lnTo>
                  <a:pt x="897928" y="921258"/>
                </a:lnTo>
                <a:close/>
              </a:path>
              <a:path w="921385" h="1003300">
                <a:moveTo>
                  <a:pt x="7010" y="0"/>
                </a:moveTo>
                <a:lnTo>
                  <a:pt x="0" y="6438"/>
                </a:lnTo>
                <a:lnTo>
                  <a:pt x="866354" y="950245"/>
                </a:lnTo>
                <a:lnTo>
                  <a:pt x="873366" y="943807"/>
                </a:lnTo>
                <a:lnTo>
                  <a:pt x="7010" y="0"/>
                </a:lnTo>
                <a:close/>
              </a:path>
            </a:pathLst>
          </a:custGeom>
          <a:solidFill>
            <a:srgbClr val="4A7EBB"/>
          </a:solidFill>
        </p:spPr>
        <p:txBody>
          <a:bodyPr wrap="square" lIns="0" tIns="0" rIns="0" bIns="0" rtlCol="0"/>
          <a:lstStyle/>
          <a:p>
            <a:endParaRPr sz="2400"/>
          </a:p>
        </p:txBody>
      </p:sp>
      <p:sp>
        <p:nvSpPr>
          <p:cNvPr id="11" name="object 10">
            <a:extLst>
              <a:ext uri="{FF2B5EF4-FFF2-40B4-BE49-F238E27FC236}">
                <a16:creationId xmlns:a16="http://schemas.microsoft.com/office/drawing/2014/main" id="{4115786E-4A98-9F46-B207-024062D795A0}"/>
              </a:ext>
            </a:extLst>
          </p:cNvPr>
          <p:cNvSpPr/>
          <p:nvPr/>
        </p:nvSpPr>
        <p:spPr>
          <a:xfrm>
            <a:off x="2071728" y="3576077"/>
            <a:ext cx="2039620" cy="1366520"/>
          </a:xfrm>
          <a:custGeom>
            <a:avLst/>
            <a:gdLst/>
            <a:ahLst/>
            <a:cxnLst/>
            <a:rect l="l" t="t" r="r" b="b"/>
            <a:pathLst>
              <a:path w="1529714" h="1024889">
                <a:moveTo>
                  <a:pt x="42183" y="950480"/>
                </a:moveTo>
                <a:lnTo>
                  <a:pt x="0" y="1024496"/>
                </a:lnTo>
                <a:lnTo>
                  <a:pt x="84524" y="1013828"/>
                </a:lnTo>
                <a:lnTo>
                  <a:pt x="70713" y="993165"/>
                </a:lnTo>
                <a:lnTo>
                  <a:pt x="55440" y="993165"/>
                </a:lnTo>
                <a:lnTo>
                  <a:pt x="50148" y="985253"/>
                </a:lnTo>
                <a:lnTo>
                  <a:pt x="60708" y="978196"/>
                </a:lnTo>
                <a:lnTo>
                  <a:pt x="42183" y="950480"/>
                </a:lnTo>
                <a:close/>
              </a:path>
              <a:path w="1529714" h="1024889">
                <a:moveTo>
                  <a:pt x="60708" y="978196"/>
                </a:moveTo>
                <a:lnTo>
                  <a:pt x="50148" y="985253"/>
                </a:lnTo>
                <a:lnTo>
                  <a:pt x="55440" y="993165"/>
                </a:lnTo>
                <a:lnTo>
                  <a:pt x="65997" y="986109"/>
                </a:lnTo>
                <a:lnTo>
                  <a:pt x="60708" y="978196"/>
                </a:lnTo>
                <a:close/>
              </a:path>
              <a:path w="1529714" h="1024889">
                <a:moveTo>
                  <a:pt x="65997" y="986109"/>
                </a:moveTo>
                <a:lnTo>
                  <a:pt x="55440" y="993165"/>
                </a:lnTo>
                <a:lnTo>
                  <a:pt x="70713" y="993165"/>
                </a:lnTo>
                <a:lnTo>
                  <a:pt x="65997" y="986109"/>
                </a:lnTo>
                <a:close/>
              </a:path>
              <a:path w="1529714" h="1024889">
                <a:moveTo>
                  <a:pt x="1524363" y="0"/>
                </a:moveTo>
                <a:lnTo>
                  <a:pt x="60708" y="978196"/>
                </a:lnTo>
                <a:lnTo>
                  <a:pt x="65997" y="986109"/>
                </a:lnTo>
                <a:lnTo>
                  <a:pt x="1529659" y="7912"/>
                </a:lnTo>
                <a:lnTo>
                  <a:pt x="1524363" y="0"/>
                </a:lnTo>
                <a:close/>
              </a:path>
            </a:pathLst>
          </a:custGeom>
          <a:solidFill>
            <a:srgbClr val="4A7EBB"/>
          </a:solidFill>
        </p:spPr>
        <p:txBody>
          <a:bodyPr wrap="square" lIns="0" tIns="0" rIns="0" bIns="0" rtlCol="0"/>
          <a:lstStyle/>
          <a:p>
            <a:endParaRPr sz="2400"/>
          </a:p>
        </p:txBody>
      </p:sp>
      <p:sp>
        <p:nvSpPr>
          <p:cNvPr id="12" name="TextBox 11">
            <a:extLst>
              <a:ext uri="{FF2B5EF4-FFF2-40B4-BE49-F238E27FC236}">
                <a16:creationId xmlns:a16="http://schemas.microsoft.com/office/drawing/2014/main" id="{936B1810-D4F5-394F-813E-61C3BFF6E9E1}"/>
              </a:ext>
            </a:extLst>
          </p:cNvPr>
          <p:cNvSpPr txBox="1"/>
          <p:nvPr/>
        </p:nvSpPr>
        <p:spPr>
          <a:xfrm>
            <a:off x="2354869" y="2730280"/>
            <a:ext cx="3606565" cy="830997"/>
          </a:xfrm>
          <a:prstGeom prst="rect">
            <a:avLst/>
          </a:prstGeom>
          <a:noFill/>
        </p:spPr>
        <p:txBody>
          <a:bodyPr wrap="none" rtlCol="0">
            <a:spAutoFit/>
          </a:bodyPr>
          <a:lstStyle/>
          <a:p>
            <a:r>
              <a:rPr lang="en-US" sz="2400" b="1" spc="-113" dirty="0">
                <a:solidFill>
                  <a:srgbClr val="4F81BD"/>
                </a:solidFill>
                <a:cs typeface="Arial"/>
              </a:rPr>
              <a:t>Every </a:t>
            </a:r>
            <a:r>
              <a:rPr lang="en-US" sz="2400" b="1" spc="-33" dirty="0">
                <a:solidFill>
                  <a:srgbClr val="4F81BD"/>
                </a:solidFill>
                <a:cs typeface="Arial"/>
              </a:rPr>
              <a:t>node </a:t>
            </a:r>
            <a:r>
              <a:rPr lang="en-US" sz="2400" b="1" spc="-67" dirty="0">
                <a:solidFill>
                  <a:srgbClr val="4F81BD"/>
                </a:solidFill>
                <a:cs typeface="Arial"/>
              </a:rPr>
              <a:t>defines </a:t>
            </a:r>
            <a:r>
              <a:rPr lang="en-US" sz="2400" b="1" spc="-100" dirty="0">
                <a:solidFill>
                  <a:srgbClr val="4F81BD"/>
                </a:solidFill>
                <a:cs typeface="Arial"/>
              </a:rPr>
              <a:t>a </a:t>
            </a:r>
            <a:r>
              <a:rPr lang="en-US" sz="2400" b="1" spc="-53" dirty="0">
                <a:solidFill>
                  <a:srgbClr val="4F81BD"/>
                </a:solidFill>
                <a:cs typeface="Arial"/>
              </a:rPr>
              <a:t>unique </a:t>
            </a:r>
          </a:p>
          <a:p>
            <a:r>
              <a:rPr lang="en-US" sz="2400" b="1" spc="-53" dirty="0">
                <a:solidFill>
                  <a:srgbClr val="4F81BD"/>
                </a:solidFill>
                <a:cs typeface="Arial"/>
              </a:rPr>
              <a:t> </a:t>
            </a:r>
            <a:r>
              <a:rPr lang="en-US" sz="2400" b="1" spc="-13" dirty="0">
                <a:solidFill>
                  <a:srgbClr val="4F81BD"/>
                </a:solidFill>
                <a:cs typeface="Arial"/>
              </a:rPr>
              <a:t>computation</a:t>
            </a:r>
            <a:r>
              <a:rPr lang="en-US" sz="2400" b="1" spc="-27" dirty="0">
                <a:solidFill>
                  <a:srgbClr val="4F81BD"/>
                </a:solidFill>
                <a:cs typeface="Arial"/>
              </a:rPr>
              <a:t> </a:t>
            </a:r>
            <a:r>
              <a:rPr lang="en-US" sz="2400" b="1" spc="-47" dirty="0">
                <a:solidFill>
                  <a:srgbClr val="4F81BD"/>
                </a:solidFill>
                <a:cs typeface="Arial"/>
              </a:rPr>
              <a:t>graph!</a:t>
            </a:r>
            <a:endParaRPr lang="en-US" sz="2400" b="1" dirty="0">
              <a:cs typeface="Arial"/>
            </a:endParaRPr>
          </a:p>
        </p:txBody>
      </p:sp>
      <p:sp>
        <p:nvSpPr>
          <p:cNvPr id="36" name="object 4">
            <a:extLst>
              <a:ext uri="{FF2B5EF4-FFF2-40B4-BE49-F238E27FC236}">
                <a16:creationId xmlns:a16="http://schemas.microsoft.com/office/drawing/2014/main" id="{0F9D74A5-FF67-B94F-8699-F32BEA725457}"/>
              </a:ext>
            </a:extLst>
          </p:cNvPr>
          <p:cNvSpPr/>
          <p:nvPr/>
        </p:nvSpPr>
        <p:spPr>
          <a:xfrm>
            <a:off x="7976510" y="2271224"/>
            <a:ext cx="2361290" cy="2318353"/>
          </a:xfrm>
          <a:prstGeom prst="rect">
            <a:avLst/>
          </a:prstGeom>
          <a:blipFill>
            <a:blip r:embed="rId4" cstate="print"/>
            <a:stretch>
              <a:fillRect/>
            </a:stretch>
          </a:blipFill>
        </p:spPr>
        <p:txBody>
          <a:bodyPr wrap="square" lIns="0" tIns="0" rIns="0" bIns="0" rtlCol="0"/>
          <a:lstStyle/>
          <a:p>
            <a:endParaRPr sz="2400"/>
          </a:p>
        </p:txBody>
      </p:sp>
    </p:spTree>
    <p:extLst>
      <p:ext uri="{BB962C8B-B14F-4D97-AF65-F5344CB8AC3E}">
        <p14:creationId xmlns:p14="http://schemas.microsoft.com/office/powerpoint/2010/main" val="51875677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7" name="Google Shape;2737;p150"/>
          <p:cNvSpPr txBox="1">
            <a:spLocks noGrp="1"/>
          </p:cNvSpPr>
          <p:nvPr>
            <p:ph type="title"/>
          </p:nvPr>
        </p:nvSpPr>
        <p:spPr>
          <a:xfrm>
            <a:off x="772884" y="158291"/>
            <a:ext cx="1080951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000"/>
              <a:buFont typeface="Calibri"/>
              <a:buNone/>
            </a:pPr>
            <a:r>
              <a:rPr lang="en-US" sz="4000" b="1">
                <a:solidFill>
                  <a:srgbClr val="C00000"/>
                </a:solidFill>
              </a:rPr>
              <a:t>Knowledge Element-Level Misinformation Detection</a:t>
            </a:r>
            <a:endParaRPr b="1">
              <a:solidFill>
                <a:srgbClr val="C00000"/>
              </a:solidFill>
            </a:endParaRPr>
          </a:p>
        </p:txBody>
      </p:sp>
      <p:sp>
        <p:nvSpPr>
          <p:cNvPr id="2738" name="Google Shape;2738;p150"/>
          <p:cNvSpPr txBox="1">
            <a:spLocks noGrp="1"/>
          </p:cNvSpPr>
          <p:nvPr>
            <p:ph type="body" idx="1"/>
          </p:nvPr>
        </p:nvSpPr>
        <p:spPr>
          <a:xfrm>
            <a:off x="838200" y="1582533"/>
            <a:ext cx="9954718" cy="460942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US"/>
              <a:t>Experimental result on traditional document-level detection:</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1100"/>
              <a:buNone/>
            </a:pPr>
            <a:endParaRPr sz="1100"/>
          </a:p>
          <a:p>
            <a:pPr marL="0" lvl="0" indent="0" algn="l" rtl="0">
              <a:lnSpc>
                <a:spcPct val="90000"/>
              </a:lnSpc>
              <a:spcBef>
                <a:spcPts val="1000"/>
              </a:spcBef>
              <a:spcAft>
                <a:spcPts val="0"/>
              </a:spcAft>
              <a:buClr>
                <a:schemeClr val="dk1"/>
              </a:buClr>
              <a:buSzPts val="2800"/>
              <a:buNone/>
            </a:pPr>
            <a:r>
              <a:rPr lang="en-US"/>
              <a:t>Experimental result on the novel task, knowledge element level misinformation detection:</a:t>
            </a:r>
            <a:endParaRPr sz="2600">
              <a:solidFill>
                <a:srgbClr val="262626"/>
              </a:solidFill>
            </a:endParaRPr>
          </a:p>
          <a:p>
            <a:pPr marL="0" lvl="0" indent="0" algn="l" rtl="0">
              <a:lnSpc>
                <a:spcPct val="90000"/>
              </a:lnSpc>
              <a:spcBef>
                <a:spcPts val="1000"/>
              </a:spcBef>
              <a:spcAft>
                <a:spcPts val="0"/>
              </a:spcAft>
              <a:buClr>
                <a:schemeClr val="dk1"/>
              </a:buClr>
              <a:buSzPts val="2800"/>
              <a:buNone/>
            </a:pPr>
            <a:r>
              <a:rPr lang="en-US"/>
              <a:t> </a:t>
            </a:r>
            <a:endParaRPr sz="2600">
              <a:solidFill>
                <a:srgbClr val="262626"/>
              </a:solidFill>
            </a:endParaRPr>
          </a:p>
        </p:txBody>
      </p:sp>
      <p:graphicFrame>
        <p:nvGraphicFramePr>
          <p:cNvPr id="2739" name="Google Shape;2739;p150"/>
          <p:cNvGraphicFramePr/>
          <p:nvPr/>
        </p:nvGraphicFramePr>
        <p:xfrm>
          <a:off x="1132589" y="2177428"/>
          <a:ext cx="9180650" cy="1483400"/>
        </p:xfrm>
        <a:graphic>
          <a:graphicData uri="http://schemas.openxmlformats.org/drawingml/2006/table">
            <a:tbl>
              <a:tblPr>
                <a:noFill/>
              </a:tblPr>
              <a:tblGrid>
                <a:gridCol w="2595350">
                  <a:extLst>
                    <a:ext uri="{9D8B030D-6E8A-4147-A177-3AD203B41FA5}">
                      <a16:colId xmlns:a16="http://schemas.microsoft.com/office/drawing/2014/main" val="20000"/>
                    </a:ext>
                  </a:extLst>
                </a:gridCol>
                <a:gridCol w="3165225">
                  <a:extLst>
                    <a:ext uri="{9D8B030D-6E8A-4147-A177-3AD203B41FA5}">
                      <a16:colId xmlns:a16="http://schemas.microsoft.com/office/drawing/2014/main" val="20001"/>
                    </a:ext>
                  </a:extLst>
                </a:gridCol>
                <a:gridCol w="3420075">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NYTimes Neural News Dataset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VOA Manipulated KG2Txt Dataset</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Grover</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262626"/>
                          </a:solidFill>
                        </a:rPr>
                        <a:t>56.0%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262626"/>
                          </a:solidFill>
                        </a:rPr>
                        <a:t>86.4%</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DIDAN</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262626"/>
                          </a:solidFill>
                        </a:rPr>
                        <a:t>77.6%</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solidFill>
                            <a:srgbClr val="262626"/>
                          </a:solidFill>
                        </a:rPr>
                        <a:t>88.3%</a:t>
                      </a:r>
                      <a:endParaRPr sz="14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InfoSurgeon (Our Model)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262626"/>
                          </a:solidFill>
                        </a:rPr>
                        <a:t>94.5%</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rgbClr val="262626"/>
                          </a:solidFill>
                        </a:rPr>
                        <a:t>92.1% </a:t>
                      </a:r>
                      <a:endParaRPr sz="1400" u="none" strike="noStrike" cap="none"/>
                    </a:p>
                  </a:txBody>
                  <a:tcPr marL="91450" marR="91450" marT="45725" marB="45725"/>
                </a:tc>
                <a:extLst>
                  <a:ext uri="{0D108BD9-81ED-4DB2-BD59-A6C34878D82A}">
                    <a16:rowId xmlns:a16="http://schemas.microsoft.com/office/drawing/2014/main" val="10003"/>
                  </a:ext>
                </a:extLst>
              </a:tr>
            </a:tbl>
          </a:graphicData>
        </a:graphic>
      </p:graphicFrame>
      <p:graphicFrame>
        <p:nvGraphicFramePr>
          <p:cNvPr id="2740" name="Google Shape;2740;p150"/>
          <p:cNvGraphicFramePr/>
          <p:nvPr/>
        </p:nvGraphicFramePr>
        <p:xfrm>
          <a:off x="1132588" y="4837707"/>
          <a:ext cx="6084125" cy="1112550"/>
        </p:xfrm>
        <a:graphic>
          <a:graphicData uri="http://schemas.openxmlformats.org/drawingml/2006/table">
            <a:tbl>
              <a:tblPr>
                <a:noFill/>
              </a:tblPr>
              <a:tblGrid>
                <a:gridCol w="2595150">
                  <a:extLst>
                    <a:ext uri="{9D8B030D-6E8A-4147-A177-3AD203B41FA5}">
                      <a16:colId xmlns:a16="http://schemas.microsoft.com/office/drawing/2014/main" val="20000"/>
                    </a:ext>
                  </a:extLst>
                </a:gridCol>
                <a:gridCol w="34889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a:t>VOA Manipulated KG2Txt Dataset</a:t>
                      </a:r>
                      <a:endParaRPr sz="1400" u="none" strike="noStrike" cap="none"/>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t>Random (baseline)</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u="none" strike="noStrike" cap="none"/>
                        <a:t>27%</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t>InfoSurgeon (Our Model)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t>37%</a:t>
                      </a:r>
                      <a:endParaRPr sz="1400" u="none" strike="noStrike" cap="none"/>
                    </a:p>
                  </a:txBody>
                  <a:tcPr marL="91450" marR="91450" marT="45725" marB="45725"/>
                </a:tc>
                <a:extLst>
                  <a:ext uri="{0D108BD9-81ED-4DB2-BD59-A6C34878D82A}">
                    <a16:rowId xmlns:a16="http://schemas.microsoft.com/office/drawing/2014/main" val="10002"/>
                  </a:ext>
                </a:extLst>
              </a:tr>
            </a:tbl>
          </a:graphicData>
        </a:graphic>
      </p:graphicFrame>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744"/>
        <p:cNvGrpSpPr/>
        <p:nvPr/>
      </p:nvGrpSpPr>
      <p:grpSpPr>
        <a:xfrm>
          <a:off x="0" y="0"/>
          <a:ext cx="0" cy="0"/>
          <a:chOff x="0" y="0"/>
          <a:chExt cx="0" cy="0"/>
        </a:xfrm>
      </p:grpSpPr>
      <p:sp>
        <p:nvSpPr>
          <p:cNvPr id="2745" name="Google Shape;2745;p15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Calibri"/>
              <a:buNone/>
            </a:pPr>
            <a:r>
              <a:rPr lang="en-US" b="1" dirty="0">
                <a:solidFill>
                  <a:srgbClr val="C00000"/>
                </a:solidFill>
              </a:rPr>
              <a:t>A </a:t>
            </a:r>
            <a:r>
              <a:rPr lang="en-US" sz="4000" b="1" dirty="0">
                <a:solidFill>
                  <a:srgbClr val="C00000"/>
                </a:solidFill>
                <a:sym typeface="Calibri"/>
              </a:rPr>
              <a:t>Successful</a:t>
            </a:r>
            <a:r>
              <a:rPr lang="en-US" b="1" dirty="0">
                <a:solidFill>
                  <a:srgbClr val="C00000"/>
                </a:solidFill>
              </a:rPr>
              <a:t> Example</a:t>
            </a:r>
            <a:endParaRPr sz="4800" b="1" dirty="0">
              <a:solidFill>
                <a:srgbClr val="C00000"/>
              </a:solidFill>
            </a:endParaRPr>
          </a:p>
        </p:txBody>
      </p:sp>
      <p:sp>
        <p:nvSpPr>
          <p:cNvPr id="2746" name="Google Shape;2746;p151"/>
          <p:cNvSpPr txBox="1"/>
          <p:nvPr/>
        </p:nvSpPr>
        <p:spPr>
          <a:xfrm>
            <a:off x="4542733" y="4126467"/>
            <a:ext cx="1687600" cy="44623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Calibri"/>
                <a:ea typeface="Calibri"/>
                <a:cs typeface="Calibri"/>
                <a:sym typeface="Calibri"/>
              </a:rPr>
              <a:t>[accuracy]</a:t>
            </a:r>
            <a:endParaRPr sz="1300" b="0" i="0" u="none" strike="noStrike" cap="none">
              <a:solidFill>
                <a:schemeClr val="lt1"/>
              </a:solidFill>
              <a:latin typeface="Calibri"/>
              <a:ea typeface="Calibri"/>
              <a:cs typeface="Calibri"/>
              <a:sym typeface="Calibri"/>
            </a:endParaRPr>
          </a:p>
        </p:txBody>
      </p:sp>
      <p:sp>
        <p:nvSpPr>
          <p:cNvPr id="2747" name="Google Shape;2747;p151"/>
          <p:cNvSpPr txBox="1"/>
          <p:nvPr/>
        </p:nvSpPr>
        <p:spPr>
          <a:xfrm>
            <a:off x="6320733" y="4126467"/>
            <a:ext cx="1687600" cy="446230"/>
          </a:xfrm>
          <a:prstGeom prst="rect">
            <a:avLst/>
          </a:prstGeom>
          <a:noFill/>
          <a:ln>
            <a:noFill/>
          </a:ln>
        </p:spPr>
        <p:txBody>
          <a:bodyPr spcFirstLastPara="1" wrap="square" lIns="121875" tIns="121875" rIns="121875" bIns="12187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lt1"/>
                </a:solidFill>
                <a:latin typeface="Calibri"/>
                <a:ea typeface="Calibri"/>
                <a:cs typeface="Calibri"/>
                <a:sym typeface="Calibri"/>
              </a:rPr>
              <a:t>[accuracy]</a:t>
            </a:r>
            <a:endParaRPr sz="1300" b="0" i="0" u="none" strike="noStrike" cap="none">
              <a:solidFill>
                <a:schemeClr val="lt1"/>
              </a:solidFill>
              <a:latin typeface="Calibri"/>
              <a:ea typeface="Calibri"/>
              <a:cs typeface="Calibri"/>
              <a:sym typeface="Calibri"/>
            </a:endParaRPr>
          </a:p>
        </p:txBody>
      </p:sp>
      <p:sp>
        <p:nvSpPr>
          <p:cNvPr id="2748" name="Google Shape;2748;p151"/>
          <p:cNvSpPr txBox="1"/>
          <p:nvPr/>
        </p:nvSpPr>
        <p:spPr>
          <a:xfrm>
            <a:off x="415600" y="1494533"/>
            <a:ext cx="10100000" cy="981376"/>
          </a:xfrm>
          <a:prstGeom prst="rect">
            <a:avLst/>
          </a:prstGeom>
          <a:noFill/>
          <a:ln>
            <a:noFill/>
          </a:ln>
        </p:spPr>
        <p:txBody>
          <a:bodyPr spcFirstLastPara="1" wrap="square" lIns="121875" tIns="121875" rIns="121875" bIns="121875" anchor="t" anchorCtr="0">
            <a:spAutoFit/>
          </a:bodyPr>
          <a:lstStyle/>
          <a:p>
            <a:pPr marL="609585" marR="0" lvl="0" indent="-440255" algn="l" rtl="0">
              <a:lnSpc>
                <a:spcPct val="115000"/>
              </a:lnSpc>
              <a:spcBef>
                <a:spcPts val="0"/>
              </a:spcBef>
              <a:spcAft>
                <a:spcPts val="0"/>
              </a:spcAft>
              <a:buClr>
                <a:srgbClr val="222222"/>
              </a:buClr>
              <a:buSzPts val="1600"/>
              <a:buFont typeface="Calibri"/>
              <a:buChar char="❖"/>
            </a:pPr>
            <a:r>
              <a:rPr lang="en-US" sz="2100" b="0" i="0" u="none" strike="noStrike" cap="none">
                <a:solidFill>
                  <a:srgbClr val="222222"/>
                </a:solidFill>
                <a:highlight>
                  <a:schemeClr val="lt1"/>
                </a:highlight>
                <a:latin typeface="Calibri"/>
                <a:ea typeface="Calibri"/>
                <a:cs typeface="Calibri"/>
                <a:sym typeface="Calibri"/>
              </a:rPr>
              <a:t>Example of fake news article in which baseline misses, but </a:t>
            </a:r>
            <a:r>
              <a:rPr lang="en-US" sz="2100" b="0" i="1" u="none" strike="noStrike" cap="none">
                <a:solidFill>
                  <a:srgbClr val="222222"/>
                </a:solidFill>
                <a:highlight>
                  <a:schemeClr val="lt1"/>
                </a:highlight>
                <a:latin typeface="Calibri"/>
                <a:ea typeface="Calibri"/>
                <a:cs typeface="Calibri"/>
                <a:sym typeface="Calibri"/>
              </a:rPr>
              <a:t>InfoSurgeon</a:t>
            </a:r>
            <a:r>
              <a:rPr lang="en-US" sz="2100" b="0" i="0" u="none" strike="noStrike" cap="none">
                <a:solidFill>
                  <a:srgbClr val="222222"/>
                </a:solidFill>
                <a:highlight>
                  <a:schemeClr val="lt1"/>
                </a:highlight>
                <a:latin typeface="Calibri"/>
                <a:ea typeface="Calibri"/>
                <a:cs typeface="Calibri"/>
                <a:sym typeface="Calibri"/>
              </a:rPr>
              <a:t> successfully detects</a:t>
            </a:r>
            <a:endParaRPr sz="2100" b="0" i="0" u="none" strike="noStrike" cap="none">
              <a:solidFill>
                <a:schemeClr val="dk1"/>
              </a:solidFill>
              <a:latin typeface="Calibri"/>
              <a:ea typeface="Calibri"/>
              <a:cs typeface="Calibri"/>
              <a:sym typeface="Calibri"/>
            </a:endParaRPr>
          </a:p>
        </p:txBody>
      </p:sp>
      <p:pic>
        <p:nvPicPr>
          <p:cNvPr id="2749" name="Google Shape;2749;p151"/>
          <p:cNvPicPr preferRelativeResize="0"/>
          <p:nvPr/>
        </p:nvPicPr>
        <p:blipFill rotWithShape="1">
          <a:blip r:embed="rId3">
            <a:alphaModFix/>
          </a:blip>
          <a:srcRect/>
          <a:stretch/>
        </p:blipFill>
        <p:spPr>
          <a:xfrm>
            <a:off x="1047500" y="2487033"/>
            <a:ext cx="10772965" cy="1792267"/>
          </a:xfrm>
          <a:prstGeom prst="rect">
            <a:avLst/>
          </a:prstGeom>
          <a:noFill/>
          <a:ln>
            <a:no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753"/>
        <p:cNvGrpSpPr/>
        <p:nvPr/>
      </p:nvGrpSpPr>
      <p:grpSpPr>
        <a:xfrm>
          <a:off x="0" y="0"/>
          <a:ext cx="0" cy="0"/>
          <a:chOff x="0" y="0"/>
          <a:chExt cx="0" cy="0"/>
        </a:xfrm>
      </p:grpSpPr>
      <p:sp>
        <p:nvSpPr>
          <p:cNvPr id="2754" name="Google Shape;2754;p152"/>
          <p:cNvSpPr txBox="1"/>
          <p:nvPr/>
        </p:nvSpPr>
        <p:spPr>
          <a:xfrm>
            <a:off x="0" y="178405"/>
            <a:ext cx="8793014" cy="812512"/>
          </a:xfrm>
          <a:prstGeom prst="rect">
            <a:avLst/>
          </a:prstGeom>
          <a:noFill/>
          <a:ln>
            <a:noFill/>
          </a:ln>
        </p:spPr>
        <p:txBody>
          <a:bodyPr spcFirstLastPara="1" wrap="square" lIns="91425" tIns="45700" rIns="91425" bIns="45700" anchor="t" anchorCtr="0">
            <a:normAutofit fontScale="85000" lnSpcReduction="10000"/>
          </a:bodyPr>
          <a:lstStyle/>
          <a:p>
            <a:pPr marR="0">
              <a:buClr>
                <a:schemeClr val="dk1"/>
              </a:buClr>
              <a:buSzPts val="1100"/>
            </a:pPr>
            <a:r>
              <a:rPr lang="en-US" sz="4400" b="1" dirty="0">
                <a:solidFill>
                  <a:srgbClr val="C00000"/>
                </a:solidFill>
                <a:latin typeface="+mj-lt"/>
                <a:ea typeface="+mj-ea"/>
                <a:cs typeface="+mj-cs"/>
                <a:sym typeface="Calibri"/>
              </a:rPr>
              <a:t>Demo 1: Multimedia Event Recommendation</a:t>
            </a:r>
            <a:endParaRPr sz="4400" b="1" dirty="0">
              <a:solidFill>
                <a:srgbClr val="C00000"/>
              </a:solidFill>
              <a:latin typeface="+mj-lt"/>
              <a:ea typeface="+mj-ea"/>
              <a:cs typeface="+mj-cs"/>
              <a:sym typeface="Calibri"/>
            </a:endParaRPr>
          </a:p>
        </p:txBody>
      </p:sp>
      <p:sp>
        <p:nvSpPr>
          <p:cNvPr id="2755" name="Google Shape;2755;p152"/>
          <p:cNvSpPr/>
          <p:nvPr/>
        </p:nvSpPr>
        <p:spPr>
          <a:xfrm>
            <a:off x="1524000" y="5673116"/>
            <a:ext cx="10399572"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(Li et al., ACL2020 Best Demo Paper Award)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GitHub: https://github.com/GAIA-IE/gaia</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DockerHub: </a:t>
            </a:r>
            <a:r>
              <a:rPr lang="en-US" sz="18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https://hub.docker.com/orgs/blendernlp/repositories</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Demo: http://159.89.180.81/demo/video_recommendation/index_attack_dark.html</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756" name="Google Shape;2756;p152"/>
          <p:cNvPicPr preferRelativeResize="0"/>
          <p:nvPr/>
        </p:nvPicPr>
        <p:blipFill rotWithShape="1">
          <a:blip r:embed="rId4">
            <a:alphaModFix/>
          </a:blip>
          <a:srcRect/>
          <a:stretch/>
        </p:blipFill>
        <p:spPr>
          <a:xfrm>
            <a:off x="1663638" y="990917"/>
            <a:ext cx="8793014" cy="465576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760"/>
        <p:cNvGrpSpPr/>
        <p:nvPr/>
      </p:nvGrpSpPr>
      <p:grpSpPr>
        <a:xfrm>
          <a:off x="0" y="0"/>
          <a:ext cx="0" cy="0"/>
          <a:chOff x="0" y="0"/>
          <a:chExt cx="0" cy="0"/>
        </a:xfrm>
      </p:grpSpPr>
      <p:sp>
        <p:nvSpPr>
          <p:cNvPr id="2761" name="Google Shape;2761;p153"/>
          <p:cNvSpPr txBox="1">
            <a:spLocks noGrp="1"/>
          </p:cNvSpPr>
          <p:nvPr>
            <p:ph type="sldNum" idx="4294967295"/>
          </p:nvPr>
        </p:nvSpPr>
        <p:spPr>
          <a:xfrm>
            <a:off x="8839200" y="6324603"/>
            <a:ext cx="1524000" cy="365125"/>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sz="1400" b="1">
                <a:solidFill>
                  <a:schemeClr val="dk1"/>
                </a:solidFill>
                <a:latin typeface="Calibri"/>
                <a:ea typeface="Calibri"/>
                <a:cs typeface="Calibri"/>
                <a:sym typeface="Calibri"/>
              </a:rPr>
              <a:t>153</a:t>
            </a:fld>
            <a:endParaRPr sz="1400" b="1">
              <a:solidFill>
                <a:schemeClr val="dk1"/>
              </a:solidFill>
              <a:latin typeface="Calibri"/>
              <a:ea typeface="Calibri"/>
              <a:cs typeface="Calibri"/>
              <a:sym typeface="Calibri"/>
            </a:endParaRPr>
          </a:p>
        </p:txBody>
      </p:sp>
      <p:pic>
        <p:nvPicPr>
          <p:cNvPr id="2762" name="Google Shape;2762;p153"/>
          <p:cNvPicPr preferRelativeResize="0"/>
          <p:nvPr/>
        </p:nvPicPr>
        <p:blipFill rotWithShape="1">
          <a:blip r:embed="rId3">
            <a:alphaModFix/>
          </a:blip>
          <a:srcRect/>
          <a:stretch/>
        </p:blipFill>
        <p:spPr>
          <a:xfrm>
            <a:off x="1524000" y="1028703"/>
            <a:ext cx="9144000" cy="4788731"/>
          </a:xfrm>
          <a:prstGeom prst="rect">
            <a:avLst/>
          </a:prstGeom>
          <a:noFill/>
          <a:ln>
            <a:noFill/>
          </a:ln>
        </p:spPr>
      </p:pic>
      <p:sp>
        <p:nvSpPr>
          <p:cNvPr id="2763" name="Google Shape;2763;p153"/>
          <p:cNvSpPr txBox="1">
            <a:spLocks noGrp="1"/>
          </p:cNvSpPr>
          <p:nvPr>
            <p:ph type="body" idx="1"/>
          </p:nvPr>
        </p:nvSpPr>
        <p:spPr>
          <a:xfrm>
            <a:off x="1828802" y="5794092"/>
            <a:ext cx="8567225" cy="106680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rgbClr val="170981"/>
              </a:buClr>
              <a:buSzPts val="450"/>
              <a:buNone/>
            </a:pPr>
            <a:endParaRPr sz="562" u="sng">
              <a:solidFill>
                <a:schemeClr val="hlink"/>
              </a:solidFill>
              <a:latin typeface="Calibri"/>
              <a:ea typeface="Calibri"/>
              <a:cs typeface="Calibri"/>
              <a:sym typeface="Calibri"/>
              <a:hlinkClick r:id="rId4"/>
            </a:endParaRPr>
          </a:p>
          <a:p>
            <a:pPr marL="342900" lvl="0" indent="-342900" algn="l" rtl="0">
              <a:lnSpc>
                <a:spcPct val="80000"/>
              </a:lnSpc>
              <a:spcBef>
                <a:spcPts val="300"/>
              </a:spcBef>
              <a:spcAft>
                <a:spcPts val="0"/>
              </a:spcAft>
              <a:buClr>
                <a:srgbClr val="170981"/>
              </a:buClr>
              <a:buSzPts val="1200"/>
              <a:buFont typeface="Noto Sans Symbols"/>
              <a:buChar char="▪"/>
            </a:pPr>
            <a:r>
              <a:rPr lang="en-US" sz="1500">
                <a:solidFill>
                  <a:schemeClr val="dk1"/>
                </a:solidFill>
                <a:latin typeface="Calibri"/>
                <a:ea typeface="Calibri"/>
                <a:cs typeface="Calibri"/>
                <a:sym typeface="Calibri"/>
              </a:rPr>
              <a:t>Re-trainable Systems: </a:t>
            </a:r>
            <a:r>
              <a:rPr lang="en-US" sz="1500" u="sng">
                <a:solidFill>
                  <a:schemeClr val="dk1"/>
                </a:solidFill>
                <a:hlinkClick r:id="rId5">
                  <a:extLst>
                    <a:ext uri="{A12FA001-AC4F-418D-AE19-62706E023703}">
                      <ahyp:hlinkClr xmlns:ahyp="http://schemas.microsoft.com/office/drawing/2018/hyperlinkcolor" val="tx"/>
                    </a:ext>
                  </a:extLst>
                </a:hlinkClick>
              </a:rPr>
              <a:t>http://159.89.180.81:3300/elisa_ie/api</a:t>
            </a:r>
            <a:endParaRPr sz="1500">
              <a:solidFill>
                <a:schemeClr val="dk1"/>
              </a:solidFill>
            </a:endParaRPr>
          </a:p>
          <a:p>
            <a:pPr marL="342900" lvl="0" indent="-342900" algn="l" rtl="0">
              <a:lnSpc>
                <a:spcPct val="80000"/>
              </a:lnSpc>
              <a:spcBef>
                <a:spcPts val="300"/>
              </a:spcBef>
              <a:spcAft>
                <a:spcPts val="0"/>
              </a:spcAft>
              <a:buClr>
                <a:srgbClr val="170981"/>
              </a:buClr>
              <a:buSzPts val="1200"/>
              <a:buFont typeface="Noto Sans Symbols"/>
              <a:buChar char="▪"/>
            </a:pPr>
            <a:r>
              <a:rPr lang="en-US" sz="1500">
                <a:solidFill>
                  <a:schemeClr val="dk1"/>
                </a:solidFill>
                <a:latin typeface="Calibri"/>
                <a:ea typeface="Calibri"/>
                <a:cs typeface="Calibri"/>
                <a:sym typeface="Calibri"/>
              </a:rPr>
              <a:t>Demos: </a:t>
            </a:r>
            <a:r>
              <a:rPr lang="en-US" sz="1500" u="sng">
                <a:solidFill>
                  <a:schemeClr val="dk1"/>
                </a:solidFill>
                <a:hlinkClick r:id="rId6">
                  <a:extLst>
                    <a:ext uri="{A12FA001-AC4F-418D-AE19-62706E023703}">
                      <ahyp:hlinkClr xmlns:ahyp="http://schemas.microsoft.com/office/drawing/2018/hyperlinkcolor" val="tx"/>
                    </a:ext>
                  </a:extLst>
                </a:hlinkClick>
              </a:rPr>
              <a:t>http://159.89.180.81:3300/elisa_ie</a:t>
            </a:r>
            <a:endParaRPr sz="1500">
              <a:solidFill>
                <a:schemeClr val="dk1"/>
              </a:solidFill>
            </a:endParaRPr>
          </a:p>
          <a:p>
            <a:pPr marL="342900" lvl="0" indent="-342900" algn="l" rtl="0">
              <a:lnSpc>
                <a:spcPct val="80000"/>
              </a:lnSpc>
              <a:spcBef>
                <a:spcPts val="300"/>
              </a:spcBef>
              <a:spcAft>
                <a:spcPts val="0"/>
              </a:spcAft>
              <a:buClr>
                <a:srgbClr val="170981"/>
              </a:buClr>
              <a:buSzPts val="1200"/>
              <a:buFont typeface="Noto Sans Symbols"/>
              <a:buChar char="▪"/>
            </a:pPr>
            <a:r>
              <a:rPr lang="en-US" sz="1500">
                <a:solidFill>
                  <a:schemeClr val="dk1"/>
                </a:solidFill>
              </a:rPr>
              <a:t>Heat map: </a:t>
            </a:r>
            <a:r>
              <a:rPr lang="en-US" sz="1500" u="sng">
                <a:solidFill>
                  <a:schemeClr val="dk1"/>
                </a:solidFill>
                <a:hlinkClick r:id="rId7">
                  <a:extLst>
                    <a:ext uri="{A12FA001-AC4F-418D-AE19-62706E023703}">
                      <ahyp:hlinkClr xmlns:ahyp="http://schemas.microsoft.com/office/drawing/2018/hyperlinkcolor" val="tx"/>
                    </a:ext>
                  </a:extLst>
                </a:hlinkClick>
              </a:rPr>
              <a:t>http://159.89.180.81:8080/</a:t>
            </a:r>
            <a:endParaRPr sz="1500">
              <a:solidFill>
                <a:schemeClr val="dk1"/>
              </a:solidFill>
            </a:endParaRPr>
          </a:p>
          <a:p>
            <a:pPr marL="342900" lvl="0" indent="-266700" algn="l" rtl="0">
              <a:lnSpc>
                <a:spcPct val="80000"/>
              </a:lnSpc>
              <a:spcBef>
                <a:spcPts val="300"/>
              </a:spcBef>
              <a:spcAft>
                <a:spcPts val="0"/>
              </a:spcAft>
              <a:buClr>
                <a:srgbClr val="170981"/>
              </a:buClr>
              <a:buSzPts val="1200"/>
              <a:buFont typeface="Noto Sans Symbols"/>
              <a:buNone/>
            </a:pPr>
            <a:endParaRPr sz="1500">
              <a:solidFill>
                <a:schemeClr val="dk1"/>
              </a:solidFill>
            </a:endParaRPr>
          </a:p>
        </p:txBody>
      </p:sp>
      <p:sp>
        <p:nvSpPr>
          <p:cNvPr id="2764" name="Google Shape;2764;p153"/>
          <p:cNvSpPr txBox="1">
            <a:spLocks noGrp="1"/>
          </p:cNvSpPr>
          <p:nvPr>
            <p:ph type="title"/>
          </p:nvPr>
        </p:nvSpPr>
        <p:spPr>
          <a:xfrm>
            <a:off x="676894" y="0"/>
            <a:ext cx="11424062" cy="904649"/>
          </a:xfrm>
          <a:prstGeom prst="rect">
            <a:avLst/>
          </a:prstGeom>
          <a:noFill/>
          <a:ln>
            <a:noFill/>
          </a:ln>
        </p:spPr>
        <p:txBody>
          <a:bodyPr spcFirstLastPara="1" wrap="square" lIns="91425" tIns="45700" rIns="91425" bIns="45700" anchor="ctr" anchorCtr="0">
            <a:noAutofit/>
          </a:bodyPr>
          <a:lstStyle/>
          <a:p>
            <a:pPr lvl="0" indent="0">
              <a:spcBef>
                <a:spcPts val="0"/>
              </a:spcBef>
              <a:spcAft>
                <a:spcPts val="0"/>
              </a:spcAft>
              <a:buClr>
                <a:schemeClr val="dk1"/>
              </a:buClr>
              <a:buSzPts val="1100"/>
              <a:buFont typeface="Calibri"/>
              <a:buNone/>
            </a:pPr>
            <a:r>
              <a:rPr lang="en-US" sz="3700" b="1" dirty="0">
                <a:solidFill>
                  <a:srgbClr val="C00000"/>
                </a:solidFill>
              </a:rPr>
              <a:t>Demo 2: Event Heatmap for Disaster Relief</a:t>
            </a:r>
            <a:endParaRPr sz="3700" b="1" dirty="0">
              <a:solidFill>
                <a:srgbClr val="C00000"/>
              </a:solidFill>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769"/>
        <p:cNvGrpSpPr/>
        <p:nvPr/>
      </p:nvGrpSpPr>
      <p:grpSpPr>
        <a:xfrm>
          <a:off x="0" y="0"/>
          <a:ext cx="0" cy="0"/>
          <a:chOff x="0" y="0"/>
          <a:chExt cx="0" cy="0"/>
        </a:xfrm>
      </p:grpSpPr>
      <p:sp>
        <p:nvSpPr>
          <p:cNvPr id="2770" name="Google Shape;2770;p154"/>
          <p:cNvSpPr txBox="1">
            <a:spLocks noGrp="1"/>
          </p:cNvSpPr>
          <p:nvPr>
            <p:ph type="title"/>
          </p:nvPr>
        </p:nvSpPr>
        <p:spPr>
          <a:xfrm>
            <a:off x="687050" y="55567"/>
            <a:ext cx="9980951" cy="1143000"/>
          </a:xfrm>
          <a:prstGeom prst="rect">
            <a:avLst/>
          </a:prstGeom>
          <a:noFill/>
          <a:ln>
            <a:noFill/>
          </a:ln>
        </p:spPr>
        <p:txBody>
          <a:bodyPr spcFirstLastPara="1" wrap="square" lIns="91425" tIns="45700" rIns="91425" bIns="45700" anchor="ctr" anchorCtr="0">
            <a:noAutofit/>
          </a:bodyPr>
          <a:lstStyle/>
          <a:p>
            <a:pPr marL="0">
              <a:spcBef>
                <a:spcPts val="0"/>
              </a:spcBef>
              <a:buClr>
                <a:schemeClr val="dk1"/>
              </a:buClr>
              <a:buSzPts val="1100"/>
            </a:pPr>
            <a:r>
              <a:rPr lang="en-US" sz="3700" b="1" dirty="0">
                <a:solidFill>
                  <a:srgbClr val="C00000"/>
                </a:solidFill>
              </a:rPr>
              <a:t>Software and Resources</a:t>
            </a:r>
            <a:endParaRPr sz="3700" b="1" dirty="0">
              <a:solidFill>
                <a:srgbClr val="C00000"/>
              </a:solidFill>
            </a:endParaRPr>
          </a:p>
        </p:txBody>
      </p:sp>
      <p:sp>
        <p:nvSpPr>
          <p:cNvPr id="2771" name="Google Shape;2771;p154"/>
          <p:cNvSpPr txBox="1">
            <a:spLocks noGrp="1"/>
          </p:cNvSpPr>
          <p:nvPr>
            <p:ph type="body" idx="1"/>
          </p:nvPr>
        </p:nvSpPr>
        <p:spPr>
          <a:xfrm>
            <a:off x="687050" y="1198567"/>
            <a:ext cx="10990288" cy="466534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70981"/>
              </a:buClr>
              <a:buSzPts val="1776"/>
              <a:buFont typeface="Arial"/>
              <a:buChar char="•"/>
            </a:pPr>
            <a:r>
              <a:rPr lang="en-US" sz="2800">
                <a:solidFill>
                  <a:schemeClr val="dk1"/>
                </a:solidFill>
                <a:latin typeface="Calibri"/>
                <a:ea typeface="Calibri"/>
                <a:cs typeface="Calibri"/>
                <a:sym typeface="Calibri"/>
              </a:rPr>
              <a:t>KAIROS RESIN Cross-document Cross-lingual Cross-media Information Extraction system (Wen et al., NAACL2021 demo)</a:t>
            </a:r>
            <a:endParaRPr/>
          </a:p>
          <a:p>
            <a:pPr marL="685800" lvl="1" indent="-228600" algn="l" rtl="0">
              <a:lnSpc>
                <a:spcPct val="90000"/>
              </a:lnSpc>
              <a:spcBef>
                <a:spcPts val="0"/>
              </a:spcBef>
              <a:spcAft>
                <a:spcPts val="0"/>
              </a:spcAft>
              <a:buClr>
                <a:srgbClr val="170981"/>
              </a:buClr>
              <a:buSzPts val="1776"/>
              <a:buFont typeface="Arial"/>
              <a:buChar char="•"/>
            </a:pPr>
            <a:r>
              <a:rPr lang="en-US">
                <a:solidFill>
                  <a:schemeClr val="dk1"/>
                </a:solidFill>
              </a:rPr>
              <a:t> https://github.com/RESIN-KAIROS/RESIN-pipeline-public</a:t>
            </a:r>
            <a:endParaRPr>
              <a:solidFill>
                <a:schemeClr val="dk1"/>
              </a:solidFill>
              <a:latin typeface="Calibri"/>
              <a:ea typeface="Calibri"/>
              <a:cs typeface="Calibri"/>
              <a:sym typeface="Calibri"/>
            </a:endParaRPr>
          </a:p>
          <a:p>
            <a:pPr marL="228600" lvl="0" indent="-228600" algn="l" rtl="0">
              <a:lnSpc>
                <a:spcPct val="90000"/>
              </a:lnSpc>
              <a:spcBef>
                <a:spcPts val="0"/>
              </a:spcBef>
              <a:spcAft>
                <a:spcPts val="0"/>
              </a:spcAft>
              <a:buClr>
                <a:srgbClr val="170981"/>
              </a:buClr>
              <a:buSzPts val="1776"/>
              <a:buFont typeface="Arial"/>
              <a:buChar char="•"/>
            </a:pPr>
            <a:r>
              <a:rPr lang="en-US" sz="2800">
                <a:solidFill>
                  <a:schemeClr val="dk1"/>
                </a:solidFill>
                <a:latin typeface="Calibri"/>
                <a:ea typeface="Calibri"/>
                <a:cs typeface="Calibri"/>
                <a:sym typeface="Calibri"/>
              </a:rPr>
              <a:t>Joint Neural Information Extraction system (Lin et al., ACL2020)</a:t>
            </a:r>
            <a:endParaRPr/>
          </a:p>
          <a:p>
            <a:pPr marL="685800" lvl="1" indent="-228600" algn="l" rtl="0">
              <a:lnSpc>
                <a:spcPct val="90000"/>
              </a:lnSpc>
              <a:spcBef>
                <a:spcPts val="0"/>
              </a:spcBef>
              <a:spcAft>
                <a:spcPts val="0"/>
              </a:spcAft>
              <a:buClr>
                <a:srgbClr val="170981"/>
              </a:buClr>
              <a:buSzPts val="1776"/>
              <a:buFont typeface="Arial"/>
              <a:buChar char="•"/>
            </a:pPr>
            <a:r>
              <a:rPr lang="en-US" u="sng">
                <a:solidFill>
                  <a:schemeClr val="hlink"/>
                </a:solidFill>
                <a:hlinkClick r:id="rId3"/>
              </a:rPr>
              <a:t>http://blender.cs.illinois.edu/software/oneie/</a:t>
            </a:r>
            <a:endParaRPr sz="2800">
              <a:solidFill>
                <a:schemeClr val="dk1"/>
              </a:solidFill>
              <a:latin typeface="Calibri"/>
              <a:ea typeface="Calibri"/>
              <a:cs typeface="Calibri"/>
              <a:sym typeface="Calibri"/>
            </a:endParaRPr>
          </a:p>
          <a:p>
            <a:pPr marL="228600" lvl="0" indent="-228600" algn="l" rtl="0">
              <a:lnSpc>
                <a:spcPct val="90000"/>
              </a:lnSpc>
              <a:spcBef>
                <a:spcPts val="0"/>
              </a:spcBef>
              <a:spcAft>
                <a:spcPts val="0"/>
              </a:spcAft>
              <a:buClr>
                <a:srgbClr val="170981"/>
              </a:buClr>
              <a:buSzPts val="1776"/>
              <a:buFont typeface="Arial"/>
              <a:buChar char="•"/>
            </a:pPr>
            <a:r>
              <a:rPr lang="en-US" sz="3200">
                <a:solidFill>
                  <a:schemeClr val="dk1"/>
                </a:solidFill>
                <a:latin typeface="Calibri"/>
                <a:ea typeface="Calibri"/>
                <a:cs typeface="Calibri"/>
                <a:sym typeface="Calibri"/>
              </a:rPr>
              <a:t>GAIA Multimedia Event Extraction system and new benchmark with annotated data set (Li et al., ACL2020 demo)</a:t>
            </a:r>
            <a:endParaRPr/>
          </a:p>
          <a:p>
            <a:pPr marL="685800" lvl="1" indent="-228600" algn="l" rtl="0">
              <a:lnSpc>
                <a:spcPct val="90000"/>
              </a:lnSpc>
              <a:spcBef>
                <a:spcPts val="500"/>
              </a:spcBef>
              <a:spcAft>
                <a:spcPts val="0"/>
              </a:spcAft>
              <a:buClr>
                <a:schemeClr val="dk1"/>
              </a:buClr>
              <a:buSzPts val="1600"/>
              <a:buChar char="•"/>
            </a:pPr>
            <a:r>
              <a:rPr lang="en-US" sz="1600"/>
              <a:t>GitHub: </a:t>
            </a:r>
            <a:r>
              <a:rPr lang="en-US" sz="1600" u="sng">
                <a:solidFill>
                  <a:schemeClr val="hlink"/>
                </a:solidFill>
                <a:hlinkClick r:id="rId4"/>
              </a:rPr>
              <a:t>https://github.com/GAIA-AIDA/uiuc_ie_pipeline_fine_grained</a:t>
            </a:r>
            <a:endParaRPr sz="1600"/>
          </a:p>
          <a:p>
            <a:pPr marL="685800" lvl="1" indent="-228600" algn="l" rtl="0">
              <a:lnSpc>
                <a:spcPct val="90000"/>
              </a:lnSpc>
              <a:spcBef>
                <a:spcPts val="500"/>
              </a:spcBef>
              <a:spcAft>
                <a:spcPts val="0"/>
              </a:spcAft>
              <a:buClr>
                <a:schemeClr val="dk1"/>
              </a:buClr>
              <a:buSzPts val="1600"/>
              <a:buChar char="•"/>
            </a:pPr>
            <a:r>
              <a:rPr lang="en-US" sz="1600"/>
              <a:t>Text IE DockerHub: </a:t>
            </a:r>
            <a:r>
              <a:rPr lang="en-US" sz="1600" u="sng">
                <a:solidFill>
                  <a:schemeClr val="hlink"/>
                </a:solidFill>
                <a:hlinkClick r:id="rId5"/>
              </a:rPr>
              <a:t>https://hub.docker.com/orgs/blendernlp/</a:t>
            </a:r>
            <a:endParaRPr sz="1600"/>
          </a:p>
          <a:p>
            <a:pPr marL="685800" lvl="1" indent="-228600" algn="l" rtl="0">
              <a:lnSpc>
                <a:spcPct val="90000"/>
              </a:lnSpc>
              <a:spcBef>
                <a:spcPts val="500"/>
              </a:spcBef>
              <a:spcAft>
                <a:spcPts val="0"/>
              </a:spcAft>
              <a:buClr>
                <a:schemeClr val="dk1"/>
              </a:buClr>
              <a:buSzPts val="1600"/>
              <a:buChar char="•"/>
            </a:pPr>
            <a:r>
              <a:rPr lang="en-US" sz="1600"/>
              <a:t>Visual IE repositories: </a:t>
            </a:r>
            <a:r>
              <a:rPr lang="en-US" sz="1600" u="sng">
                <a:solidFill>
                  <a:schemeClr val="hlink"/>
                </a:solidFill>
                <a:hlinkClick r:id="rId6"/>
              </a:rPr>
              <a:t>https://hub.docker.com/u/dannapierskitoptal</a:t>
            </a:r>
            <a:endParaRPr sz="1600"/>
          </a:p>
        </p:txBody>
      </p:sp>
      <p:sp>
        <p:nvSpPr>
          <p:cNvPr id="2772" name="Google Shape;2772;p154"/>
          <p:cNvSpPr txBox="1"/>
          <p:nvPr/>
        </p:nvSpPr>
        <p:spPr>
          <a:xfrm>
            <a:off x="9731376" y="6569076"/>
            <a:ext cx="936625"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1" i="0" u="none" strike="noStrike" cap="none">
                <a:solidFill>
                  <a:srgbClr val="000000"/>
                </a:solidFill>
                <a:latin typeface="Calibri"/>
                <a:ea typeface="Calibri"/>
                <a:cs typeface="Calibri"/>
                <a:sym typeface="Calibri"/>
              </a:rPr>
              <a:t>154</a:t>
            </a:fld>
            <a:endParaRPr sz="1400" b="1" i="0" u="none" strike="noStrike" cap="none">
              <a:solidFill>
                <a:srgbClr val="000000"/>
              </a:solidFill>
              <a:latin typeface="Calibri"/>
              <a:ea typeface="Calibri"/>
              <a:cs typeface="Calibri"/>
              <a:sym typeface="Calibri"/>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776"/>
        <p:cNvGrpSpPr/>
        <p:nvPr/>
      </p:nvGrpSpPr>
      <p:grpSpPr>
        <a:xfrm>
          <a:off x="0" y="0"/>
          <a:ext cx="0" cy="0"/>
          <a:chOff x="0" y="0"/>
          <a:chExt cx="0" cy="0"/>
        </a:xfrm>
      </p:grpSpPr>
      <p:sp>
        <p:nvSpPr>
          <p:cNvPr id="2777" name="Google Shape;2777;p1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778" name="Google Shape;2778;p1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779" name="Google Shape;2779;p1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155</a:t>
            </a:fld>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783"/>
        <p:cNvGrpSpPr/>
        <p:nvPr/>
      </p:nvGrpSpPr>
      <p:grpSpPr>
        <a:xfrm>
          <a:off x="0" y="0"/>
          <a:ext cx="0" cy="0"/>
          <a:chOff x="0" y="0"/>
          <a:chExt cx="0" cy="0"/>
        </a:xfrm>
      </p:grpSpPr>
      <p:sp>
        <p:nvSpPr>
          <p:cNvPr id="2784" name="Google Shape;2784;p1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785" name="Google Shape;2785;p1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786" name="Google Shape;2786;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156</a:t>
            </a:fld>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790"/>
        <p:cNvGrpSpPr/>
        <p:nvPr/>
      </p:nvGrpSpPr>
      <p:grpSpPr>
        <a:xfrm>
          <a:off x="0" y="0"/>
          <a:ext cx="0" cy="0"/>
          <a:chOff x="0" y="0"/>
          <a:chExt cx="0" cy="0"/>
        </a:xfrm>
      </p:grpSpPr>
      <p:sp>
        <p:nvSpPr>
          <p:cNvPr id="2791" name="Google Shape;2791;p1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792" name="Google Shape;2792;p15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793" name="Google Shape;2793;p1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157</a:t>
            </a:fld>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797"/>
        <p:cNvGrpSpPr/>
        <p:nvPr/>
      </p:nvGrpSpPr>
      <p:grpSpPr>
        <a:xfrm>
          <a:off x="0" y="0"/>
          <a:ext cx="0" cy="0"/>
          <a:chOff x="0" y="0"/>
          <a:chExt cx="0" cy="0"/>
        </a:xfrm>
      </p:grpSpPr>
      <p:sp>
        <p:nvSpPr>
          <p:cNvPr id="2798" name="Google Shape;2798;p1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799" name="Google Shape;2799;p1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00" name="Google Shape;2800;p1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158</a:t>
            </a:fld>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804"/>
        <p:cNvGrpSpPr/>
        <p:nvPr/>
      </p:nvGrpSpPr>
      <p:grpSpPr>
        <a:xfrm>
          <a:off x="0" y="0"/>
          <a:ext cx="0" cy="0"/>
          <a:chOff x="0" y="0"/>
          <a:chExt cx="0" cy="0"/>
        </a:xfrm>
      </p:grpSpPr>
      <p:sp>
        <p:nvSpPr>
          <p:cNvPr id="2805" name="Google Shape;2805;p1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06" name="Google Shape;2806;p1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07" name="Google Shape;2807;p1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159</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CD6FC-D09C-5746-8598-C2A8E8E54824}"/>
              </a:ext>
            </a:extLst>
          </p:cNvPr>
          <p:cNvSpPr>
            <a:spLocks noGrp="1"/>
          </p:cNvSpPr>
          <p:nvPr>
            <p:ph type="title"/>
          </p:nvPr>
        </p:nvSpPr>
        <p:spPr/>
        <p:txBody>
          <a:bodyPr/>
          <a:lstStyle/>
          <a:p>
            <a:r>
              <a:rPr lang="en-US" b="1" spc="-53" dirty="0">
                <a:solidFill>
                  <a:srgbClr val="C00000"/>
                </a:solidFill>
              </a:rPr>
              <a:t>Neighborhood</a:t>
            </a:r>
            <a:r>
              <a:rPr lang="en-US" b="1" spc="-73" dirty="0">
                <a:solidFill>
                  <a:srgbClr val="C00000"/>
                </a:solidFill>
              </a:rPr>
              <a:t> </a:t>
            </a:r>
            <a:r>
              <a:rPr lang="en-US" b="1" spc="-93" dirty="0">
                <a:solidFill>
                  <a:srgbClr val="C00000"/>
                </a:solidFill>
              </a:rPr>
              <a:t>Aggregation</a:t>
            </a:r>
            <a:endParaRPr lang="en-US" b="1" dirty="0">
              <a:solidFill>
                <a:srgbClr val="C00000"/>
              </a:solidFill>
            </a:endParaRPr>
          </a:p>
        </p:txBody>
      </p:sp>
      <p:sp>
        <p:nvSpPr>
          <p:cNvPr id="3" name="Content Placeholder 2">
            <a:extLst>
              <a:ext uri="{FF2B5EF4-FFF2-40B4-BE49-F238E27FC236}">
                <a16:creationId xmlns:a16="http://schemas.microsoft.com/office/drawing/2014/main" id="{F6323C2A-6CA6-4A48-AEBC-1D9A9E22F851}"/>
              </a:ext>
            </a:extLst>
          </p:cNvPr>
          <p:cNvSpPr>
            <a:spLocks noGrp="1"/>
          </p:cNvSpPr>
          <p:nvPr>
            <p:ph idx="1"/>
          </p:nvPr>
        </p:nvSpPr>
        <p:spPr>
          <a:xfrm>
            <a:off x="838200" y="1547002"/>
            <a:ext cx="10515600" cy="1587483"/>
          </a:xfrm>
        </p:spPr>
        <p:txBody>
          <a:bodyPr/>
          <a:lstStyle/>
          <a:p>
            <a:pPr marL="474132" marR="565559" indent="-457200">
              <a:lnSpc>
                <a:spcPts val="3067"/>
              </a:lnSpc>
              <a:spcBef>
                <a:spcPts val="880"/>
              </a:spcBef>
              <a:buClr>
                <a:schemeClr val="tx1"/>
              </a:buClr>
              <a:tabLst>
                <a:tab pos="473275" algn="l"/>
                <a:tab pos="474121" algn="l"/>
              </a:tabLst>
            </a:pPr>
            <a:r>
              <a:rPr lang="en-US" sz="2400" spc="-107" dirty="0">
                <a:solidFill>
                  <a:srgbClr val="0000FF"/>
                </a:solidFill>
                <a:cs typeface="Arial"/>
              </a:rPr>
              <a:t>Nodes have embeddings at each layer.</a:t>
            </a:r>
          </a:p>
          <a:p>
            <a:pPr marL="474132" marR="565559" indent="-457200">
              <a:lnSpc>
                <a:spcPts val="3067"/>
              </a:lnSpc>
              <a:spcBef>
                <a:spcPts val="880"/>
              </a:spcBef>
              <a:buClr>
                <a:schemeClr val="tx1"/>
              </a:buClr>
              <a:tabLst>
                <a:tab pos="473275" algn="l"/>
                <a:tab pos="474121" algn="l"/>
              </a:tabLst>
            </a:pPr>
            <a:r>
              <a:rPr lang="en-US" sz="2400" spc="-107" dirty="0">
                <a:solidFill>
                  <a:srgbClr val="0000FF"/>
                </a:solidFill>
                <a:cs typeface="Arial"/>
              </a:rPr>
              <a:t>Model can be arbitrary depth.</a:t>
            </a:r>
          </a:p>
          <a:p>
            <a:pPr marL="474132" marR="565559" indent="-457200">
              <a:lnSpc>
                <a:spcPts val="3067"/>
              </a:lnSpc>
              <a:spcBef>
                <a:spcPts val="880"/>
              </a:spcBef>
              <a:buClr>
                <a:schemeClr val="tx1"/>
              </a:buClr>
              <a:tabLst>
                <a:tab pos="473275" algn="l"/>
                <a:tab pos="474121" algn="l"/>
              </a:tabLst>
            </a:pPr>
            <a:r>
              <a:rPr lang="en-US" sz="2400" spc="-107" dirty="0">
                <a:solidFill>
                  <a:srgbClr val="0000FF"/>
                </a:solidFill>
                <a:cs typeface="Arial"/>
              </a:rPr>
              <a:t>“layer-0” embedding of node </a:t>
            </a:r>
            <a:r>
              <a:rPr lang="en-US" sz="2400" spc="-107" dirty="0" err="1">
                <a:solidFill>
                  <a:srgbClr val="0000FF"/>
                </a:solidFill>
                <a:cs typeface="Arial"/>
              </a:rPr>
              <a:t>i</a:t>
            </a:r>
            <a:r>
              <a:rPr lang="en-US" sz="2400" spc="-107" dirty="0">
                <a:solidFill>
                  <a:srgbClr val="0000FF"/>
                </a:solidFill>
                <a:cs typeface="Arial"/>
              </a:rPr>
              <a:t> is its input feature, i.e. x</a:t>
            </a:r>
            <a:r>
              <a:rPr lang="en-US" sz="2400" spc="-107" baseline="-25000" dirty="0">
                <a:solidFill>
                  <a:srgbClr val="0000FF"/>
                </a:solidFill>
                <a:cs typeface="Arial"/>
              </a:rPr>
              <a:t>i</a:t>
            </a:r>
            <a:r>
              <a:rPr lang="en-US" sz="2400" spc="-107" dirty="0">
                <a:solidFill>
                  <a:srgbClr val="0000FF"/>
                </a:solidFill>
                <a:cs typeface="Arial"/>
              </a:rPr>
              <a:t>.</a:t>
            </a:r>
          </a:p>
          <a:p>
            <a:endParaRPr lang="en-US" dirty="0"/>
          </a:p>
        </p:txBody>
      </p:sp>
      <p:sp>
        <p:nvSpPr>
          <p:cNvPr id="4" name="Slide Number Placeholder 3">
            <a:extLst>
              <a:ext uri="{FF2B5EF4-FFF2-40B4-BE49-F238E27FC236}">
                <a16:creationId xmlns:a16="http://schemas.microsoft.com/office/drawing/2014/main" id="{9920B0B9-761A-3B42-9E5F-16B61D8D2494}"/>
              </a:ext>
            </a:extLst>
          </p:cNvPr>
          <p:cNvSpPr>
            <a:spLocks noGrp="1"/>
          </p:cNvSpPr>
          <p:nvPr>
            <p:ph type="sldNum" sz="quarter" idx="12"/>
          </p:nvPr>
        </p:nvSpPr>
        <p:spPr/>
        <p:txBody>
          <a:bodyPr/>
          <a:lstStyle/>
          <a:p>
            <a:fld id="{4C15419E-54D6-8648-ABFB-BEF58E3E877E}" type="slidenum">
              <a:rPr lang="en-US" smtClean="0"/>
              <a:t>16</a:t>
            </a:fld>
            <a:endParaRPr lang="en-US"/>
          </a:p>
        </p:txBody>
      </p:sp>
      <p:sp>
        <p:nvSpPr>
          <p:cNvPr id="91" name="object 7">
            <a:extLst>
              <a:ext uri="{FF2B5EF4-FFF2-40B4-BE49-F238E27FC236}">
                <a16:creationId xmlns:a16="http://schemas.microsoft.com/office/drawing/2014/main" id="{4A112141-AD8E-AB4D-AC32-8C707341E356}"/>
              </a:ext>
            </a:extLst>
          </p:cNvPr>
          <p:cNvSpPr/>
          <p:nvPr/>
        </p:nvSpPr>
        <p:spPr>
          <a:xfrm>
            <a:off x="3141735" y="570957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2"/>
            <a:srcRect/>
            <a:stretch>
              <a:fillRect/>
            </a:stretch>
          </a:blipFill>
        </p:spPr>
        <p:txBody>
          <a:bodyPr wrap="square" lIns="0" tIns="0" rIns="0" bIns="0" rtlCol="0"/>
          <a:lstStyle/>
          <a:p>
            <a:endParaRPr sz="2400"/>
          </a:p>
        </p:txBody>
      </p:sp>
      <p:sp>
        <p:nvSpPr>
          <p:cNvPr id="92" name="object 7">
            <a:extLst>
              <a:ext uri="{FF2B5EF4-FFF2-40B4-BE49-F238E27FC236}">
                <a16:creationId xmlns:a16="http://schemas.microsoft.com/office/drawing/2014/main" id="{C5503BB2-11C9-2945-A73C-059437724D1C}"/>
              </a:ext>
            </a:extLst>
          </p:cNvPr>
          <p:cNvSpPr/>
          <p:nvPr/>
        </p:nvSpPr>
        <p:spPr>
          <a:xfrm>
            <a:off x="4096948" y="5207463"/>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3"/>
            <a:srcRect/>
            <a:stretch>
              <a:fillRect/>
            </a:stretch>
          </a:blipFill>
        </p:spPr>
        <p:txBody>
          <a:bodyPr wrap="square" lIns="0" tIns="0" rIns="0" bIns="0" rtlCol="0"/>
          <a:lstStyle/>
          <a:p>
            <a:endParaRPr sz="2400"/>
          </a:p>
        </p:txBody>
      </p:sp>
      <p:sp>
        <p:nvSpPr>
          <p:cNvPr id="93" name="object 7">
            <a:extLst>
              <a:ext uri="{FF2B5EF4-FFF2-40B4-BE49-F238E27FC236}">
                <a16:creationId xmlns:a16="http://schemas.microsoft.com/office/drawing/2014/main" id="{AA7A1363-D2EA-4B4A-AE9F-51B5325A5CC0}"/>
              </a:ext>
            </a:extLst>
          </p:cNvPr>
          <p:cNvSpPr/>
          <p:nvPr/>
        </p:nvSpPr>
        <p:spPr>
          <a:xfrm>
            <a:off x="3814934" y="457256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94" name="object 7">
            <a:extLst>
              <a:ext uri="{FF2B5EF4-FFF2-40B4-BE49-F238E27FC236}">
                <a16:creationId xmlns:a16="http://schemas.microsoft.com/office/drawing/2014/main" id="{7D2F0BF3-A117-394F-B648-C73DC0A1D181}"/>
              </a:ext>
            </a:extLst>
          </p:cNvPr>
          <p:cNvSpPr/>
          <p:nvPr/>
        </p:nvSpPr>
        <p:spPr>
          <a:xfrm>
            <a:off x="3484149" y="3668147"/>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95" name="object 7">
            <a:extLst>
              <a:ext uri="{FF2B5EF4-FFF2-40B4-BE49-F238E27FC236}">
                <a16:creationId xmlns:a16="http://schemas.microsoft.com/office/drawing/2014/main" id="{62D95E77-A790-C741-BBCE-369AC2BFA0CB}"/>
              </a:ext>
            </a:extLst>
          </p:cNvPr>
          <p:cNvSpPr/>
          <p:nvPr/>
        </p:nvSpPr>
        <p:spPr>
          <a:xfrm>
            <a:off x="1905321" y="546132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96" name="object 7">
            <a:extLst>
              <a:ext uri="{FF2B5EF4-FFF2-40B4-BE49-F238E27FC236}">
                <a16:creationId xmlns:a16="http://schemas.microsoft.com/office/drawing/2014/main" id="{E698BB1D-89A6-D14A-9172-54B8D675C1E6}"/>
              </a:ext>
            </a:extLst>
          </p:cNvPr>
          <p:cNvSpPr/>
          <p:nvPr/>
        </p:nvSpPr>
        <p:spPr>
          <a:xfrm>
            <a:off x="2276516" y="446991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97" name="object 4">
            <a:extLst>
              <a:ext uri="{FF2B5EF4-FFF2-40B4-BE49-F238E27FC236}">
                <a16:creationId xmlns:a16="http://schemas.microsoft.com/office/drawing/2014/main" id="{B62E0B83-7963-3F4F-95B3-862B25AF03A4}"/>
              </a:ext>
            </a:extLst>
          </p:cNvPr>
          <p:cNvSpPr/>
          <p:nvPr/>
        </p:nvSpPr>
        <p:spPr>
          <a:xfrm>
            <a:off x="6092328" y="5069018"/>
            <a:ext cx="57573" cy="0"/>
          </a:xfrm>
          <a:custGeom>
            <a:avLst/>
            <a:gdLst/>
            <a:ahLst/>
            <a:cxnLst/>
            <a:rect l="l" t="t" r="r" b="b"/>
            <a:pathLst>
              <a:path w="43179">
                <a:moveTo>
                  <a:pt x="0" y="0"/>
                </a:moveTo>
                <a:lnTo>
                  <a:pt x="42999" y="0"/>
                </a:lnTo>
              </a:path>
            </a:pathLst>
          </a:custGeom>
          <a:ln w="20149">
            <a:solidFill>
              <a:srgbClr val="000000"/>
            </a:solidFill>
          </a:ln>
        </p:spPr>
        <p:txBody>
          <a:bodyPr wrap="square" lIns="0" tIns="0" rIns="0" bIns="0" rtlCol="0"/>
          <a:lstStyle/>
          <a:p>
            <a:endParaRPr sz="2400"/>
          </a:p>
        </p:txBody>
      </p:sp>
      <p:sp>
        <p:nvSpPr>
          <p:cNvPr id="98" name="object 5">
            <a:extLst>
              <a:ext uri="{FF2B5EF4-FFF2-40B4-BE49-F238E27FC236}">
                <a16:creationId xmlns:a16="http://schemas.microsoft.com/office/drawing/2014/main" id="{87B5A125-7120-BA4A-ABB2-04034C89B36D}"/>
              </a:ext>
            </a:extLst>
          </p:cNvPr>
          <p:cNvSpPr/>
          <p:nvPr/>
        </p:nvSpPr>
        <p:spPr>
          <a:xfrm>
            <a:off x="5976806" y="5004553"/>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000000"/>
          </a:solidFill>
        </p:spPr>
        <p:txBody>
          <a:bodyPr wrap="square" lIns="0" tIns="0" rIns="0" bIns="0" rtlCol="0"/>
          <a:lstStyle/>
          <a:p>
            <a:endParaRPr sz="2400"/>
          </a:p>
        </p:txBody>
      </p:sp>
      <p:sp>
        <p:nvSpPr>
          <p:cNvPr id="99" name="object 6">
            <a:extLst>
              <a:ext uri="{FF2B5EF4-FFF2-40B4-BE49-F238E27FC236}">
                <a16:creationId xmlns:a16="http://schemas.microsoft.com/office/drawing/2014/main" id="{F0AF5151-D8AB-EE49-A52C-312AF34BA95D}"/>
              </a:ext>
            </a:extLst>
          </p:cNvPr>
          <p:cNvSpPr/>
          <p:nvPr/>
        </p:nvSpPr>
        <p:spPr>
          <a:xfrm>
            <a:off x="6149662" y="4664616"/>
            <a:ext cx="876300" cy="796713"/>
          </a:xfrm>
          <a:custGeom>
            <a:avLst/>
            <a:gdLst/>
            <a:ahLst/>
            <a:cxnLst/>
            <a:rect l="l" t="t" r="r" b="b"/>
            <a:pathLst>
              <a:path w="657225" h="597535">
                <a:moveTo>
                  <a:pt x="0" y="0"/>
                </a:moveTo>
                <a:lnTo>
                  <a:pt x="657212" y="0"/>
                </a:lnTo>
                <a:lnTo>
                  <a:pt x="657212" y="597141"/>
                </a:lnTo>
                <a:lnTo>
                  <a:pt x="0" y="597141"/>
                </a:lnTo>
                <a:lnTo>
                  <a:pt x="0" y="0"/>
                </a:lnTo>
                <a:close/>
              </a:path>
            </a:pathLst>
          </a:custGeom>
          <a:solidFill>
            <a:srgbClr val="DCDEE0"/>
          </a:solidFill>
        </p:spPr>
        <p:txBody>
          <a:bodyPr wrap="square" lIns="0" tIns="0" rIns="0" bIns="0" rtlCol="0"/>
          <a:lstStyle/>
          <a:p>
            <a:endParaRPr sz="2400"/>
          </a:p>
        </p:txBody>
      </p:sp>
      <p:sp>
        <p:nvSpPr>
          <p:cNvPr id="100" name="object 7">
            <a:extLst>
              <a:ext uri="{FF2B5EF4-FFF2-40B4-BE49-F238E27FC236}">
                <a16:creationId xmlns:a16="http://schemas.microsoft.com/office/drawing/2014/main" id="{D092721A-B29D-9447-B956-C593EA8F3957}"/>
              </a:ext>
            </a:extLst>
          </p:cNvPr>
          <p:cNvSpPr/>
          <p:nvPr/>
        </p:nvSpPr>
        <p:spPr>
          <a:xfrm>
            <a:off x="6149662" y="4664616"/>
            <a:ext cx="876300" cy="796713"/>
          </a:xfrm>
          <a:custGeom>
            <a:avLst/>
            <a:gdLst/>
            <a:ahLst/>
            <a:cxnLst/>
            <a:rect l="l" t="t" r="r" b="b"/>
            <a:pathLst>
              <a:path w="657225" h="597535">
                <a:moveTo>
                  <a:pt x="0" y="0"/>
                </a:moveTo>
                <a:lnTo>
                  <a:pt x="657212" y="0"/>
                </a:lnTo>
                <a:lnTo>
                  <a:pt x="657212" y="597138"/>
                </a:lnTo>
                <a:lnTo>
                  <a:pt x="0" y="597138"/>
                </a:lnTo>
                <a:lnTo>
                  <a:pt x="0" y="0"/>
                </a:lnTo>
                <a:close/>
              </a:path>
            </a:pathLst>
          </a:custGeom>
          <a:ln w="3175">
            <a:solidFill>
              <a:srgbClr val="53585F"/>
            </a:solidFill>
          </a:ln>
        </p:spPr>
        <p:txBody>
          <a:bodyPr wrap="square" lIns="0" tIns="0" rIns="0" bIns="0" rtlCol="0"/>
          <a:lstStyle/>
          <a:p>
            <a:endParaRPr sz="2400"/>
          </a:p>
        </p:txBody>
      </p:sp>
      <p:sp>
        <p:nvSpPr>
          <p:cNvPr id="101" name="object 8">
            <a:extLst>
              <a:ext uri="{FF2B5EF4-FFF2-40B4-BE49-F238E27FC236}">
                <a16:creationId xmlns:a16="http://schemas.microsoft.com/office/drawing/2014/main" id="{FF159FBC-6C6E-8A42-B5B5-19255E9A964A}"/>
              </a:ext>
            </a:extLst>
          </p:cNvPr>
          <p:cNvSpPr/>
          <p:nvPr/>
        </p:nvSpPr>
        <p:spPr>
          <a:xfrm>
            <a:off x="3415185" y="5359276"/>
            <a:ext cx="703580" cy="451273"/>
          </a:xfrm>
          <a:custGeom>
            <a:avLst/>
            <a:gdLst/>
            <a:ahLst/>
            <a:cxnLst/>
            <a:rect l="l" t="t" r="r" b="b"/>
            <a:pathLst>
              <a:path w="527685" h="338454">
                <a:moveTo>
                  <a:pt x="0" y="329826"/>
                </a:moveTo>
                <a:lnTo>
                  <a:pt x="521865" y="0"/>
                </a:lnTo>
                <a:lnTo>
                  <a:pt x="527248" y="8516"/>
                </a:lnTo>
                <a:lnTo>
                  <a:pt x="5382" y="338343"/>
                </a:lnTo>
                <a:lnTo>
                  <a:pt x="0" y="329826"/>
                </a:lnTo>
                <a:close/>
              </a:path>
            </a:pathLst>
          </a:custGeom>
          <a:solidFill>
            <a:srgbClr val="53585F"/>
          </a:solidFill>
        </p:spPr>
        <p:txBody>
          <a:bodyPr wrap="square" lIns="0" tIns="0" rIns="0" bIns="0" rtlCol="0"/>
          <a:lstStyle/>
          <a:p>
            <a:endParaRPr sz="2400"/>
          </a:p>
        </p:txBody>
      </p:sp>
      <p:sp>
        <p:nvSpPr>
          <p:cNvPr id="102" name="object 9">
            <a:extLst>
              <a:ext uri="{FF2B5EF4-FFF2-40B4-BE49-F238E27FC236}">
                <a16:creationId xmlns:a16="http://schemas.microsoft.com/office/drawing/2014/main" id="{16025AED-61E6-8E4A-80DB-06B998168DBB}"/>
              </a:ext>
            </a:extLst>
          </p:cNvPr>
          <p:cNvSpPr/>
          <p:nvPr/>
        </p:nvSpPr>
        <p:spPr>
          <a:xfrm>
            <a:off x="7122871" y="5008126"/>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53585F"/>
          </a:solidFill>
        </p:spPr>
        <p:txBody>
          <a:bodyPr wrap="square" lIns="0" tIns="0" rIns="0" bIns="0" rtlCol="0"/>
          <a:lstStyle/>
          <a:p>
            <a:endParaRPr sz="2400"/>
          </a:p>
        </p:txBody>
      </p:sp>
      <p:sp>
        <p:nvSpPr>
          <p:cNvPr id="103" name="object 10">
            <a:extLst>
              <a:ext uri="{FF2B5EF4-FFF2-40B4-BE49-F238E27FC236}">
                <a16:creationId xmlns:a16="http://schemas.microsoft.com/office/drawing/2014/main" id="{FB090929-E36B-2D42-A8C9-1EDA7CB08D17}"/>
              </a:ext>
            </a:extLst>
          </p:cNvPr>
          <p:cNvSpPr/>
          <p:nvPr/>
        </p:nvSpPr>
        <p:spPr>
          <a:xfrm>
            <a:off x="7227514" y="5283413"/>
            <a:ext cx="906685" cy="746841"/>
          </a:xfrm>
          <a:custGeom>
            <a:avLst/>
            <a:gdLst/>
            <a:ahLst/>
            <a:cxnLst/>
            <a:rect l="l" t="t" r="r" b="b"/>
            <a:pathLst>
              <a:path w="648970" h="546735">
                <a:moveTo>
                  <a:pt x="0" y="0"/>
                </a:moveTo>
                <a:lnTo>
                  <a:pt x="7705" y="6490"/>
                </a:lnTo>
                <a:lnTo>
                  <a:pt x="648731" y="546468"/>
                </a:lnTo>
              </a:path>
            </a:pathLst>
          </a:custGeom>
          <a:ln w="20149">
            <a:solidFill>
              <a:srgbClr val="53585F"/>
            </a:solidFill>
            <a:prstDash val="dash"/>
          </a:ln>
        </p:spPr>
        <p:txBody>
          <a:bodyPr wrap="square" lIns="0" tIns="0" rIns="0" bIns="0" rtlCol="0"/>
          <a:lstStyle/>
          <a:p>
            <a:endParaRPr sz="2400"/>
          </a:p>
        </p:txBody>
      </p:sp>
      <p:sp>
        <p:nvSpPr>
          <p:cNvPr id="104" name="object 11">
            <a:extLst>
              <a:ext uri="{FF2B5EF4-FFF2-40B4-BE49-F238E27FC236}">
                <a16:creationId xmlns:a16="http://schemas.microsoft.com/office/drawing/2014/main" id="{B224F118-73AC-674B-99BC-F35A4E55D355}"/>
              </a:ext>
            </a:extLst>
          </p:cNvPr>
          <p:cNvSpPr/>
          <p:nvPr/>
        </p:nvSpPr>
        <p:spPr>
          <a:xfrm>
            <a:off x="7139160" y="5208989"/>
            <a:ext cx="140547" cy="132927"/>
          </a:xfrm>
          <a:custGeom>
            <a:avLst/>
            <a:gdLst/>
            <a:ahLst/>
            <a:cxnLst/>
            <a:rect l="l" t="t" r="r" b="b"/>
            <a:pathLst>
              <a:path w="105410" h="99695">
                <a:moveTo>
                  <a:pt x="0" y="0"/>
                </a:moveTo>
                <a:lnTo>
                  <a:pt x="42811" y="99288"/>
                </a:lnTo>
                <a:lnTo>
                  <a:pt x="105117" y="25323"/>
                </a:lnTo>
                <a:lnTo>
                  <a:pt x="0" y="0"/>
                </a:lnTo>
                <a:close/>
              </a:path>
            </a:pathLst>
          </a:custGeom>
          <a:solidFill>
            <a:srgbClr val="53585F"/>
          </a:solidFill>
        </p:spPr>
        <p:txBody>
          <a:bodyPr wrap="square" lIns="0" tIns="0" rIns="0" bIns="0" rtlCol="0"/>
          <a:lstStyle/>
          <a:p>
            <a:endParaRPr sz="2400"/>
          </a:p>
        </p:txBody>
      </p:sp>
      <p:sp>
        <p:nvSpPr>
          <p:cNvPr id="105" name="object 12">
            <a:extLst>
              <a:ext uri="{FF2B5EF4-FFF2-40B4-BE49-F238E27FC236}">
                <a16:creationId xmlns:a16="http://schemas.microsoft.com/office/drawing/2014/main" id="{64C2D638-E527-3C41-B35F-16B1A5C86300}"/>
              </a:ext>
            </a:extLst>
          </p:cNvPr>
          <p:cNvSpPr/>
          <p:nvPr/>
        </p:nvSpPr>
        <p:spPr>
          <a:xfrm>
            <a:off x="7229868" y="4075174"/>
            <a:ext cx="964353" cy="760307"/>
          </a:xfrm>
          <a:custGeom>
            <a:avLst/>
            <a:gdLst/>
            <a:ahLst/>
            <a:cxnLst/>
            <a:rect l="l" t="t" r="r" b="b"/>
            <a:pathLst>
              <a:path w="723264" h="570229">
                <a:moveTo>
                  <a:pt x="0" y="570025"/>
                </a:moveTo>
                <a:lnTo>
                  <a:pt x="7910" y="563787"/>
                </a:lnTo>
                <a:lnTo>
                  <a:pt x="722769" y="0"/>
                </a:lnTo>
              </a:path>
            </a:pathLst>
          </a:custGeom>
          <a:ln w="20149">
            <a:solidFill>
              <a:srgbClr val="53585F"/>
            </a:solidFill>
            <a:prstDash val="dash"/>
          </a:ln>
        </p:spPr>
        <p:txBody>
          <a:bodyPr wrap="square" lIns="0" tIns="0" rIns="0" bIns="0" rtlCol="0"/>
          <a:lstStyle/>
          <a:p>
            <a:endParaRPr sz="2400"/>
          </a:p>
        </p:txBody>
      </p:sp>
      <p:sp>
        <p:nvSpPr>
          <p:cNvPr id="106" name="object 13">
            <a:extLst>
              <a:ext uri="{FF2B5EF4-FFF2-40B4-BE49-F238E27FC236}">
                <a16:creationId xmlns:a16="http://schemas.microsoft.com/office/drawing/2014/main" id="{07D5A67D-5837-A34B-B756-8E1BA3AEAC2F}"/>
              </a:ext>
            </a:extLst>
          </p:cNvPr>
          <p:cNvSpPr/>
          <p:nvPr/>
        </p:nvSpPr>
        <p:spPr>
          <a:xfrm>
            <a:off x="7139161" y="4776259"/>
            <a:ext cx="141393" cy="131233"/>
          </a:xfrm>
          <a:custGeom>
            <a:avLst/>
            <a:gdLst/>
            <a:ahLst/>
            <a:cxnLst/>
            <a:rect l="l" t="t" r="r" b="b"/>
            <a:pathLst>
              <a:path w="106045" h="98425">
                <a:moveTo>
                  <a:pt x="45986" y="0"/>
                </a:moveTo>
                <a:lnTo>
                  <a:pt x="0" y="97866"/>
                </a:lnTo>
                <a:lnTo>
                  <a:pt x="105879" y="75946"/>
                </a:lnTo>
                <a:lnTo>
                  <a:pt x="45986" y="0"/>
                </a:lnTo>
                <a:close/>
              </a:path>
            </a:pathLst>
          </a:custGeom>
          <a:solidFill>
            <a:srgbClr val="53585F"/>
          </a:solidFill>
        </p:spPr>
        <p:txBody>
          <a:bodyPr wrap="square" lIns="0" tIns="0" rIns="0" bIns="0" rtlCol="0"/>
          <a:lstStyle/>
          <a:p>
            <a:endParaRPr sz="2400"/>
          </a:p>
        </p:txBody>
      </p:sp>
      <p:sp>
        <p:nvSpPr>
          <p:cNvPr id="107" name="object 14">
            <a:extLst>
              <a:ext uri="{FF2B5EF4-FFF2-40B4-BE49-F238E27FC236}">
                <a16:creationId xmlns:a16="http://schemas.microsoft.com/office/drawing/2014/main" id="{C42F8E61-8C37-B547-A11C-8F147315A8BE}"/>
              </a:ext>
            </a:extLst>
          </p:cNvPr>
          <p:cNvSpPr/>
          <p:nvPr/>
        </p:nvSpPr>
        <p:spPr>
          <a:xfrm>
            <a:off x="8674778" y="3607960"/>
            <a:ext cx="393700" cy="414020"/>
          </a:xfrm>
          <a:custGeom>
            <a:avLst/>
            <a:gdLst/>
            <a:ahLst/>
            <a:cxnLst/>
            <a:rect l="l" t="t" r="r" b="b"/>
            <a:pathLst>
              <a:path w="295275" h="310514">
                <a:moveTo>
                  <a:pt x="224256" y="0"/>
                </a:moveTo>
                <a:lnTo>
                  <a:pt x="0" y="64312"/>
                </a:lnTo>
                <a:lnTo>
                  <a:pt x="70548" y="310311"/>
                </a:lnTo>
                <a:lnTo>
                  <a:pt x="294805" y="246011"/>
                </a:lnTo>
                <a:lnTo>
                  <a:pt x="224256" y="0"/>
                </a:lnTo>
                <a:close/>
              </a:path>
            </a:pathLst>
          </a:custGeom>
          <a:solidFill>
            <a:srgbClr val="53585F"/>
          </a:solidFill>
        </p:spPr>
        <p:txBody>
          <a:bodyPr wrap="square" lIns="0" tIns="0" rIns="0" bIns="0" rtlCol="0"/>
          <a:lstStyle/>
          <a:p>
            <a:endParaRPr sz="2400"/>
          </a:p>
        </p:txBody>
      </p:sp>
      <p:sp>
        <p:nvSpPr>
          <p:cNvPr id="108" name="object 15">
            <a:extLst>
              <a:ext uri="{FF2B5EF4-FFF2-40B4-BE49-F238E27FC236}">
                <a16:creationId xmlns:a16="http://schemas.microsoft.com/office/drawing/2014/main" id="{EF821F8F-B6E6-A840-BDEE-1E02FB495430}"/>
              </a:ext>
            </a:extLst>
          </p:cNvPr>
          <p:cNvSpPr/>
          <p:nvPr/>
        </p:nvSpPr>
        <p:spPr>
          <a:xfrm>
            <a:off x="8674778" y="3607970"/>
            <a:ext cx="393700" cy="414020"/>
          </a:xfrm>
          <a:custGeom>
            <a:avLst/>
            <a:gdLst/>
            <a:ahLst/>
            <a:cxnLst/>
            <a:rect l="l" t="t" r="r" b="b"/>
            <a:pathLst>
              <a:path w="295275" h="310514">
                <a:moveTo>
                  <a:pt x="0" y="64304"/>
                </a:moveTo>
                <a:lnTo>
                  <a:pt x="224256" y="0"/>
                </a:lnTo>
                <a:lnTo>
                  <a:pt x="294795" y="245998"/>
                </a:lnTo>
                <a:lnTo>
                  <a:pt x="70538" y="310303"/>
                </a:lnTo>
                <a:lnTo>
                  <a:pt x="0" y="64304"/>
                </a:lnTo>
              </a:path>
            </a:pathLst>
          </a:custGeom>
          <a:ln w="3175">
            <a:solidFill>
              <a:srgbClr val="53585F"/>
            </a:solidFill>
          </a:ln>
        </p:spPr>
        <p:txBody>
          <a:bodyPr wrap="square" lIns="0" tIns="0" rIns="0" bIns="0" rtlCol="0"/>
          <a:lstStyle/>
          <a:p>
            <a:endParaRPr sz="2400"/>
          </a:p>
        </p:txBody>
      </p:sp>
      <p:sp>
        <p:nvSpPr>
          <p:cNvPr id="109" name="object 16">
            <a:extLst>
              <a:ext uri="{FF2B5EF4-FFF2-40B4-BE49-F238E27FC236}">
                <a16:creationId xmlns:a16="http://schemas.microsoft.com/office/drawing/2014/main" id="{57795486-97B5-D342-BFD7-B48749917E87}"/>
              </a:ext>
            </a:extLst>
          </p:cNvPr>
          <p:cNvSpPr/>
          <p:nvPr/>
        </p:nvSpPr>
        <p:spPr>
          <a:xfrm>
            <a:off x="9107176" y="3414930"/>
            <a:ext cx="751840" cy="291253"/>
          </a:xfrm>
          <a:custGeom>
            <a:avLst/>
            <a:gdLst/>
            <a:ahLst/>
            <a:cxnLst/>
            <a:rect l="l" t="t" r="r" b="b"/>
            <a:pathLst>
              <a:path w="563879" h="218439">
                <a:moveTo>
                  <a:pt x="0" y="217982"/>
                </a:moveTo>
                <a:lnTo>
                  <a:pt x="4698" y="216165"/>
                </a:lnTo>
                <a:lnTo>
                  <a:pt x="563781" y="0"/>
                </a:lnTo>
              </a:path>
            </a:pathLst>
          </a:custGeom>
          <a:ln w="10074">
            <a:solidFill>
              <a:srgbClr val="53585F"/>
            </a:solidFill>
            <a:prstDash val="sysDot"/>
          </a:ln>
        </p:spPr>
        <p:txBody>
          <a:bodyPr wrap="square" lIns="0" tIns="0" rIns="0" bIns="0" rtlCol="0"/>
          <a:lstStyle/>
          <a:p>
            <a:endParaRPr sz="2400"/>
          </a:p>
        </p:txBody>
      </p:sp>
      <p:sp>
        <p:nvSpPr>
          <p:cNvPr id="110" name="object 17">
            <a:extLst>
              <a:ext uri="{FF2B5EF4-FFF2-40B4-BE49-F238E27FC236}">
                <a16:creationId xmlns:a16="http://schemas.microsoft.com/office/drawing/2014/main" id="{1E7F14B0-AE1F-0644-B9F7-9D8A2E0791CE}"/>
              </a:ext>
            </a:extLst>
          </p:cNvPr>
          <p:cNvSpPr/>
          <p:nvPr/>
        </p:nvSpPr>
        <p:spPr>
          <a:xfrm>
            <a:off x="9038268" y="3665549"/>
            <a:ext cx="89747" cy="75353"/>
          </a:xfrm>
          <a:custGeom>
            <a:avLst/>
            <a:gdLst/>
            <a:ahLst/>
            <a:cxnLst/>
            <a:rect l="l" t="t" r="r" b="b"/>
            <a:pathLst>
              <a:path w="67310" h="56514">
                <a:moveTo>
                  <a:pt x="45478" y="0"/>
                </a:moveTo>
                <a:lnTo>
                  <a:pt x="0" y="49999"/>
                </a:lnTo>
                <a:lnTo>
                  <a:pt x="67284" y="56387"/>
                </a:lnTo>
                <a:lnTo>
                  <a:pt x="45478" y="0"/>
                </a:lnTo>
                <a:close/>
              </a:path>
            </a:pathLst>
          </a:custGeom>
          <a:solidFill>
            <a:srgbClr val="53585F"/>
          </a:solidFill>
        </p:spPr>
        <p:txBody>
          <a:bodyPr wrap="square" lIns="0" tIns="0" rIns="0" bIns="0" rtlCol="0"/>
          <a:lstStyle/>
          <a:p>
            <a:endParaRPr sz="2400"/>
          </a:p>
        </p:txBody>
      </p:sp>
      <p:sp>
        <p:nvSpPr>
          <p:cNvPr id="111" name="object 18">
            <a:extLst>
              <a:ext uri="{FF2B5EF4-FFF2-40B4-BE49-F238E27FC236}">
                <a16:creationId xmlns:a16="http://schemas.microsoft.com/office/drawing/2014/main" id="{CCBA6830-18DC-F341-9BF8-0CD8252D4D38}"/>
              </a:ext>
            </a:extLst>
          </p:cNvPr>
          <p:cNvSpPr/>
          <p:nvPr/>
        </p:nvSpPr>
        <p:spPr>
          <a:xfrm>
            <a:off x="8645581" y="3864194"/>
            <a:ext cx="78740" cy="25400"/>
          </a:xfrm>
          <a:custGeom>
            <a:avLst/>
            <a:gdLst/>
            <a:ahLst/>
            <a:cxnLst/>
            <a:rect l="l" t="t" r="r" b="b"/>
            <a:pathLst>
              <a:path w="59054" h="19050">
                <a:moveTo>
                  <a:pt x="58561" y="0"/>
                </a:moveTo>
                <a:lnTo>
                  <a:pt x="9587" y="15811"/>
                </a:lnTo>
                <a:lnTo>
                  <a:pt x="0" y="18907"/>
                </a:lnTo>
              </a:path>
            </a:pathLst>
          </a:custGeom>
          <a:ln w="20149">
            <a:solidFill>
              <a:srgbClr val="000000"/>
            </a:solidFill>
          </a:ln>
        </p:spPr>
        <p:txBody>
          <a:bodyPr wrap="square" lIns="0" tIns="0" rIns="0" bIns="0" rtlCol="0"/>
          <a:lstStyle/>
          <a:p>
            <a:endParaRPr sz="2400"/>
          </a:p>
        </p:txBody>
      </p:sp>
      <p:sp>
        <p:nvSpPr>
          <p:cNvPr id="112" name="object 19">
            <a:extLst>
              <a:ext uri="{FF2B5EF4-FFF2-40B4-BE49-F238E27FC236}">
                <a16:creationId xmlns:a16="http://schemas.microsoft.com/office/drawing/2014/main" id="{22853B0F-9B0D-7C45-A05B-5801CE10C62B}"/>
              </a:ext>
            </a:extLst>
          </p:cNvPr>
          <p:cNvSpPr/>
          <p:nvPr/>
        </p:nvSpPr>
        <p:spPr>
          <a:xfrm>
            <a:off x="8535652" y="3823910"/>
            <a:ext cx="143085" cy="122767"/>
          </a:xfrm>
          <a:custGeom>
            <a:avLst/>
            <a:gdLst/>
            <a:ahLst/>
            <a:cxnLst/>
            <a:rect l="l" t="t" r="r" b="b"/>
            <a:pathLst>
              <a:path w="107314" h="92075">
                <a:moveTo>
                  <a:pt x="77177" y="0"/>
                </a:moveTo>
                <a:lnTo>
                  <a:pt x="0" y="75742"/>
                </a:lnTo>
                <a:lnTo>
                  <a:pt x="106895" y="92036"/>
                </a:lnTo>
                <a:lnTo>
                  <a:pt x="77177" y="0"/>
                </a:lnTo>
                <a:close/>
              </a:path>
            </a:pathLst>
          </a:custGeom>
          <a:solidFill>
            <a:srgbClr val="000000"/>
          </a:solidFill>
        </p:spPr>
        <p:txBody>
          <a:bodyPr wrap="square" lIns="0" tIns="0" rIns="0" bIns="0" rtlCol="0"/>
          <a:lstStyle/>
          <a:p>
            <a:endParaRPr sz="2400"/>
          </a:p>
        </p:txBody>
      </p:sp>
      <p:sp>
        <p:nvSpPr>
          <p:cNvPr id="113" name="object 20">
            <a:extLst>
              <a:ext uri="{FF2B5EF4-FFF2-40B4-BE49-F238E27FC236}">
                <a16:creationId xmlns:a16="http://schemas.microsoft.com/office/drawing/2014/main" id="{20185FDB-B65E-1F40-A41E-613B8DA5CF8A}"/>
              </a:ext>
            </a:extLst>
          </p:cNvPr>
          <p:cNvSpPr/>
          <p:nvPr/>
        </p:nvSpPr>
        <p:spPr>
          <a:xfrm>
            <a:off x="8704444" y="4819607"/>
            <a:ext cx="323427" cy="352213"/>
          </a:xfrm>
          <a:custGeom>
            <a:avLst/>
            <a:gdLst/>
            <a:ahLst/>
            <a:cxnLst/>
            <a:rect l="l" t="t" r="r" b="b"/>
            <a:pathLst>
              <a:path w="242570" h="264160">
                <a:moveTo>
                  <a:pt x="233146" y="0"/>
                </a:moveTo>
                <a:lnTo>
                  <a:pt x="0" y="8140"/>
                </a:lnTo>
                <a:lnTo>
                  <a:pt x="8928" y="263893"/>
                </a:lnTo>
                <a:lnTo>
                  <a:pt x="242087" y="255752"/>
                </a:lnTo>
                <a:lnTo>
                  <a:pt x="233146" y="0"/>
                </a:lnTo>
                <a:close/>
              </a:path>
            </a:pathLst>
          </a:custGeom>
          <a:solidFill>
            <a:srgbClr val="53585F"/>
          </a:solidFill>
        </p:spPr>
        <p:txBody>
          <a:bodyPr wrap="square" lIns="0" tIns="0" rIns="0" bIns="0" rtlCol="0"/>
          <a:lstStyle/>
          <a:p>
            <a:endParaRPr sz="2400"/>
          </a:p>
        </p:txBody>
      </p:sp>
      <p:sp>
        <p:nvSpPr>
          <p:cNvPr id="114" name="object 21">
            <a:extLst>
              <a:ext uri="{FF2B5EF4-FFF2-40B4-BE49-F238E27FC236}">
                <a16:creationId xmlns:a16="http://schemas.microsoft.com/office/drawing/2014/main" id="{987E4094-F129-F949-B5E0-B3CD95BAED5C}"/>
              </a:ext>
            </a:extLst>
          </p:cNvPr>
          <p:cNvSpPr/>
          <p:nvPr/>
        </p:nvSpPr>
        <p:spPr>
          <a:xfrm>
            <a:off x="8704444" y="4819606"/>
            <a:ext cx="323427" cy="352213"/>
          </a:xfrm>
          <a:custGeom>
            <a:avLst/>
            <a:gdLst/>
            <a:ahLst/>
            <a:cxnLst/>
            <a:rect l="l" t="t" r="r" b="b"/>
            <a:pathLst>
              <a:path w="242570" h="264160">
                <a:moveTo>
                  <a:pt x="0" y="8141"/>
                </a:moveTo>
                <a:lnTo>
                  <a:pt x="233150" y="0"/>
                </a:lnTo>
                <a:lnTo>
                  <a:pt x="242081" y="255756"/>
                </a:lnTo>
                <a:lnTo>
                  <a:pt x="8931" y="263898"/>
                </a:lnTo>
                <a:lnTo>
                  <a:pt x="0" y="8141"/>
                </a:lnTo>
              </a:path>
            </a:pathLst>
          </a:custGeom>
          <a:ln w="3175">
            <a:solidFill>
              <a:srgbClr val="53585F"/>
            </a:solidFill>
          </a:ln>
        </p:spPr>
        <p:txBody>
          <a:bodyPr wrap="square" lIns="0" tIns="0" rIns="0" bIns="0" rtlCol="0"/>
          <a:lstStyle/>
          <a:p>
            <a:endParaRPr sz="2400"/>
          </a:p>
        </p:txBody>
      </p:sp>
      <p:sp>
        <p:nvSpPr>
          <p:cNvPr id="115" name="object 22">
            <a:extLst>
              <a:ext uri="{FF2B5EF4-FFF2-40B4-BE49-F238E27FC236}">
                <a16:creationId xmlns:a16="http://schemas.microsoft.com/office/drawing/2014/main" id="{D38DA27B-370A-5543-9ADB-9E0379EEA474}"/>
              </a:ext>
            </a:extLst>
          </p:cNvPr>
          <p:cNvSpPr/>
          <p:nvPr/>
        </p:nvSpPr>
        <p:spPr>
          <a:xfrm>
            <a:off x="8628780" y="5007702"/>
            <a:ext cx="82125" cy="5927"/>
          </a:xfrm>
          <a:custGeom>
            <a:avLst/>
            <a:gdLst/>
            <a:ahLst/>
            <a:cxnLst/>
            <a:rect l="l" t="t" r="r" b="b"/>
            <a:pathLst>
              <a:path w="61595" h="4445">
                <a:moveTo>
                  <a:pt x="61396" y="0"/>
                </a:moveTo>
                <a:lnTo>
                  <a:pt x="10051" y="3494"/>
                </a:lnTo>
                <a:lnTo>
                  <a:pt x="0" y="4178"/>
                </a:lnTo>
              </a:path>
            </a:pathLst>
          </a:custGeom>
          <a:ln w="20149">
            <a:solidFill>
              <a:srgbClr val="000000"/>
            </a:solidFill>
          </a:ln>
        </p:spPr>
        <p:txBody>
          <a:bodyPr wrap="square" lIns="0" tIns="0" rIns="0" bIns="0" rtlCol="0"/>
          <a:lstStyle/>
          <a:p>
            <a:endParaRPr sz="2400"/>
          </a:p>
        </p:txBody>
      </p:sp>
      <p:sp>
        <p:nvSpPr>
          <p:cNvPr id="116" name="object 23">
            <a:extLst>
              <a:ext uri="{FF2B5EF4-FFF2-40B4-BE49-F238E27FC236}">
                <a16:creationId xmlns:a16="http://schemas.microsoft.com/office/drawing/2014/main" id="{9C8F9DAC-9E11-6944-BEC1-8CAB86CEEBED}"/>
              </a:ext>
            </a:extLst>
          </p:cNvPr>
          <p:cNvSpPr/>
          <p:nvPr/>
        </p:nvSpPr>
        <p:spPr>
          <a:xfrm>
            <a:off x="8513520" y="4948029"/>
            <a:ext cx="133773" cy="128693"/>
          </a:xfrm>
          <a:custGeom>
            <a:avLst/>
            <a:gdLst/>
            <a:ahLst/>
            <a:cxnLst/>
            <a:rect l="l" t="t" r="r" b="b"/>
            <a:pathLst>
              <a:path w="100329" h="96520">
                <a:moveTo>
                  <a:pt x="93205" y="0"/>
                </a:moveTo>
                <a:lnTo>
                  <a:pt x="0" y="54813"/>
                </a:lnTo>
                <a:lnTo>
                  <a:pt x="99771" y="96494"/>
                </a:lnTo>
                <a:lnTo>
                  <a:pt x="93205" y="0"/>
                </a:lnTo>
                <a:close/>
              </a:path>
            </a:pathLst>
          </a:custGeom>
          <a:solidFill>
            <a:srgbClr val="000000"/>
          </a:solidFill>
        </p:spPr>
        <p:txBody>
          <a:bodyPr wrap="square" lIns="0" tIns="0" rIns="0" bIns="0" rtlCol="0"/>
          <a:lstStyle/>
          <a:p>
            <a:endParaRPr sz="2400"/>
          </a:p>
        </p:txBody>
      </p:sp>
      <p:sp>
        <p:nvSpPr>
          <p:cNvPr id="117" name="object 24">
            <a:extLst>
              <a:ext uri="{FF2B5EF4-FFF2-40B4-BE49-F238E27FC236}">
                <a16:creationId xmlns:a16="http://schemas.microsoft.com/office/drawing/2014/main" id="{314D8C2B-E950-8149-B70D-63A044B5E18F}"/>
              </a:ext>
            </a:extLst>
          </p:cNvPr>
          <p:cNvSpPr/>
          <p:nvPr/>
        </p:nvSpPr>
        <p:spPr>
          <a:xfrm>
            <a:off x="8598442" y="5934762"/>
            <a:ext cx="382693" cy="404707"/>
          </a:xfrm>
          <a:custGeom>
            <a:avLst/>
            <a:gdLst/>
            <a:ahLst/>
            <a:cxnLst/>
            <a:rect l="l" t="t" r="r" b="b"/>
            <a:pathLst>
              <a:path w="287020" h="303529">
                <a:moveTo>
                  <a:pt x="59728" y="0"/>
                </a:moveTo>
                <a:lnTo>
                  <a:pt x="0" y="248845"/>
                </a:lnTo>
                <a:lnTo>
                  <a:pt x="226847" y="303293"/>
                </a:lnTo>
                <a:lnTo>
                  <a:pt x="286575" y="54448"/>
                </a:lnTo>
                <a:lnTo>
                  <a:pt x="59728" y="0"/>
                </a:lnTo>
                <a:close/>
              </a:path>
            </a:pathLst>
          </a:custGeom>
          <a:solidFill>
            <a:srgbClr val="53585F"/>
          </a:solidFill>
        </p:spPr>
        <p:txBody>
          <a:bodyPr wrap="square" lIns="0" tIns="0" rIns="0" bIns="0" rtlCol="0"/>
          <a:lstStyle/>
          <a:p>
            <a:endParaRPr sz="2400"/>
          </a:p>
        </p:txBody>
      </p:sp>
      <p:sp>
        <p:nvSpPr>
          <p:cNvPr id="118" name="object 25">
            <a:extLst>
              <a:ext uri="{FF2B5EF4-FFF2-40B4-BE49-F238E27FC236}">
                <a16:creationId xmlns:a16="http://schemas.microsoft.com/office/drawing/2014/main" id="{2DA58DF5-501A-E946-BE09-A988EAE59AC4}"/>
              </a:ext>
            </a:extLst>
          </p:cNvPr>
          <p:cNvSpPr/>
          <p:nvPr/>
        </p:nvSpPr>
        <p:spPr>
          <a:xfrm>
            <a:off x="8598440" y="5934762"/>
            <a:ext cx="382693" cy="404707"/>
          </a:xfrm>
          <a:custGeom>
            <a:avLst/>
            <a:gdLst/>
            <a:ahLst/>
            <a:cxnLst/>
            <a:rect l="l" t="t" r="r" b="b"/>
            <a:pathLst>
              <a:path w="287020" h="303529">
                <a:moveTo>
                  <a:pt x="59728" y="0"/>
                </a:moveTo>
                <a:lnTo>
                  <a:pt x="286579" y="54449"/>
                </a:lnTo>
                <a:lnTo>
                  <a:pt x="226850" y="303294"/>
                </a:lnTo>
                <a:lnTo>
                  <a:pt x="0" y="248844"/>
                </a:lnTo>
                <a:lnTo>
                  <a:pt x="59728" y="0"/>
                </a:lnTo>
              </a:path>
            </a:pathLst>
          </a:custGeom>
          <a:ln w="3175">
            <a:solidFill>
              <a:srgbClr val="53585F"/>
            </a:solidFill>
          </a:ln>
        </p:spPr>
        <p:txBody>
          <a:bodyPr wrap="square" lIns="0" tIns="0" rIns="0" bIns="0" rtlCol="0"/>
          <a:lstStyle/>
          <a:p>
            <a:endParaRPr sz="2400"/>
          </a:p>
        </p:txBody>
      </p:sp>
      <p:sp>
        <p:nvSpPr>
          <p:cNvPr id="119" name="object 26">
            <a:extLst>
              <a:ext uri="{FF2B5EF4-FFF2-40B4-BE49-F238E27FC236}">
                <a16:creationId xmlns:a16="http://schemas.microsoft.com/office/drawing/2014/main" id="{8BFC253D-5718-5946-97D9-C917F025594A}"/>
              </a:ext>
            </a:extLst>
          </p:cNvPr>
          <p:cNvSpPr/>
          <p:nvPr/>
        </p:nvSpPr>
        <p:spPr>
          <a:xfrm>
            <a:off x="9015307" y="6200927"/>
            <a:ext cx="653627" cy="157480"/>
          </a:xfrm>
          <a:custGeom>
            <a:avLst/>
            <a:gdLst/>
            <a:ahLst/>
            <a:cxnLst/>
            <a:rect l="l" t="t" r="r" b="b"/>
            <a:pathLst>
              <a:path w="490220" h="118110">
                <a:moveTo>
                  <a:pt x="0" y="0"/>
                </a:moveTo>
                <a:lnTo>
                  <a:pt x="4897" y="1177"/>
                </a:lnTo>
                <a:lnTo>
                  <a:pt x="490008" y="117811"/>
                </a:lnTo>
              </a:path>
            </a:pathLst>
          </a:custGeom>
          <a:ln w="10074">
            <a:solidFill>
              <a:srgbClr val="53585F"/>
            </a:solidFill>
            <a:prstDash val="sysDot"/>
          </a:ln>
        </p:spPr>
        <p:txBody>
          <a:bodyPr wrap="square" lIns="0" tIns="0" rIns="0" bIns="0" rtlCol="0"/>
          <a:lstStyle/>
          <a:p>
            <a:endParaRPr sz="2400"/>
          </a:p>
        </p:txBody>
      </p:sp>
      <p:sp>
        <p:nvSpPr>
          <p:cNvPr id="120" name="object 27">
            <a:extLst>
              <a:ext uri="{FF2B5EF4-FFF2-40B4-BE49-F238E27FC236}">
                <a16:creationId xmlns:a16="http://schemas.microsoft.com/office/drawing/2014/main" id="{1B5A6CB2-F51D-F94F-840B-3A559672B2F3}"/>
              </a:ext>
            </a:extLst>
          </p:cNvPr>
          <p:cNvSpPr/>
          <p:nvPr/>
        </p:nvSpPr>
        <p:spPr>
          <a:xfrm>
            <a:off x="8943475" y="6163314"/>
            <a:ext cx="88053" cy="78740"/>
          </a:xfrm>
          <a:custGeom>
            <a:avLst/>
            <a:gdLst/>
            <a:ahLst/>
            <a:cxnLst/>
            <a:rect l="l" t="t" r="r" b="b"/>
            <a:pathLst>
              <a:path w="66039" h="59054">
                <a:moveTo>
                  <a:pt x="65849" y="0"/>
                </a:moveTo>
                <a:lnTo>
                  <a:pt x="0" y="15256"/>
                </a:lnTo>
                <a:lnTo>
                  <a:pt x="51714" y="58773"/>
                </a:lnTo>
                <a:lnTo>
                  <a:pt x="65849" y="0"/>
                </a:lnTo>
                <a:close/>
              </a:path>
            </a:pathLst>
          </a:custGeom>
          <a:solidFill>
            <a:srgbClr val="53585F"/>
          </a:solidFill>
        </p:spPr>
        <p:txBody>
          <a:bodyPr wrap="square" lIns="0" tIns="0" rIns="0" bIns="0" rtlCol="0"/>
          <a:lstStyle/>
          <a:p>
            <a:endParaRPr sz="2400"/>
          </a:p>
        </p:txBody>
      </p:sp>
      <p:sp>
        <p:nvSpPr>
          <p:cNvPr id="121" name="object 28">
            <a:extLst>
              <a:ext uri="{FF2B5EF4-FFF2-40B4-BE49-F238E27FC236}">
                <a16:creationId xmlns:a16="http://schemas.microsoft.com/office/drawing/2014/main" id="{3956ED62-D54D-5648-947F-CD4009A2B395}"/>
              </a:ext>
            </a:extLst>
          </p:cNvPr>
          <p:cNvSpPr/>
          <p:nvPr/>
        </p:nvSpPr>
        <p:spPr>
          <a:xfrm>
            <a:off x="8556304" y="6090714"/>
            <a:ext cx="80433" cy="16933"/>
          </a:xfrm>
          <a:custGeom>
            <a:avLst/>
            <a:gdLst/>
            <a:ahLst/>
            <a:cxnLst/>
            <a:rect l="l" t="t" r="r" b="b"/>
            <a:pathLst>
              <a:path w="60325" h="12700">
                <a:moveTo>
                  <a:pt x="60280" y="12377"/>
                </a:moveTo>
                <a:lnTo>
                  <a:pt x="9868" y="2026"/>
                </a:lnTo>
                <a:lnTo>
                  <a:pt x="0" y="0"/>
                </a:lnTo>
              </a:path>
            </a:pathLst>
          </a:custGeom>
          <a:ln w="20149">
            <a:solidFill>
              <a:srgbClr val="000000"/>
            </a:solidFill>
          </a:ln>
        </p:spPr>
        <p:txBody>
          <a:bodyPr wrap="square" lIns="0" tIns="0" rIns="0" bIns="0" rtlCol="0"/>
          <a:lstStyle/>
          <a:p>
            <a:endParaRPr sz="2400"/>
          </a:p>
        </p:txBody>
      </p:sp>
      <p:sp>
        <p:nvSpPr>
          <p:cNvPr id="122" name="object 29">
            <a:extLst>
              <a:ext uri="{FF2B5EF4-FFF2-40B4-BE49-F238E27FC236}">
                <a16:creationId xmlns:a16="http://schemas.microsoft.com/office/drawing/2014/main" id="{5DD3E18D-FDCD-CB40-B082-A06A461D9C37}"/>
              </a:ext>
            </a:extLst>
          </p:cNvPr>
          <p:cNvSpPr/>
          <p:nvPr/>
        </p:nvSpPr>
        <p:spPr>
          <a:xfrm>
            <a:off x="8443146" y="6030255"/>
            <a:ext cx="139700" cy="127000"/>
          </a:xfrm>
          <a:custGeom>
            <a:avLst/>
            <a:gdLst/>
            <a:ahLst/>
            <a:cxnLst/>
            <a:rect l="l" t="t" r="r" b="b"/>
            <a:pathLst>
              <a:path w="104775" h="95250">
                <a:moveTo>
                  <a:pt x="104470" y="0"/>
                </a:moveTo>
                <a:lnTo>
                  <a:pt x="0" y="27915"/>
                </a:lnTo>
                <a:lnTo>
                  <a:pt x="85013" y="94739"/>
                </a:lnTo>
                <a:lnTo>
                  <a:pt x="104470" y="0"/>
                </a:lnTo>
                <a:close/>
              </a:path>
            </a:pathLst>
          </a:custGeom>
          <a:solidFill>
            <a:srgbClr val="000000"/>
          </a:solidFill>
        </p:spPr>
        <p:txBody>
          <a:bodyPr wrap="square" lIns="0" tIns="0" rIns="0" bIns="0" rtlCol="0"/>
          <a:lstStyle/>
          <a:p>
            <a:endParaRPr sz="2400"/>
          </a:p>
        </p:txBody>
      </p:sp>
      <p:sp>
        <p:nvSpPr>
          <p:cNvPr id="123" name="object 30">
            <a:extLst>
              <a:ext uri="{FF2B5EF4-FFF2-40B4-BE49-F238E27FC236}">
                <a16:creationId xmlns:a16="http://schemas.microsoft.com/office/drawing/2014/main" id="{7BCE4F9F-F3B4-C24D-A875-19055A6A7478}"/>
              </a:ext>
            </a:extLst>
          </p:cNvPr>
          <p:cNvSpPr/>
          <p:nvPr/>
        </p:nvSpPr>
        <p:spPr>
          <a:xfrm>
            <a:off x="9098595" y="5154715"/>
            <a:ext cx="585045" cy="413173"/>
          </a:xfrm>
          <a:custGeom>
            <a:avLst/>
            <a:gdLst/>
            <a:ahLst/>
            <a:cxnLst/>
            <a:rect l="l" t="t" r="r" b="b"/>
            <a:pathLst>
              <a:path w="438785" h="309879">
                <a:moveTo>
                  <a:pt x="0" y="0"/>
                </a:moveTo>
                <a:lnTo>
                  <a:pt x="4115" y="2904"/>
                </a:lnTo>
                <a:lnTo>
                  <a:pt x="438221" y="309292"/>
                </a:lnTo>
              </a:path>
            </a:pathLst>
          </a:custGeom>
          <a:ln w="10074">
            <a:solidFill>
              <a:srgbClr val="53585F"/>
            </a:solidFill>
            <a:prstDash val="sysDot"/>
          </a:ln>
        </p:spPr>
        <p:txBody>
          <a:bodyPr wrap="square" lIns="0" tIns="0" rIns="0" bIns="0" rtlCol="0"/>
          <a:lstStyle/>
          <a:p>
            <a:endParaRPr sz="2400"/>
          </a:p>
        </p:txBody>
      </p:sp>
      <p:sp>
        <p:nvSpPr>
          <p:cNvPr id="124" name="object 31">
            <a:extLst>
              <a:ext uri="{FF2B5EF4-FFF2-40B4-BE49-F238E27FC236}">
                <a16:creationId xmlns:a16="http://schemas.microsoft.com/office/drawing/2014/main" id="{36FA1770-D535-7149-88AF-2E9B194137E7}"/>
              </a:ext>
            </a:extLst>
          </p:cNvPr>
          <p:cNvSpPr/>
          <p:nvPr/>
        </p:nvSpPr>
        <p:spPr>
          <a:xfrm>
            <a:off x="9038233" y="5112112"/>
            <a:ext cx="89747" cy="79587"/>
          </a:xfrm>
          <a:custGeom>
            <a:avLst/>
            <a:gdLst/>
            <a:ahLst/>
            <a:cxnLst/>
            <a:rect l="l" t="t" r="r" b="b"/>
            <a:pathLst>
              <a:path w="67310" h="59689">
                <a:moveTo>
                  <a:pt x="0" y="0"/>
                </a:moveTo>
                <a:lnTo>
                  <a:pt x="31953" y="59550"/>
                </a:lnTo>
                <a:lnTo>
                  <a:pt x="66801" y="10159"/>
                </a:lnTo>
                <a:lnTo>
                  <a:pt x="0" y="0"/>
                </a:lnTo>
                <a:close/>
              </a:path>
            </a:pathLst>
          </a:custGeom>
          <a:solidFill>
            <a:srgbClr val="53585F"/>
          </a:solidFill>
        </p:spPr>
        <p:txBody>
          <a:bodyPr wrap="square" lIns="0" tIns="0" rIns="0" bIns="0" rtlCol="0"/>
          <a:lstStyle/>
          <a:p>
            <a:endParaRPr sz="2400"/>
          </a:p>
        </p:txBody>
      </p:sp>
      <p:sp>
        <p:nvSpPr>
          <p:cNvPr id="125" name="object 32">
            <a:extLst>
              <a:ext uri="{FF2B5EF4-FFF2-40B4-BE49-F238E27FC236}">
                <a16:creationId xmlns:a16="http://schemas.microsoft.com/office/drawing/2014/main" id="{9F01220F-DF71-4945-A5C0-7BFD67AC360B}"/>
              </a:ext>
            </a:extLst>
          </p:cNvPr>
          <p:cNvSpPr/>
          <p:nvPr/>
        </p:nvSpPr>
        <p:spPr>
          <a:xfrm>
            <a:off x="9127913" y="5052377"/>
            <a:ext cx="685800" cy="205740"/>
          </a:xfrm>
          <a:custGeom>
            <a:avLst/>
            <a:gdLst/>
            <a:ahLst/>
            <a:cxnLst/>
            <a:rect l="l" t="t" r="r" b="b"/>
            <a:pathLst>
              <a:path w="514350" h="154304">
                <a:moveTo>
                  <a:pt x="0" y="0"/>
                </a:moveTo>
                <a:lnTo>
                  <a:pt x="4825" y="1443"/>
                </a:lnTo>
                <a:lnTo>
                  <a:pt x="513880" y="153708"/>
                </a:lnTo>
              </a:path>
            </a:pathLst>
          </a:custGeom>
          <a:ln w="10074">
            <a:solidFill>
              <a:srgbClr val="53585F"/>
            </a:solidFill>
            <a:prstDash val="sysDot"/>
          </a:ln>
        </p:spPr>
        <p:txBody>
          <a:bodyPr wrap="square" lIns="0" tIns="0" rIns="0" bIns="0" rtlCol="0"/>
          <a:lstStyle/>
          <a:p>
            <a:endParaRPr sz="2400"/>
          </a:p>
        </p:txBody>
      </p:sp>
      <p:sp>
        <p:nvSpPr>
          <p:cNvPr id="126" name="object 33">
            <a:extLst>
              <a:ext uri="{FF2B5EF4-FFF2-40B4-BE49-F238E27FC236}">
                <a16:creationId xmlns:a16="http://schemas.microsoft.com/office/drawing/2014/main" id="{31CA828D-BD13-C44D-A884-CDE00DB0E036}"/>
              </a:ext>
            </a:extLst>
          </p:cNvPr>
          <p:cNvSpPr/>
          <p:nvPr/>
        </p:nvSpPr>
        <p:spPr>
          <a:xfrm>
            <a:off x="9057131" y="5015696"/>
            <a:ext cx="88900" cy="77892"/>
          </a:xfrm>
          <a:custGeom>
            <a:avLst/>
            <a:gdLst/>
            <a:ahLst/>
            <a:cxnLst/>
            <a:rect l="l" t="t" r="r" b="b"/>
            <a:pathLst>
              <a:path w="66675" h="58420">
                <a:moveTo>
                  <a:pt x="66573" y="0"/>
                </a:moveTo>
                <a:lnTo>
                  <a:pt x="0" y="11633"/>
                </a:lnTo>
                <a:lnTo>
                  <a:pt x="49250" y="57912"/>
                </a:lnTo>
                <a:lnTo>
                  <a:pt x="66573" y="0"/>
                </a:lnTo>
                <a:close/>
              </a:path>
            </a:pathLst>
          </a:custGeom>
          <a:solidFill>
            <a:srgbClr val="53585F"/>
          </a:solidFill>
        </p:spPr>
        <p:txBody>
          <a:bodyPr wrap="square" lIns="0" tIns="0" rIns="0" bIns="0" rtlCol="0"/>
          <a:lstStyle/>
          <a:p>
            <a:endParaRPr sz="2400"/>
          </a:p>
        </p:txBody>
      </p:sp>
      <p:sp>
        <p:nvSpPr>
          <p:cNvPr id="127" name="object 34">
            <a:extLst>
              <a:ext uri="{FF2B5EF4-FFF2-40B4-BE49-F238E27FC236}">
                <a16:creationId xmlns:a16="http://schemas.microsoft.com/office/drawing/2014/main" id="{584ADA86-B174-404F-B1F6-7FD61F6368E9}"/>
              </a:ext>
            </a:extLst>
          </p:cNvPr>
          <p:cNvSpPr/>
          <p:nvPr/>
        </p:nvSpPr>
        <p:spPr>
          <a:xfrm>
            <a:off x="9101168" y="4459171"/>
            <a:ext cx="585045" cy="413173"/>
          </a:xfrm>
          <a:custGeom>
            <a:avLst/>
            <a:gdLst/>
            <a:ahLst/>
            <a:cxnLst/>
            <a:rect l="l" t="t" r="r" b="b"/>
            <a:pathLst>
              <a:path w="438785" h="309879">
                <a:moveTo>
                  <a:pt x="0" y="309292"/>
                </a:moveTo>
                <a:lnTo>
                  <a:pt x="4115" y="306387"/>
                </a:lnTo>
                <a:lnTo>
                  <a:pt x="438221" y="0"/>
                </a:lnTo>
              </a:path>
            </a:pathLst>
          </a:custGeom>
          <a:ln w="10074">
            <a:solidFill>
              <a:srgbClr val="53585F"/>
            </a:solidFill>
            <a:prstDash val="sysDot"/>
          </a:ln>
        </p:spPr>
        <p:txBody>
          <a:bodyPr wrap="square" lIns="0" tIns="0" rIns="0" bIns="0" rtlCol="0"/>
          <a:lstStyle/>
          <a:p>
            <a:endParaRPr sz="2400"/>
          </a:p>
        </p:txBody>
      </p:sp>
      <p:sp>
        <p:nvSpPr>
          <p:cNvPr id="128" name="object 35">
            <a:extLst>
              <a:ext uri="{FF2B5EF4-FFF2-40B4-BE49-F238E27FC236}">
                <a16:creationId xmlns:a16="http://schemas.microsoft.com/office/drawing/2014/main" id="{D8604847-2045-E441-9C93-A05FDF6509CF}"/>
              </a:ext>
            </a:extLst>
          </p:cNvPr>
          <p:cNvSpPr/>
          <p:nvPr/>
        </p:nvSpPr>
        <p:spPr>
          <a:xfrm>
            <a:off x="9040808" y="4834762"/>
            <a:ext cx="89747" cy="79587"/>
          </a:xfrm>
          <a:custGeom>
            <a:avLst/>
            <a:gdLst/>
            <a:ahLst/>
            <a:cxnLst/>
            <a:rect l="l" t="t" r="r" b="b"/>
            <a:pathLst>
              <a:path w="67310" h="59689">
                <a:moveTo>
                  <a:pt x="31965" y="0"/>
                </a:moveTo>
                <a:lnTo>
                  <a:pt x="0" y="59550"/>
                </a:lnTo>
                <a:lnTo>
                  <a:pt x="66814" y="49390"/>
                </a:lnTo>
                <a:lnTo>
                  <a:pt x="31965" y="0"/>
                </a:lnTo>
                <a:close/>
              </a:path>
            </a:pathLst>
          </a:custGeom>
          <a:solidFill>
            <a:srgbClr val="53585F"/>
          </a:solidFill>
        </p:spPr>
        <p:txBody>
          <a:bodyPr wrap="square" lIns="0" tIns="0" rIns="0" bIns="0" rtlCol="0"/>
          <a:lstStyle/>
          <a:p>
            <a:endParaRPr sz="2400"/>
          </a:p>
        </p:txBody>
      </p:sp>
      <p:sp>
        <p:nvSpPr>
          <p:cNvPr id="129" name="object 36">
            <a:extLst>
              <a:ext uri="{FF2B5EF4-FFF2-40B4-BE49-F238E27FC236}">
                <a16:creationId xmlns:a16="http://schemas.microsoft.com/office/drawing/2014/main" id="{04FBAE15-8D92-CD47-B6A8-6EAA5D783AEA}"/>
              </a:ext>
            </a:extLst>
          </p:cNvPr>
          <p:cNvSpPr/>
          <p:nvPr/>
        </p:nvSpPr>
        <p:spPr>
          <a:xfrm>
            <a:off x="9130504" y="4768953"/>
            <a:ext cx="685800" cy="205740"/>
          </a:xfrm>
          <a:custGeom>
            <a:avLst/>
            <a:gdLst/>
            <a:ahLst/>
            <a:cxnLst/>
            <a:rect l="l" t="t" r="r" b="b"/>
            <a:pathLst>
              <a:path w="514350" h="154304">
                <a:moveTo>
                  <a:pt x="0" y="153708"/>
                </a:moveTo>
                <a:lnTo>
                  <a:pt x="4825" y="152265"/>
                </a:lnTo>
                <a:lnTo>
                  <a:pt x="513880" y="0"/>
                </a:lnTo>
              </a:path>
            </a:pathLst>
          </a:custGeom>
          <a:ln w="10074">
            <a:solidFill>
              <a:srgbClr val="53585F"/>
            </a:solidFill>
            <a:prstDash val="sysDot"/>
          </a:ln>
        </p:spPr>
        <p:txBody>
          <a:bodyPr wrap="square" lIns="0" tIns="0" rIns="0" bIns="0" rtlCol="0"/>
          <a:lstStyle/>
          <a:p>
            <a:endParaRPr sz="2400"/>
          </a:p>
        </p:txBody>
      </p:sp>
      <p:sp>
        <p:nvSpPr>
          <p:cNvPr id="130" name="object 37">
            <a:extLst>
              <a:ext uri="{FF2B5EF4-FFF2-40B4-BE49-F238E27FC236}">
                <a16:creationId xmlns:a16="http://schemas.microsoft.com/office/drawing/2014/main" id="{C757881C-7D6B-7140-9195-5715C97A9A98}"/>
              </a:ext>
            </a:extLst>
          </p:cNvPr>
          <p:cNvSpPr/>
          <p:nvPr/>
        </p:nvSpPr>
        <p:spPr>
          <a:xfrm>
            <a:off x="9059723" y="4933365"/>
            <a:ext cx="88900" cy="77892"/>
          </a:xfrm>
          <a:custGeom>
            <a:avLst/>
            <a:gdLst/>
            <a:ahLst/>
            <a:cxnLst/>
            <a:rect l="l" t="t" r="r" b="b"/>
            <a:pathLst>
              <a:path w="66675" h="58420">
                <a:moveTo>
                  <a:pt x="49250" y="0"/>
                </a:moveTo>
                <a:lnTo>
                  <a:pt x="0" y="46278"/>
                </a:lnTo>
                <a:lnTo>
                  <a:pt x="66573" y="57911"/>
                </a:lnTo>
                <a:lnTo>
                  <a:pt x="49250" y="0"/>
                </a:lnTo>
                <a:close/>
              </a:path>
            </a:pathLst>
          </a:custGeom>
          <a:solidFill>
            <a:srgbClr val="53585F"/>
          </a:solidFill>
        </p:spPr>
        <p:txBody>
          <a:bodyPr wrap="square" lIns="0" tIns="0" rIns="0" bIns="0" rtlCol="0"/>
          <a:lstStyle/>
          <a:p>
            <a:endParaRPr sz="2400"/>
          </a:p>
        </p:txBody>
      </p:sp>
      <p:sp>
        <p:nvSpPr>
          <p:cNvPr id="131" name="object 38">
            <a:extLst>
              <a:ext uri="{FF2B5EF4-FFF2-40B4-BE49-F238E27FC236}">
                <a16:creationId xmlns:a16="http://schemas.microsoft.com/office/drawing/2014/main" id="{B4DF448A-9317-B440-8D4C-54C223CB6CDC}"/>
              </a:ext>
            </a:extLst>
          </p:cNvPr>
          <p:cNvSpPr/>
          <p:nvPr/>
        </p:nvSpPr>
        <p:spPr>
          <a:xfrm>
            <a:off x="3316559" y="4890477"/>
            <a:ext cx="582363" cy="899590"/>
          </a:xfrm>
          <a:custGeom>
            <a:avLst/>
            <a:gdLst/>
            <a:ahLst/>
            <a:cxnLst/>
            <a:rect l="l" t="t" r="r" b="b"/>
            <a:pathLst>
              <a:path w="515619" h="774700">
                <a:moveTo>
                  <a:pt x="0" y="769052"/>
                </a:moveTo>
                <a:lnTo>
                  <a:pt x="506866" y="0"/>
                </a:lnTo>
                <a:lnTo>
                  <a:pt x="515278" y="5544"/>
                </a:lnTo>
                <a:lnTo>
                  <a:pt x="8411" y="774596"/>
                </a:lnTo>
                <a:lnTo>
                  <a:pt x="0" y="769052"/>
                </a:lnTo>
                <a:close/>
              </a:path>
            </a:pathLst>
          </a:custGeom>
          <a:solidFill>
            <a:srgbClr val="53585F"/>
          </a:solidFill>
        </p:spPr>
        <p:txBody>
          <a:bodyPr wrap="square" lIns="0" tIns="0" rIns="0" bIns="0" rtlCol="0"/>
          <a:lstStyle/>
          <a:p>
            <a:endParaRPr sz="2400"/>
          </a:p>
        </p:txBody>
      </p:sp>
      <p:sp>
        <p:nvSpPr>
          <p:cNvPr id="132" name="object 39">
            <a:extLst>
              <a:ext uri="{FF2B5EF4-FFF2-40B4-BE49-F238E27FC236}">
                <a16:creationId xmlns:a16="http://schemas.microsoft.com/office/drawing/2014/main" id="{C18BE332-EC96-3C42-B947-07D8AE3F4B7A}"/>
              </a:ext>
            </a:extLst>
          </p:cNvPr>
          <p:cNvSpPr/>
          <p:nvPr/>
        </p:nvSpPr>
        <p:spPr>
          <a:xfrm>
            <a:off x="2630903" y="4684533"/>
            <a:ext cx="1192449" cy="72601"/>
          </a:xfrm>
          <a:custGeom>
            <a:avLst/>
            <a:gdLst/>
            <a:ahLst/>
            <a:cxnLst/>
            <a:rect l="l" t="t" r="r" b="b"/>
            <a:pathLst>
              <a:path w="1136650" h="102870">
                <a:moveTo>
                  <a:pt x="817" y="0"/>
                </a:moveTo>
                <a:lnTo>
                  <a:pt x="1136209" y="92438"/>
                </a:lnTo>
                <a:lnTo>
                  <a:pt x="1135392" y="102479"/>
                </a:lnTo>
                <a:lnTo>
                  <a:pt x="0" y="10041"/>
                </a:lnTo>
                <a:lnTo>
                  <a:pt x="817" y="0"/>
                </a:lnTo>
                <a:close/>
              </a:path>
            </a:pathLst>
          </a:custGeom>
          <a:solidFill>
            <a:srgbClr val="53585F"/>
          </a:solidFill>
        </p:spPr>
        <p:txBody>
          <a:bodyPr wrap="square" lIns="0" tIns="0" rIns="0" bIns="0" rtlCol="0"/>
          <a:lstStyle/>
          <a:p>
            <a:endParaRPr sz="2400"/>
          </a:p>
        </p:txBody>
      </p:sp>
      <p:sp>
        <p:nvSpPr>
          <p:cNvPr id="133" name="object 40">
            <a:extLst>
              <a:ext uri="{FF2B5EF4-FFF2-40B4-BE49-F238E27FC236}">
                <a16:creationId xmlns:a16="http://schemas.microsoft.com/office/drawing/2014/main" id="{C1D0A290-2678-7E4B-8C19-EFC9465A942B}"/>
              </a:ext>
            </a:extLst>
          </p:cNvPr>
          <p:cNvSpPr/>
          <p:nvPr/>
        </p:nvSpPr>
        <p:spPr>
          <a:xfrm>
            <a:off x="3686359" y="4005444"/>
            <a:ext cx="221366" cy="622939"/>
          </a:xfrm>
          <a:custGeom>
            <a:avLst/>
            <a:gdLst/>
            <a:ahLst/>
            <a:cxnLst/>
            <a:rect l="l" t="t" r="r" b="b"/>
            <a:pathLst>
              <a:path w="252730" h="583564">
                <a:moveTo>
                  <a:pt x="9289" y="0"/>
                </a:moveTo>
                <a:lnTo>
                  <a:pt x="252456" y="579416"/>
                </a:lnTo>
                <a:lnTo>
                  <a:pt x="243166" y="583315"/>
                </a:lnTo>
                <a:lnTo>
                  <a:pt x="0" y="3898"/>
                </a:lnTo>
                <a:lnTo>
                  <a:pt x="9289" y="0"/>
                </a:lnTo>
                <a:close/>
              </a:path>
            </a:pathLst>
          </a:custGeom>
          <a:solidFill>
            <a:srgbClr val="53585F"/>
          </a:solidFill>
        </p:spPr>
        <p:txBody>
          <a:bodyPr wrap="square" lIns="0" tIns="0" rIns="0" bIns="0" rtlCol="0"/>
          <a:lstStyle/>
          <a:p>
            <a:endParaRPr sz="2400"/>
          </a:p>
        </p:txBody>
      </p:sp>
      <p:sp>
        <p:nvSpPr>
          <p:cNvPr id="134" name="object 41">
            <a:extLst>
              <a:ext uri="{FF2B5EF4-FFF2-40B4-BE49-F238E27FC236}">
                <a16:creationId xmlns:a16="http://schemas.microsoft.com/office/drawing/2014/main" id="{5EBA2E42-C3E3-1B4A-9E0A-109001AA4144}"/>
              </a:ext>
            </a:extLst>
          </p:cNvPr>
          <p:cNvSpPr txBox="1"/>
          <p:nvPr/>
        </p:nvSpPr>
        <p:spPr>
          <a:xfrm>
            <a:off x="2151496" y="6223571"/>
            <a:ext cx="1515533" cy="269304"/>
          </a:xfrm>
          <a:prstGeom prst="rect">
            <a:avLst/>
          </a:prstGeom>
        </p:spPr>
        <p:txBody>
          <a:bodyPr vert="horz" wrap="square" lIns="0" tIns="22860" rIns="0" bIns="0" rtlCol="0">
            <a:spAutoFit/>
          </a:bodyPr>
          <a:lstStyle/>
          <a:p>
            <a:pPr marL="16933">
              <a:spcBef>
                <a:spcPts val="180"/>
              </a:spcBef>
            </a:pPr>
            <a:r>
              <a:rPr sz="1600" b="1" spc="27" dirty="0">
                <a:latin typeface="Arial"/>
                <a:cs typeface="Arial"/>
              </a:rPr>
              <a:t>INPUT</a:t>
            </a:r>
            <a:r>
              <a:rPr sz="1600" b="1" spc="20" dirty="0">
                <a:latin typeface="Arial"/>
                <a:cs typeface="Arial"/>
              </a:rPr>
              <a:t> </a:t>
            </a:r>
            <a:r>
              <a:rPr sz="1600" b="1" spc="33" dirty="0">
                <a:latin typeface="Arial"/>
                <a:cs typeface="Arial"/>
              </a:rPr>
              <a:t>GRAPH</a:t>
            </a:r>
            <a:endParaRPr sz="1600" dirty="0">
              <a:latin typeface="Arial"/>
              <a:cs typeface="Arial"/>
            </a:endParaRPr>
          </a:p>
        </p:txBody>
      </p:sp>
      <p:sp>
        <p:nvSpPr>
          <p:cNvPr id="135" name="object 42">
            <a:extLst>
              <a:ext uri="{FF2B5EF4-FFF2-40B4-BE49-F238E27FC236}">
                <a16:creationId xmlns:a16="http://schemas.microsoft.com/office/drawing/2014/main" id="{6D260D42-2E8A-764A-BF44-7D3A84900977}"/>
              </a:ext>
            </a:extLst>
          </p:cNvPr>
          <p:cNvSpPr/>
          <p:nvPr/>
        </p:nvSpPr>
        <p:spPr>
          <a:xfrm>
            <a:off x="2443039" y="4040369"/>
            <a:ext cx="1693" cy="345439"/>
          </a:xfrm>
          <a:custGeom>
            <a:avLst/>
            <a:gdLst/>
            <a:ahLst/>
            <a:cxnLst/>
            <a:rect l="l" t="t" r="r" b="b"/>
            <a:pathLst>
              <a:path w="1269" h="259080">
                <a:moveTo>
                  <a:pt x="0" y="0"/>
                </a:moveTo>
                <a:lnTo>
                  <a:pt x="860" y="253505"/>
                </a:lnTo>
                <a:lnTo>
                  <a:pt x="877" y="258542"/>
                </a:lnTo>
              </a:path>
            </a:pathLst>
          </a:custGeom>
          <a:ln w="10074">
            <a:solidFill>
              <a:srgbClr val="000000"/>
            </a:solidFill>
          </a:ln>
        </p:spPr>
        <p:txBody>
          <a:bodyPr wrap="square" lIns="0" tIns="0" rIns="0" bIns="0" rtlCol="0"/>
          <a:lstStyle/>
          <a:p>
            <a:endParaRPr sz="2400"/>
          </a:p>
        </p:txBody>
      </p:sp>
      <p:sp>
        <p:nvSpPr>
          <p:cNvPr id="136" name="object 43">
            <a:extLst>
              <a:ext uri="{FF2B5EF4-FFF2-40B4-BE49-F238E27FC236}">
                <a16:creationId xmlns:a16="http://schemas.microsoft.com/office/drawing/2014/main" id="{32F0BEE3-68E2-4148-BDFA-732A5DBC25B6}"/>
              </a:ext>
            </a:extLst>
          </p:cNvPr>
          <p:cNvSpPr/>
          <p:nvPr/>
        </p:nvSpPr>
        <p:spPr>
          <a:xfrm>
            <a:off x="2403889" y="4378239"/>
            <a:ext cx="81280" cy="81280"/>
          </a:xfrm>
          <a:custGeom>
            <a:avLst/>
            <a:gdLst/>
            <a:ahLst/>
            <a:cxnLst/>
            <a:rect l="l" t="t" r="r" b="b"/>
            <a:pathLst>
              <a:path w="60959" h="60960">
                <a:moveTo>
                  <a:pt x="60445" y="0"/>
                </a:moveTo>
                <a:lnTo>
                  <a:pt x="0" y="203"/>
                </a:lnTo>
                <a:lnTo>
                  <a:pt x="30427" y="60553"/>
                </a:lnTo>
                <a:lnTo>
                  <a:pt x="60445" y="0"/>
                </a:lnTo>
                <a:close/>
              </a:path>
            </a:pathLst>
          </a:custGeom>
          <a:solidFill>
            <a:srgbClr val="000000"/>
          </a:solidFill>
        </p:spPr>
        <p:txBody>
          <a:bodyPr wrap="square" lIns="0" tIns="0" rIns="0" bIns="0" rtlCol="0"/>
          <a:lstStyle/>
          <a:p>
            <a:endParaRPr sz="2400"/>
          </a:p>
        </p:txBody>
      </p:sp>
      <p:sp>
        <p:nvSpPr>
          <p:cNvPr id="137" name="object 44">
            <a:extLst>
              <a:ext uri="{FF2B5EF4-FFF2-40B4-BE49-F238E27FC236}">
                <a16:creationId xmlns:a16="http://schemas.microsoft.com/office/drawing/2014/main" id="{EA1CEEC4-7A0B-3F40-9E0D-BCB169F8EDA1}"/>
              </a:ext>
            </a:extLst>
          </p:cNvPr>
          <p:cNvSpPr txBox="1"/>
          <p:nvPr/>
        </p:nvSpPr>
        <p:spPr>
          <a:xfrm>
            <a:off x="1886489" y="3741738"/>
            <a:ext cx="1308408" cy="238527"/>
          </a:xfrm>
          <a:prstGeom prst="rect">
            <a:avLst/>
          </a:prstGeom>
        </p:spPr>
        <p:txBody>
          <a:bodyPr vert="horz" wrap="square" lIns="0" tIns="22860" rIns="0" bIns="0" rtlCol="0">
            <a:spAutoFit/>
          </a:bodyPr>
          <a:lstStyle/>
          <a:p>
            <a:pPr marL="16933">
              <a:spcBef>
                <a:spcPts val="180"/>
              </a:spcBef>
            </a:pPr>
            <a:r>
              <a:rPr sz="1400" spc="-33" dirty="0">
                <a:latin typeface="Arial"/>
                <a:cs typeface="Arial"/>
              </a:rPr>
              <a:t>TARGET</a:t>
            </a:r>
            <a:r>
              <a:rPr sz="1400" spc="20" dirty="0">
                <a:latin typeface="Arial"/>
                <a:cs typeface="Arial"/>
              </a:rPr>
              <a:t> NODE</a:t>
            </a:r>
            <a:endParaRPr sz="1400" dirty="0">
              <a:latin typeface="Arial"/>
              <a:cs typeface="Arial"/>
            </a:endParaRPr>
          </a:p>
        </p:txBody>
      </p:sp>
      <p:sp>
        <p:nvSpPr>
          <p:cNvPr id="138" name="object 45">
            <a:extLst>
              <a:ext uri="{FF2B5EF4-FFF2-40B4-BE49-F238E27FC236}">
                <a16:creationId xmlns:a16="http://schemas.microsoft.com/office/drawing/2014/main" id="{819A3F62-3C7A-E44A-BF54-4EA4F32E687B}"/>
              </a:ext>
            </a:extLst>
          </p:cNvPr>
          <p:cNvSpPr/>
          <p:nvPr/>
        </p:nvSpPr>
        <p:spPr>
          <a:xfrm>
            <a:off x="2632410" y="3996428"/>
            <a:ext cx="953201" cy="576921"/>
          </a:xfrm>
          <a:custGeom>
            <a:avLst/>
            <a:gdLst/>
            <a:ahLst/>
            <a:cxnLst/>
            <a:rect l="l" t="t" r="r" b="b"/>
            <a:pathLst>
              <a:path w="831850" h="489585">
                <a:moveTo>
                  <a:pt x="831223" y="8709"/>
                </a:moveTo>
                <a:lnTo>
                  <a:pt x="5063" y="488966"/>
                </a:lnTo>
                <a:lnTo>
                  <a:pt x="0" y="480256"/>
                </a:lnTo>
                <a:lnTo>
                  <a:pt x="826160" y="0"/>
                </a:lnTo>
                <a:lnTo>
                  <a:pt x="831223" y="8709"/>
                </a:lnTo>
                <a:close/>
              </a:path>
            </a:pathLst>
          </a:custGeom>
          <a:solidFill>
            <a:srgbClr val="53585F"/>
          </a:solidFill>
        </p:spPr>
        <p:txBody>
          <a:bodyPr wrap="square" lIns="0" tIns="0" rIns="0" bIns="0" rtlCol="0"/>
          <a:lstStyle/>
          <a:p>
            <a:endParaRPr sz="2400"/>
          </a:p>
        </p:txBody>
      </p:sp>
      <p:sp>
        <p:nvSpPr>
          <p:cNvPr id="139" name="object 47">
            <a:extLst>
              <a:ext uri="{FF2B5EF4-FFF2-40B4-BE49-F238E27FC236}">
                <a16:creationId xmlns:a16="http://schemas.microsoft.com/office/drawing/2014/main" id="{A498258E-181E-3B49-B9A9-FC8FB195CC4D}"/>
              </a:ext>
            </a:extLst>
          </p:cNvPr>
          <p:cNvSpPr txBox="1"/>
          <p:nvPr/>
        </p:nvSpPr>
        <p:spPr>
          <a:xfrm>
            <a:off x="3576655" y="372183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140" name="object 48">
            <a:extLst>
              <a:ext uri="{FF2B5EF4-FFF2-40B4-BE49-F238E27FC236}">
                <a16:creationId xmlns:a16="http://schemas.microsoft.com/office/drawing/2014/main" id="{90E61DF0-6489-3645-95B4-BF8281C96D80}"/>
              </a:ext>
            </a:extLst>
          </p:cNvPr>
          <p:cNvSpPr/>
          <p:nvPr/>
        </p:nvSpPr>
        <p:spPr>
          <a:xfrm>
            <a:off x="2122681" y="4795235"/>
            <a:ext cx="300840" cy="738113"/>
          </a:xfrm>
          <a:custGeom>
            <a:avLst/>
            <a:gdLst/>
            <a:ahLst/>
            <a:cxnLst/>
            <a:rect l="l" t="t" r="r" b="b"/>
            <a:pathLst>
              <a:path w="307340" h="662939">
                <a:moveTo>
                  <a:pt x="307164" y="4152"/>
                </a:moveTo>
                <a:lnTo>
                  <a:pt x="9178" y="662777"/>
                </a:lnTo>
                <a:lnTo>
                  <a:pt x="0" y="658624"/>
                </a:lnTo>
                <a:lnTo>
                  <a:pt x="297985" y="0"/>
                </a:lnTo>
                <a:lnTo>
                  <a:pt x="307164" y="4152"/>
                </a:lnTo>
                <a:close/>
              </a:path>
            </a:pathLst>
          </a:custGeom>
          <a:solidFill>
            <a:srgbClr val="53585F"/>
          </a:solidFill>
        </p:spPr>
        <p:txBody>
          <a:bodyPr wrap="square" lIns="0" tIns="0" rIns="0" bIns="0" rtlCol="0"/>
          <a:lstStyle/>
          <a:p>
            <a:endParaRPr sz="2400"/>
          </a:p>
        </p:txBody>
      </p:sp>
      <p:sp>
        <p:nvSpPr>
          <p:cNvPr id="141" name="object 50">
            <a:extLst>
              <a:ext uri="{FF2B5EF4-FFF2-40B4-BE49-F238E27FC236}">
                <a16:creationId xmlns:a16="http://schemas.microsoft.com/office/drawing/2014/main" id="{FAA225BF-9B37-D647-8CC8-9ABAFED6CAE7}"/>
              </a:ext>
            </a:extLst>
          </p:cNvPr>
          <p:cNvSpPr txBox="1"/>
          <p:nvPr/>
        </p:nvSpPr>
        <p:spPr>
          <a:xfrm>
            <a:off x="2011320" y="5474816"/>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142" name="object 52">
            <a:extLst>
              <a:ext uri="{FF2B5EF4-FFF2-40B4-BE49-F238E27FC236}">
                <a16:creationId xmlns:a16="http://schemas.microsoft.com/office/drawing/2014/main" id="{9EF62267-CAAC-1347-8B47-C806B2CAFB02}"/>
              </a:ext>
            </a:extLst>
          </p:cNvPr>
          <p:cNvSpPr txBox="1"/>
          <p:nvPr/>
        </p:nvSpPr>
        <p:spPr>
          <a:xfrm>
            <a:off x="3242897" y="5739246"/>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E</a:t>
            </a:r>
            <a:endParaRPr dirty="0">
              <a:latin typeface="Courier New"/>
              <a:cs typeface="Courier New"/>
            </a:endParaRPr>
          </a:p>
        </p:txBody>
      </p:sp>
      <p:sp>
        <p:nvSpPr>
          <p:cNvPr id="143" name="object 53">
            <a:extLst>
              <a:ext uri="{FF2B5EF4-FFF2-40B4-BE49-F238E27FC236}">
                <a16:creationId xmlns:a16="http://schemas.microsoft.com/office/drawing/2014/main" id="{CCF1131E-D602-2C46-82E1-811143A8F829}"/>
              </a:ext>
            </a:extLst>
          </p:cNvPr>
          <p:cNvSpPr/>
          <p:nvPr/>
        </p:nvSpPr>
        <p:spPr>
          <a:xfrm>
            <a:off x="4008176" y="4848926"/>
            <a:ext cx="215053" cy="428413"/>
          </a:xfrm>
          <a:custGeom>
            <a:avLst/>
            <a:gdLst/>
            <a:ahLst/>
            <a:cxnLst/>
            <a:rect l="l" t="t" r="r" b="b"/>
            <a:pathLst>
              <a:path w="161289" h="321310">
                <a:moveTo>
                  <a:pt x="9083" y="0"/>
                </a:moveTo>
                <a:lnTo>
                  <a:pt x="161065" y="316788"/>
                </a:lnTo>
                <a:lnTo>
                  <a:pt x="151981" y="321146"/>
                </a:lnTo>
                <a:lnTo>
                  <a:pt x="0" y="4357"/>
                </a:lnTo>
                <a:lnTo>
                  <a:pt x="9083" y="0"/>
                </a:lnTo>
                <a:close/>
              </a:path>
            </a:pathLst>
          </a:custGeom>
          <a:solidFill>
            <a:srgbClr val="53585F"/>
          </a:solidFill>
        </p:spPr>
        <p:txBody>
          <a:bodyPr wrap="square" lIns="0" tIns="0" rIns="0" bIns="0" rtlCol="0"/>
          <a:lstStyle/>
          <a:p>
            <a:endParaRPr sz="2400"/>
          </a:p>
        </p:txBody>
      </p:sp>
      <p:sp>
        <p:nvSpPr>
          <p:cNvPr id="144" name="object 55">
            <a:extLst>
              <a:ext uri="{FF2B5EF4-FFF2-40B4-BE49-F238E27FC236}">
                <a16:creationId xmlns:a16="http://schemas.microsoft.com/office/drawing/2014/main" id="{A90F2452-9B03-6643-8634-599FFDEFEFFA}"/>
              </a:ext>
            </a:extLst>
          </p:cNvPr>
          <p:cNvSpPr txBox="1"/>
          <p:nvPr/>
        </p:nvSpPr>
        <p:spPr>
          <a:xfrm>
            <a:off x="4170189" y="523936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F</a:t>
            </a:r>
            <a:endParaRPr dirty="0">
              <a:latin typeface="Courier New"/>
              <a:cs typeface="Courier New"/>
            </a:endParaRPr>
          </a:p>
        </p:txBody>
      </p:sp>
      <p:sp>
        <p:nvSpPr>
          <p:cNvPr id="145" name="object 57">
            <a:extLst>
              <a:ext uri="{FF2B5EF4-FFF2-40B4-BE49-F238E27FC236}">
                <a16:creationId xmlns:a16="http://schemas.microsoft.com/office/drawing/2014/main" id="{FC70C4EB-1299-2D43-996E-A531087400EF}"/>
              </a:ext>
            </a:extLst>
          </p:cNvPr>
          <p:cNvSpPr txBox="1"/>
          <p:nvPr/>
        </p:nvSpPr>
        <p:spPr>
          <a:xfrm>
            <a:off x="3888807" y="461432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146" name="object 63">
            <a:extLst>
              <a:ext uri="{FF2B5EF4-FFF2-40B4-BE49-F238E27FC236}">
                <a16:creationId xmlns:a16="http://schemas.microsoft.com/office/drawing/2014/main" id="{23B40A18-91BE-8F44-962A-9511C740A723}"/>
              </a:ext>
            </a:extLst>
          </p:cNvPr>
          <p:cNvSpPr txBox="1"/>
          <p:nvPr/>
        </p:nvSpPr>
        <p:spPr>
          <a:xfrm>
            <a:off x="7233762" y="4641769"/>
            <a:ext cx="955049" cy="470343"/>
          </a:xfrm>
          <a:prstGeom prst="rect">
            <a:avLst/>
          </a:prstGeom>
        </p:spPr>
        <p:txBody>
          <a:bodyPr vert="horz" wrap="square" lIns="0" tIns="18627" rIns="0" bIns="0" rtlCol="0">
            <a:spAutoFit/>
          </a:bodyPr>
          <a:lstStyle/>
          <a:p>
            <a:pPr marL="16933">
              <a:spcBef>
                <a:spcPts val="147"/>
              </a:spcBef>
              <a:tabLst>
                <a:tab pos="987189" algn="l"/>
              </a:tabLst>
            </a:pPr>
            <a:r>
              <a:rPr sz="1467" u="heavy" dirty="0">
                <a:uFill>
                  <a:solidFill>
                    <a:srgbClr val="53585F"/>
                  </a:solidFill>
                </a:uFill>
                <a:latin typeface="Times New Roman"/>
                <a:cs typeface="Times New Roman"/>
              </a:rPr>
              <a:t> 	</a:t>
            </a:r>
            <a:r>
              <a:rPr sz="1467" dirty="0">
                <a:latin typeface="Times New Roman"/>
                <a:cs typeface="Times New Roman"/>
              </a:rPr>
              <a:t> </a:t>
            </a:r>
            <a:r>
              <a:rPr sz="1467" spc="-140" dirty="0">
                <a:latin typeface="Times New Roman"/>
                <a:cs typeface="Times New Roman"/>
              </a:rPr>
              <a:t> </a:t>
            </a:r>
            <a:endParaRPr sz="1467" dirty="0">
              <a:latin typeface="Courier New"/>
              <a:cs typeface="Courier New"/>
            </a:endParaRPr>
          </a:p>
        </p:txBody>
      </p:sp>
      <p:sp>
        <p:nvSpPr>
          <p:cNvPr id="147" name="object 67">
            <a:extLst>
              <a:ext uri="{FF2B5EF4-FFF2-40B4-BE49-F238E27FC236}">
                <a16:creationId xmlns:a16="http://schemas.microsoft.com/office/drawing/2014/main" id="{B4333BA1-65F1-0A4F-B755-07BE7E6E3F69}"/>
              </a:ext>
            </a:extLst>
          </p:cNvPr>
          <p:cNvSpPr txBox="1"/>
          <p:nvPr/>
        </p:nvSpPr>
        <p:spPr>
          <a:xfrm>
            <a:off x="2384343" y="4493440"/>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148" name="object 68">
            <a:extLst>
              <a:ext uri="{FF2B5EF4-FFF2-40B4-BE49-F238E27FC236}">
                <a16:creationId xmlns:a16="http://schemas.microsoft.com/office/drawing/2014/main" id="{1A3DD59A-F192-5446-8B86-E83077ACB021}"/>
              </a:ext>
            </a:extLst>
          </p:cNvPr>
          <p:cNvSpPr/>
          <p:nvPr/>
        </p:nvSpPr>
        <p:spPr>
          <a:xfrm>
            <a:off x="9128277" y="3833286"/>
            <a:ext cx="796713" cy="73659"/>
          </a:xfrm>
          <a:custGeom>
            <a:avLst/>
            <a:gdLst/>
            <a:ahLst/>
            <a:cxnLst/>
            <a:rect l="l" t="t" r="r" b="b"/>
            <a:pathLst>
              <a:path w="597535" h="55244">
                <a:moveTo>
                  <a:pt x="0" y="0"/>
                </a:moveTo>
                <a:lnTo>
                  <a:pt x="5015" y="463"/>
                </a:lnTo>
                <a:lnTo>
                  <a:pt x="597396" y="55241"/>
                </a:lnTo>
              </a:path>
            </a:pathLst>
          </a:custGeom>
          <a:ln w="10074">
            <a:solidFill>
              <a:srgbClr val="53585F"/>
            </a:solidFill>
            <a:prstDash val="sysDot"/>
          </a:ln>
        </p:spPr>
        <p:txBody>
          <a:bodyPr wrap="square" lIns="0" tIns="0" rIns="0" bIns="0" rtlCol="0"/>
          <a:lstStyle/>
          <a:p>
            <a:endParaRPr sz="2400"/>
          </a:p>
        </p:txBody>
      </p:sp>
      <p:sp>
        <p:nvSpPr>
          <p:cNvPr id="149" name="object 69">
            <a:extLst>
              <a:ext uri="{FF2B5EF4-FFF2-40B4-BE49-F238E27FC236}">
                <a16:creationId xmlns:a16="http://schemas.microsoft.com/office/drawing/2014/main" id="{6341F3E4-EE02-3F41-9B4A-BCE697CA5AAB}"/>
              </a:ext>
            </a:extLst>
          </p:cNvPr>
          <p:cNvSpPr/>
          <p:nvPr/>
        </p:nvSpPr>
        <p:spPr>
          <a:xfrm>
            <a:off x="9054709" y="3793787"/>
            <a:ext cx="84667" cy="80433"/>
          </a:xfrm>
          <a:custGeom>
            <a:avLst/>
            <a:gdLst/>
            <a:ahLst/>
            <a:cxnLst/>
            <a:rect l="l" t="t" r="r" b="b"/>
            <a:pathLst>
              <a:path w="63500" h="60325">
                <a:moveTo>
                  <a:pt x="62966" y="0"/>
                </a:moveTo>
                <a:lnTo>
                  <a:pt x="0" y="24523"/>
                </a:lnTo>
                <a:lnTo>
                  <a:pt x="57404" y="60185"/>
                </a:lnTo>
                <a:lnTo>
                  <a:pt x="62966" y="0"/>
                </a:lnTo>
                <a:close/>
              </a:path>
            </a:pathLst>
          </a:custGeom>
          <a:solidFill>
            <a:srgbClr val="53585F"/>
          </a:solidFill>
        </p:spPr>
        <p:txBody>
          <a:bodyPr wrap="square" lIns="0" tIns="0" rIns="0" bIns="0" rtlCol="0"/>
          <a:lstStyle/>
          <a:p>
            <a:endParaRPr sz="2400"/>
          </a:p>
        </p:txBody>
      </p:sp>
      <p:sp>
        <p:nvSpPr>
          <p:cNvPr id="150" name="object 70">
            <a:extLst>
              <a:ext uri="{FF2B5EF4-FFF2-40B4-BE49-F238E27FC236}">
                <a16:creationId xmlns:a16="http://schemas.microsoft.com/office/drawing/2014/main" id="{E8EF131C-9A1C-484F-8555-8347ACA4AD37}"/>
              </a:ext>
            </a:extLst>
          </p:cNvPr>
          <p:cNvSpPr/>
          <p:nvPr/>
        </p:nvSpPr>
        <p:spPr>
          <a:xfrm>
            <a:off x="9575533" y="6217941"/>
            <a:ext cx="275496" cy="274756"/>
          </a:xfrm>
          <a:prstGeom prst="rect">
            <a:avLst/>
          </a:prstGeom>
          <a:blipFill>
            <a:blip r:embed="rId8" cstate="print"/>
            <a:stretch>
              <a:fillRect/>
            </a:stretch>
          </a:blipFill>
        </p:spPr>
        <p:txBody>
          <a:bodyPr wrap="square" lIns="0" tIns="0" rIns="0" bIns="0" rtlCol="0"/>
          <a:lstStyle/>
          <a:p>
            <a:endParaRPr sz="2400"/>
          </a:p>
        </p:txBody>
      </p:sp>
      <p:sp>
        <p:nvSpPr>
          <p:cNvPr id="151" name="object 71">
            <a:extLst>
              <a:ext uri="{FF2B5EF4-FFF2-40B4-BE49-F238E27FC236}">
                <a16:creationId xmlns:a16="http://schemas.microsoft.com/office/drawing/2014/main" id="{AD3B332C-BB42-F941-ACD5-176E532FD9A3}"/>
              </a:ext>
            </a:extLst>
          </p:cNvPr>
          <p:cNvSpPr txBox="1"/>
          <p:nvPr/>
        </p:nvSpPr>
        <p:spPr>
          <a:xfrm>
            <a:off x="9638013" y="6185959"/>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152" name="object 72">
            <a:extLst>
              <a:ext uri="{FF2B5EF4-FFF2-40B4-BE49-F238E27FC236}">
                <a16:creationId xmlns:a16="http://schemas.microsoft.com/office/drawing/2014/main" id="{AD3011B2-0862-AD48-A423-7486A09BB72F}"/>
              </a:ext>
            </a:extLst>
          </p:cNvPr>
          <p:cNvSpPr/>
          <p:nvPr/>
        </p:nvSpPr>
        <p:spPr>
          <a:xfrm>
            <a:off x="9724762" y="3328593"/>
            <a:ext cx="275484" cy="274756"/>
          </a:xfrm>
          <a:prstGeom prst="rect">
            <a:avLst/>
          </a:prstGeom>
          <a:blipFill>
            <a:blip r:embed="rId9" cstate="print"/>
            <a:stretch>
              <a:fillRect/>
            </a:stretch>
          </a:blipFill>
        </p:spPr>
        <p:txBody>
          <a:bodyPr wrap="square" lIns="0" tIns="0" rIns="0" bIns="0" rtlCol="0"/>
          <a:lstStyle/>
          <a:p>
            <a:endParaRPr sz="2400"/>
          </a:p>
        </p:txBody>
      </p:sp>
      <p:sp>
        <p:nvSpPr>
          <p:cNvPr id="153" name="object 73">
            <a:extLst>
              <a:ext uri="{FF2B5EF4-FFF2-40B4-BE49-F238E27FC236}">
                <a16:creationId xmlns:a16="http://schemas.microsoft.com/office/drawing/2014/main" id="{C7B1B1B5-F950-6746-8DF3-F0DA4FADC9A7}"/>
              </a:ext>
            </a:extLst>
          </p:cNvPr>
          <p:cNvSpPr txBox="1"/>
          <p:nvPr/>
        </p:nvSpPr>
        <p:spPr>
          <a:xfrm>
            <a:off x="9785773" y="3297930"/>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154" name="object 74">
            <a:extLst>
              <a:ext uri="{FF2B5EF4-FFF2-40B4-BE49-F238E27FC236}">
                <a16:creationId xmlns:a16="http://schemas.microsoft.com/office/drawing/2014/main" id="{5D701165-FE0B-7249-AEB7-A6C3F3CCEF7B}"/>
              </a:ext>
            </a:extLst>
          </p:cNvPr>
          <p:cNvSpPr/>
          <p:nvPr/>
        </p:nvSpPr>
        <p:spPr>
          <a:xfrm>
            <a:off x="9731320" y="3766794"/>
            <a:ext cx="275496" cy="274756"/>
          </a:xfrm>
          <a:prstGeom prst="rect">
            <a:avLst/>
          </a:prstGeom>
          <a:blipFill>
            <a:blip r:embed="rId10" cstate="print"/>
            <a:stretch>
              <a:fillRect/>
            </a:stretch>
          </a:blipFill>
        </p:spPr>
        <p:txBody>
          <a:bodyPr wrap="square" lIns="0" tIns="0" rIns="0" bIns="0" rtlCol="0"/>
          <a:lstStyle/>
          <a:p>
            <a:endParaRPr sz="2400"/>
          </a:p>
        </p:txBody>
      </p:sp>
      <p:sp>
        <p:nvSpPr>
          <p:cNvPr id="155" name="object 75">
            <a:extLst>
              <a:ext uri="{FF2B5EF4-FFF2-40B4-BE49-F238E27FC236}">
                <a16:creationId xmlns:a16="http://schemas.microsoft.com/office/drawing/2014/main" id="{BBD84E0E-43E6-E142-BC30-69897ACAA7EA}"/>
              </a:ext>
            </a:extLst>
          </p:cNvPr>
          <p:cNvSpPr txBox="1"/>
          <p:nvPr/>
        </p:nvSpPr>
        <p:spPr>
          <a:xfrm>
            <a:off x="9785773" y="3741211"/>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C</a:t>
            </a:r>
            <a:endParaRPr sz="1467">
              <a:latin typeface="Courier New"/>
              <a:cs typeface="Courier New"/>
            </a:endParaRPr>
          </a:p>
        </p:txBody>
      </p:sp>
      <p:sp>
        <p:nvSpPr>
          <p:cNvPr id="156" name="object 76">
            <a:extLst>
              <a:ext uri="{FF2B5EF4-FFF2-40B4-BE49-F238E27FC236}">
                <a16:creationId xmlns:a16="http://schemas.microsoft.com/office/drawing/2014/main" id="{0A2BEDFF-7BD9-D143-BFDA-4D1563F4C73C}"/>
              </a:ext>
            </a:extLst>
          </p:cNvPr>
          <p:cNvSpPr/>
          <p:nvPr/>
        </p:nvSpPr>
        <p:spPr>
          <a:xfrm>
            <a:off x="9546069" y="5422671"/>
            <a:ext cx="275496" cy="274753"/>
          </a:xfrm>
          <a:prstGeom prst="rect">
            <a:avLst/>
          </a:prstGeom>
          <a:blipFill>
            <a:blip r:embed="rId11" cstate="print"/>
            <a:stretch>
              <a:fillRect/>
            </a:stretch>
          </a:blipFill>
        </p:spPr>
        <p:txBody>
          <a:bodyPr wrap="square" lIns="0" tIns="0" rIns="0" bIns="0" rtlCol="0"/>
          <a:lstStyle/>
          <a:p>
            <a:endParaRPr sz="2400"/>
          </a:p>
        </p:txBody>
      </p:sp>
      <p:sp>
        <p:nvSpPr>
          <p:cNvPr id="157" name="object 77">
            <a:extLst>
              <a:ext uri="{FF2B5EF4-FFF2-40B4-BE49-F238E27FC236}">
                <a16:creationId xmlns:a16="http://schemas.microsoft.com/office/drawing/2014/main" id="{A6AC9A21-4C33-B849-988E-B5D0BDC6B2B9}"/>
              </a:ext>
            </a:extLst>
          </p:cNvPr>
          <p:cNvSpPr txBox="1"/>
          <p:nvPr/>
        </p:nvSpPr>
        <p:spPr>
          <a:xfrm>
            <a:off x="9611139" y="5406862"/>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F</a:t>
            </a:r>
            <a:endParaRPr sz="1467">
              <a:latin typeface="Courier New"/>
              <a:cs typeface="Courier New"/>
            </a:endParaRPr>
          </a:p>
        </p:txBody>
      </p:sp>
      <p:sp>
        <p:nvSpPr>
          <p:cNvPr id="158" name="object 78">
            <a:extLst>
              <a:ext uri="{FF2B5EF4-FFF2-40B4-BE49-F238E27FC236}">
                <a16:creationId xmlns:a16="http://schemas.microsoft.com/office/drawing/2014/main" id="{57CC8341-C6B4-1249-8DE6-FA63E5130513}"/>
              </a:ext>
            </a:extLst>
          </p:cNvPr>
          <p:cNvSpPr/>
          <p:nvPr/>
        </p:nvSpPr>
        <p:spPr>
          <a:xfrm>
            <a:off x="9686632" y="4642857"/>
            <a:ext cx="275496" cy="274756"/>
          </a:xfrm>
          <a:prstGeom prst="rect">
            <a:avLst/>
          </a:prstGeom>
          <a:blipFill>
            <a:blip r:embed="rId12" cstate="print"/>
            <a:stretch>
              <a:fillRect/>
            </a:stretch>
          </a:blipFill>
        </p:spPr>
        <p:txBody>
          <a:bodyPr wrap="square" lIns="0" tIns="0" rIns="0" bIns="0" rtlCol="0"/>
          <a:lstStyle/>
          <a:p>
            <a:endParaRPr sz="2400"/>
          </a:p>
        </p:txBody>
      </p:sp>
      <p:sp>
        <p:nvSpPr>
          <p:cNvPr id="159" name="object 79">
            <a:extLst>
              <a:ext uri="{FF2B5EF4-FFF2-40B4-BE49-F238E27FC236}">
                <a16:creationId xmlns:a16="http://schemas.microsoft.com/office/drawing/2014/main" id="{F46283DE-AAE2-CA4E-8920-F9AB6473D149}"/>
              </a:ext>
            </a:extLst>
          </p:cNvPr>
          <p:cNvSpPr/>
          <p:nvPr/>
        </p:nvSpPr>
        <p:spPr>
          <a:xfrm>
            <a:off x="9669677" y="5084550"/>
            <a:ext cx="275488" cy="274756"/>
          </a:xfrm>
          <a:prstGeom prst="rect">
            <a:avLst/>
          </a:prstGeom>
          <a:blipFill>
            <a:blip r:embed="rId13" cstate="print"/>
            <a:stretch>
              <a:fillRect/>
            </a:stretch>
          </a:blipFill>
        </p:spPr>
        <p:txBody>
          <a:bodyPr wrap="square" lIns="0" tIns="0" rIns="0" bIns="0" rtlCol="0"/>
          <a:lstStyle/>
          <a:p>
            <a:endParaRPr sz="2400"/>
          </a:p>
        </p:txBody>
      </p:sp>
      <p:sp>
        <p:nvSpPr>
          <p:cNvPr id="160" name="object 80">
            <a:extLst>
              <a:ext uri="{FF2B5EF4-FFF2-40B4-BE49-F238E27FC236}">
                <a16:creationId xmlns:a16="http://schemas.microsoft.com/office/drawing/2014/main" id="{52D477E0-ACB4-5448-B30A-7C31B79F2124}"/>
              </a:ext>
            </a:extLst>
          </p:cNvPr>
          <p:cNvSpPr txBox="1"/>
          <p:nvPr/>
        </p:nvSpPr>
        <p:spPr>
          <a:xfrm>
            <a:off x="9732043" y="5057608"/>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E</a:t>
            </a:r>
            <a:endParaRPr sz="1467">
              <a:latin typeface="Courier New"/>
              <a:cs typeface="Courier New"/>
            </a:endParaRPr>
          </a:p>
        </p:txBody>
      </p:sp>
      <p:sp>
        <p:nvSpPr>
          <p:cNvPr id="161" name="object 81">
            <a:extLst>
              <a:ext uri="{FF2B5EF4-FFF2-40B4-BE49-F238E27FC236}">
                <a16:creationId xmlns:a16="http://schemas.microsoft.com/office/drawing/2014/main" id="{410A1E16-AFA6-F841-81C7-C7AF33A60056}"/>
              </a:ext>
            </a:extLst>
          </p:cNvPr>
          <p:cNvSpPr/>
          <p:nvPr/>
        </p:nvSpPr>
        <p:spPr>
          <a:xfrm>
            <a:off x="9594939" y="4304190"/>
            <a:ext cx="275496" cy="274760"/>
          </a:xfrm>
          <a:prstGeom prst="rect">
            <a:avLst/>
          </a:prstGeom>
          <a:blipFill>
            <a:blip r:embed="rId8" cstate="print"/>
            <a:stretch>
              <a:fillRect/>
            </a:stretch>
          </a:blipFill>
        </p:spPr>
        <p:txBody>
          <a:bodyPr wrap="square" lIns="0" tIns="0" rIns="0" bIns="0" rtlCol="0"/>
          <a:lstStyle/>
          <a:p>
            <a:endParaRPr sz="2400"/>
          </a:p>
        </p:txBody>
      </p:sp>
      <p:sp>
        <p:nvSpPr>
          <p:cNvPr id="162" name="object 82">
            <a:extLst>
              <a:ext uri="{FF2B5EF4-FFF2-40B4-BE49-F238E27FC236}">
                <a16:creationId xmlns:a16="http://schemas.microsoft.com/office/drawing/2014/main" id="{4778A6BA-2A12-0E47-8B6C-70F679B9001B}"/>
              </a:ext>
            </a:extLst>
          </p:cNvPr>
          <p:cNvSpPr txBox="1"/>
          <p:nvPr/>
        </p:nvSpPr>
        <p:spPr>
          <a:xfrm>
            <a:off x="9664870" y="4141497"/>
            <a:ext cx="241300" cy="723403"/>
          </a:xfrm>
          <a:prstGeom prst="rect">
            <a:avLst/>
          </a:prstGeom>
        </p:spPr>
        <p:txBody>
          <a:bodyPr vert="horz" wrap="square" lIns="0" tIns="142240" rIns="0" bIns="0" rtlCol="0">
            <a:spAutoFit/>
          </a:bodyPr>
          <a:lstStyle/>
          <a:p>
            <a:pPr marL="16933">
              <a:spcBef>
                <a:spcPts val="1120"/>
              </a:spcBef>
            </a:pPr>
            <a:r>
              <a:rPr sz="1467" b="1" spc="7" dirty="0">
                <a:latin typeface="Courier New"/>
                <a:cs typeface="Courier New"/>
              </a:rPr>
              <a:t>A</a:t>
            </a:r>
            <a:endParaRPr sz="1467">
              <a:latin typeface="Courier New"/>
              <a:cs typeface="Courier New"/>
            </a:endParaRPr>
          </a:p>
          <a:p>
            <a:pPr marL="110911">
              <a:spcBef>
                <a:spcPts val="987"/>
              </a:spcBef>
            </a:pPr>
            <a:r>
              <a:rPr sz="1467" b="1" spc="7" dirty="0">
                <a:latin typeface="Courier New"/>
                <a:cs typeface="Courier New"/>
              </a:rPr>
              <a:t>B</a:t>
            </a:r>
            <a:endParaRPr sz="1467">
              <a:latin typeface="Courier New"/>
              <a:cs typeface="Courier New"/>
            </a:endParaRPr>
          </a:p>
        </p:txBody>
      </p:sp>
      <p:sp>
        <p:nvSpPr>
          <p:cNvPr id="163" name="object 7">
            <a:extLst>
              <a:ext uri="{FF2B5EF4-FFF2-40B4-BE49-F238E27FC236}">
                <a16:creationId xmlns:a16="http://schemas.microsoft.com/office/drawing/2014/main" id="{6A7675E1-AB6C-204C-95E3-30C71860F040}"/>
              </a:ext>
            </a:extLst>
          </p:cNvPr>
          <p:cNvSpPr/>
          <p:nvPr/>
        </p:nvSpPr>
        <p:spPr>
          <a:xfrm>
            <a:off x="5565949" y="4865001"/>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164" name="object 67">
            <a:extLst>
              <a:ext uri="{FF2B5EF4-FFF2-40B4-BE49-F238E27FC236}">
                <a16:creationId xmlns:a16="http://schemas.microsoft.com/office/drawing/2014/main" id="{FA06A656-CD9F-4E40-AF50-7309518B326F}"/>
              </a:ext>
            </a:extLst>
          </p:cNvPr>
          <p:cNvSpPr txBox="1"/>
          <p:nvPr/>
        </p:nvSpPr>
        <p:spPr>
          <a:xfrm>
            <a:off x="5673776" y="488852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165" name="object 7">
            <a:extLst>
              <a:ext uri="{FF2B5EF4-FFF2-40B4-BE49-F238E27FC236}">
                <a16:creationId xmlns:a16="http://schemas.microsoft.com/office/drawing/2014/main" id="{D56D8790-3575-104A-A31C-20F61D429B1B}"/>
              </a:ext>
            </a:extLst>
          </p:cNvPr>
          <p:cNvSpPr/>
          <p:nvPr/>
        </p:nvSpPr>
        <p:spPr>
          <a:xfrm>
            <a:off x="8171646" y="3791768"/>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166" name="object 47">
            <a:extLst>
              <a:ext uri="{FF2B5EF4-FFF2-40B4-BE49-F238E27FC236}">
                <a16:creationId xmlns:a16="http://schemas.microsoft.com/office/drawing/2014/main" id="{F8C319AE-0437-7247-96BC-AE343A5AF78B}"/>
              </a:ext>
            </a:extLst>
          </p:cNvPr>
          <p:cNvSpPr txBox="1"/>
          <p:nvPr/>
        </p:nvSpPr>
        <p:spPr>
          <a:xfrm>
            <a:off x="8264152" y="3845459"/>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167" name="object 7">
            <a:extLst>
              <a:ext uri="{FF2B5EF4-FFF2-40B4-BE49-F238E27FC236}">
                <a16:creationId xmlns:a16="http://schemas.microsoft.com/office/drawing/2014/main" id="{66A5F600-0612-D64A-A86F-140DDEC9C89A}"/>
              </a:ext>
            </a:extLst>
          </p:cNvPr>
          <p:cNvSpPr/>
          <p:nvPr/>
        </p:nvSpPr>
        <p:spPr>
          <a:xfrm>
            <a:off x="8159786" y="488936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168" name="object 57">
            <a:extLst>
              <a:ext uri="{FF2B5EF4-FFF2-40B4-BE49-F238E27FC236}">
                <a16:creationId xmlns:a16="http://schemas.microsoft.com/office/drawing/2014/main" id="{37E1FC64-DBF0-1A4D-A902-A47F7758D350}"/>
              </a:ext>
            </a:extLst>
          </p:cNvPr>
          <p:cNvSpPr txBox="1"/>
          <p:nvPr/>
        </p:nvSpPr>
        <p:spPr>
          <a:xfrm>
            <a:off x="8233659" y="4931136"/>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169" name="object 7">
            <a:extLst>
              <a:ext uri="{FF2B5EF4-FFF2-40B4-BE49-F238E27FC236}">
                <a16:creationId xmlns:a16="http://schemas.microsoft.com/office/drawing/2014/main" id="{E52F904D-5E9D-094C-BCD3-AC5233574B98}"/>
              </a:ext>
            </a:extLst>
          </p:cNvPr>
          <p:cNvSpPr/>
          <p:nvPr/>
        </p:nvSpPr>
        <p:spPr>
          <a:xfrm>
            <a:off x="8103019" y="586886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170" name="object 50">
            <a:extLst>
              <a:ext uri="{FF2B5EF4-FFF2-40B4-BE49-F238E27FC236}">
                <a16:creationId xmlns:a16="http://schemas.microsoft.com/office/drawing/2014/main" id="{F1AD9C09-7839-A144-BDD4-A81604C03ECB}"/>
              </a:ext>
            </a:extLst>
          </p:cNvPr>
          <p:cNvSpPr txBox="1"/>
          <p:nvPr/>
        </p:nvSpPr>
        <p:spPr>
          <a:xfrm>
            <a:off x="8209018" y="588235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171" name="object 89">
            <a:extLst>
              <a:ext uri="{FF2B5EF4-FFF2-40B4-BE49-F238E27FC236}">
                <a16:creationId xmlns:a16="http://schemas.microsoft.com/office/drawing/2014/main" id="{2F3775FB-5F9A-1849-9A08-95A01EF0309D}"/>
              </a:ext>
            </a:extLst>
          </p:cNvPr>
          <p:cNvSpPr txBox="1"/>
          <p:nvPr/>
        </p:nvSpPr>
        <p:spPr>
          <a:xfrm>
            <a:off x="5102574" y="4233571"/>
            <a:ext cx="1018540" cy="378672"/>
          </a:xfrm>
          <a:prstGeom prst="rect">
            <a:avLst/>
          </a:prstGeom>
        </p:spPr>
        <p:txBody>
          <a:bodyPr vert="horz" wrap="square" lIns="0" tIns="19473" rIns="0" bIns="0" rtlCol="0">
            <a:spAutoFit/>
          </a:bodyPr>
          <a:lstStyle/>
          <a:p>
            <a:pPr marL="16933">
              <a:spcBef>
                <a:spcPts val="153"/>
              </a:spcBef>
            </a:pPr>
            <a:r>
              <a:rPr sz="2333" spc="-40" dirty="0">
                <a:latin typeface="Arial"/>
                <a:cs typeface="Arial"/>
              </a:rPr>
              <a:t>L</a:t>
            </a:r>
            <a:r>
              <a:rPr sz="2333" spc="-33" dirty="0">
                <a:latin typeface="Arial"/>
                <a:cs typeface="Arial"/>
              </a:rPr>
              <a:t>a</a:t>
            </a:r>
            <a:r>
              <a:rPr sz="2333" spc="-60" dirty="0">
                <a:latin typeface="Arial"/>
                <a:cs typeface="Arial"/>
              </a:rPr>
              <a:t>y</a:t>
            </a:r>
            <a:r>
              <a:rPr sz="2333" spc="-53" dirty="0">
                <a:latin typeface="Arial"/>
                <a:cs typeface="Arial"/>
              </a:rPr>
              <a:t>e</a:t>
            </a:r>
            <a:r>
              <a:rPr sz="2333" spc="-152" dirty="0">
                <a:latin typeface="Arial"/>
                <a:cs typeface="Arial"/>
              </a:rPr>
              <a:t>r</a:t>
            </a:r>
            <a:r>
              <a:rPr sz="2333" spc="100" dirty="0">
                <a:latin typeface="Arial"/>
                <a:cs typeface="Arial"/>
              </a:rPr>
              <a:t>-</a:t>
            </a:r>
            <a:r>
              <a:rPr sz="2333" spc="33" dirty="0">
                <a:latin typeface="Arial"/>
                <a:cs typeface="Arial"/>
              </a:rPr>
              <a:t>2</a:t>
            </a:r>
            <a:endParaRPr sz="2333" dirty="0">
              <a:latin typeface="Arial"/>
              <a:cs typeface="Arial"/>
            </a:endParaRPr>
          </a:p>
        </p:txBody>
      </p:sp>
      <p:sp>
        <p:nvSpPr>
          <p:cNvPr id="172" name="object 89">
            <a:extLst>
              <a:ext uri="{FF2B5EF4-FFF2-40B4-BE49-F238E27FC236}">
                <a16:creationId xmlns:a16="http://schemas.microsoft.com/office/drawing/2014/main" id="{29B29F0C-EC0B-CC41-9687-5133A3047052}"/>
              </a:ext>
            </a:extLst>
          </p:cNvPr>
          <p:cNvSpPr txBox="1"/>
          <p:nvPr/>
        </p:nvSpPr>
        <p:spPr>
          <a:xfrm>
            <a:off x="7568724" y="3356463"/>
            <a:ext cx="1018540" cy="378672"/>
          </a:xfrm>
          <a:prstGeom prst="rect">
            <a:avLst/>
          </a:prstGeom>
        </p:spPr>
        <p:txBody>
          <a:bodyPr vert="horz" wrap="square" lIns="0" tIns="19473" rIns="0" bIns="0" rtlCol="0">
            <a:spAutoFit/>
          </a:bodyPr>
          <a:lstStyle/>
          <a:p>
            <a:pPr marL="16933">
              <a:spcBef>
                <a:spcPts val="153"/>
              </a:spcBef>
            </a:pPr>
            <a:r>
              <a:rPr sz="2333" spc="-40" dirty="0">
                <a:latin typeface="Arial"/>
                <a:cs typeface="Arial"/>
              </a:rPr>
              <a:t>L</a:t>
            </a:r>
            <a:r>
              <a:rPr sz="2333" spc="-33" dirty="0">
                <a:latin typeface="Arial"/>
                <a:cs typeface="Arial"/>
              </a:rPr>
              <a:t>a</a:t>
            </a:r>
            <a:r>
              <a:rPr sz="2333" spc="-60" dirty="0">
                <a:latin typeface="Arial"/>
                <a:cs typeface="Arial"/>
              </a:rPr>
              <a:t>y</a:t>
            </a:r>
            <a:r>
              <a:rPr sz="2333" spc="-53" dirty="0">
                <a:latin typeface="Arial"/>
                <a:cs typeface="Arial"/>
              </a:rPr>
              <a:t>e</a:t>
            </a:r>
            <a:r>
              <a:rPr sz="2333" spc="-152" dirty="0">
                <a:latin typeface="Arial"/>
                <a:cs typeface="Arial"/>
              </a:rPr>
              <a:t>r</a:t>
            </a:r>
            <a:r>
              <a:rPr sz="2333" spc="100" dirty="0">
                <a:latin typeface="Arial"/>
                <a:cs typeface="Arial"/>
              </a:rPr>
              <a:t>-</a:t>
            </a:r>
            <a:r>
              <a:rPr lang="en-US" sz="2333" spc="33" dirty="0">
                <a:latin typeface="Arial"/>
                <a:cs typeface="Arial"/>
              </a:rPr>
              <a:t>1</a:t>
            </a:r>
            <a:endParaRPr sz="2333" dirty="0">
              <a:latin typeface="Arial"/>
              <a:cs typeface="Arial"/>
            </a:endParaRPr>
          </a:p>
        </p:txBody>
      </p:sp>
      <p:sp>
        <p:nvSpPr>
          <p:cNvPr id="173" name="object 89">
            <a:extLst>
              <a:ext uri="{FF2B5EF4-FFF2-40B4-BE49-F238E27FC236}">
                <a16:creationId xmlns:a16="http://schemas.microsoft.com/office/drawing/2014/main" id="{B98CED15-B924-564B-B002-04F9E417C63F}"/>
              </a:ext>
            </a:extLst>
          </p:cNvPr>
          <p:cNvSpPr txBox="1"/>
          <p:nvPr/>
        </p:nvSpPr>
        <p:spPr>
          <a:xfrm>
            <a:off x="9222050" y="2809756"/>
            <a:ext cx="1018540" cy="378672"/>
          </a:xfrm>
          <a:prstGeom prst="rect">
            <a:avLst/>
          </a:prstGeom>
        </p:spPr>
        <p:txBody>
          <a:bodyPr vert="horz" wrap="square" lIns="0" tIns="19473" rIns="0" bIns="0" rtlCol="0">
            <a:spAutoFit/>
          </a:bodyPr>
          <a:lstStyle/>
          <a:p>
            <a:pPr marL="16933">
              <a:spcBef>
                <a:spcPts val="153"/>
              </a:spcBef>
            </a:pPr>
            <a:r>
              <a:rPr sz="2333" spc="-40" dirty="0">
                <a:latin typeface="Arial"/>
                <a:cs typeface="Arial"/>
              </a:rPr>
              <a:t>L</a:t>
            </a:r>
            <a:r>
              <a:rPr sz="2333" spc="-33" dirty="0">
                <a:latin typeface="Arial"/>
                <a:cs typeface="Arial"/>
              </a:rPr>
              <a:t>a</a:t>
            </a:r>
            <a:r>
              <a:rPr sz="2333" spc="-60" dirty="0">
                <a:latin typeface="Arial"/>
                <a:cs typeface="Arial"/>
              </a:rPr>
              <a:t>y</a:t>
            </a:r>
            <a:r>
              <a:rPr sz="2333" spc="-53" dirty="0">
                <a:latin typeface="Arial"/>
                <a:cs typeface="Arial"/>
              </a:rPr>
              <a:t>e</a:t>
            </a:r>
            <a:r>
              <a:rPr sz="2333" spc="-152" dirty="0">
                <a:latin typeface="Arial"/>
                <a:cs typeface="Arial"/>
              </a:rPr>
              <a:t>r</a:t>
            </a:r>
            <a:r>
              <a:rPr sz="2333" spc="100" dirty="0">
                <a:latin typeface="Arial"/>
                <a:cs typeface="Arial"/>
              </a:rPr>
              <a:t>-</a:t>
            </a:r>
            <a:r>
              <a:rPr lang="en-US" sz="2333" spc="33" dirty="0">
                <a:latin typeface="Arial"/>
                <a:cs typeface="Arial"/>
              </a:rPr>
              <a:t>0</a:t>
            </a:r>
            <a:endParaRPr sz="2333" dirty="0">
              <a:latin typeface="Arial"/>
              <a:cs typeface="Arial"/>
            </a:endParaRPr>
          </a:p>
        </p:txBody>
      </p:sp>
      <p:sp>
        <p:nvSpPr>
          <p:cNvPr id="174" name="TextBox 173">
            <a:extLst>
              <a:ext uri="{FF2B5EF4-FFF2-40B4-BE49-F238E27FC236}">
                <a16:creationId xmlns:a16="http://schemas.microsoft.com/office/drawing/2014/main" id="{F7297ECB-1F5E-DC40-92B1-4300F95E80FF}"/>
              </a:ext>
            </a:extLst>
          </p:cNvPr>
          <p:cNvSpPr txBox="1"/>
          <p:nvPr/>
        </p:nvSpPr>
        <p:spPr>
          <a:xfrm>
            <a:off x="10025627" y="3251987"/>
            <a:ext cx="429926" cy="400110"/>
          </a:xfrm>
          <a:prstGeom prst="rect">
            <a:avLst/>
          </a:prstGeom>
          <a:noFill/>
        </p:spPr>
        <p:txBody>
          <a:bodyPr wrap="none" rtlCol="0">
            <a:spAutoFit/>
          </a:bodyPr>
          <a:lstStyle/>
          <a:p>
            <a:r>
              <a:rPr lang="en-US" sz="2000" b="1" dirty="0"/>
              <a:t>X</a:t>
            </a:r>
            <a:r>
              <a:rPr lang="en-US" sz="2000" b="1" baseline="-25000" dirty="0"/>
              <a:t>A</a:t>
            </a:r>
          </a:p>
        </p:txBody>
      </p:sp>
      <p:sp>
        <p:nvSpPr>
          <p:cNvPr id="175" name="TextBox 174">
            <a:extLst>
              <a:ext uri="{FF2B5EF4-FFF2-40B4-BE49-F238E27FC236}">
                <a16:creationId xmlns:a16="http://schemas.microsoft.com/office/drawing/2014/main" id="{4A3848E6-58E1-B54D-97B2-B75E9C708051}"/>
              </a:ext>
            </a:extLst>
          </p:cNvPr>
          <p:cNvSpPr txBox="1"/>
          <p:nvPr/>
        </p:nvSpPr>
        <p:spPr>
          <a:xfrm>
            <a:off x="10032925" y="3685238"/>
            <a:ext cx="406714" cy="400110"/>
          </a:xfrm>
          <a:prstGeom prst="rect">
            <a:avLst/>
          </a:prstGeom>
          <a:noFill/>
        </p:spPr>
        <p:txBody>
          <a:bodyPr wrap="none" rtlCol="0">
            <a:spAutoFit/>
          </a:bodyPr>
          <a:lstStyle/>
          <a:p>
            <a:r>
              <a:rPr lang="en-US" sz="2000" b="1" dirty="0"/>
              <a:t>X</a:t>
            </a:r>
            <a:r>
              <a:rPr lang="en-US" sz="2000" b="1" baseline="-25000" dirty="0"/>
              <a:t>C</a:t>
            </a:r>
          </a:p>
        </p:txBody>
      </p:sp>
      <p:sp>
        <p:nvSpPr>
          <p:cNvPr id="176" name="TextBox 175">
            <a:extLst>
              <a:ext uri="{FF2B5EF4-FFF2-40B4-BE49-F238E27FC236}">
                <a16:creationId xmlns:a16="http://schemas.microsoft.com/office/drawing/2014/main" id="{85ADE815-B9A4-F84E-8680-9740E8C3DD8F}"/>
              </a:ext>
            </a:extLst>
          </p:cNvPr>
          <p:cNvSpPr txBox="1"/>
          <p:nvPr/>
        </p:nvSpPr>
        <p:spPr>
          <a:xfrm>
            <a:off x="9911392" y="4229796"/>
            <a:ext cx="429926" cy="400110"/>
          </a:xfrm>
          <a:prstGeom prst="rect">
            <a:avLst/>
          </a:prstGeom>
          <a:noFill/>
        </p:spPr>
        <p:txBody>
          <a:bodyPr wrap="none" rtlCol="0">
            <a:spAutoFit/>
          </a:bodyPr>
          <a:lstStyle/>
          <a:p>
            <a:r>
              <a:rPr lang="en-US" sz="2000" b="1" dirty="0"/>
              <a:t>X</a:t>
            </a:r>
            <a:r>
              <a:rPr lang="en-US" sz="2000" b="1" baseline="-25000" dirty="0"/>
              <a:t>A</a:t>
            </a:r>
          </a:p>
        </p:txBody>
      </p:sp>
      <p:sp>
        <p:nvSpPr>
          <p:cNvPr id="177" name="TextBox 176">
            <a:extLst>
              <a:ext uri="{FF2B5EF4-FFF2-40B4-BE49-F238E27FC236}">
                <a16:creationId xmlns:a16="http://schemas.microsoft.com/office/drawing/2014/main" id="{0D158185-444E-3440-83CC-B8C3430B7CFA}"/>
              </a:ext>
            </a:extLst>
          </p:cNvPr>
          <p:cNvSpPr txBox="1"/>
          <p:nvPr/>
        </p:nvSpPr>
        <p:spPr>
          <a:xfrm>
            <a:off x="9874879" y="6137115"/>
            <a:ext cx="429926" cy="400110"/>
          </a:xfrm>
          <a:prstGeom prst="rect">
            <a:avLst/>
          </a:prstGeom>
          <a:noFill/>
        </p:spPr>
        <p:txBody>
          <a:bodyPr wrap="none" rtlCol="0">
            <a:spAutoFit/>
          </a:bodyPr>
          <a:lstStyle/>
          <a:p>
            <a:r>
              <a:rPr lang="en-US" sz="2000" b="1" dirty="0"/>
              <a:t>X</a:t>
            </a:r>
            <a:r>
              <a:rPr lang="en-US" sz="2000" b="1" baseline="-25000" dirty="0"/>
              <a:t>A</a:t>
            </a:r>
          </a:p>
        </p:txBody>
      </p:sp>
      <p:sp>
        <p:nvSpPr>
          <p:cNvPr id="178" name="TextBox 177">
            <a:extLst>
              <a:ext uri="{FF2B5EF4-FFF2-40B4-BE49-F238E27FC236}">
                <a16:creationId xmlns:a16="http://schemas.microsoft.com/office/drawing/2014/main" id="{6FD13EB0-3BAF-C649-8169-E2A16603943D}"/>
              </a:ext>
            </a:extLst>
          </p:cNvPr>
          <p:cNvSpPr txBox="1"/>
          <p:nvPr/>
        </p:nvSpPr>
        <p:spPr>
          <a:xfrm>
            <a:off x="9950080" y="4545362"/>
            <a:ext cx="421910" cy="400110"/>
          </a:xfrm>
          <a:prstGeom prst="rect">
            <a:avLst/>
          </a:prstGeom>
          <a:noFill/>
        </p:spPr>
        <p:txBody>
          <a:bodyPr wrap="none" rtlCol="0">
            <a:spAutoFit/>
          </a:bodyPr>
          <a:lstStyle/>
          <a:p>
            <a:r>
              <a:rPr lang="en-US" sz="2000" b="1" dirty="0"/>
              <a:t>X</a:t>
            </a:r>
            <a:r>
              <a:rPr lang="en-US" sz="2000" b="1" baseline="-25000" dirty="0"/>
              <a:t>B</a:t>
            </a:r>
          </a:p>
        </p:txBody>
      </p:sp>
      <p:sp>
        <p:nvSpPr>
          <p:cNvPr id="179" name="TextBox 178">
            <a:extLst>
              <a:ext uri="{FF2B5EF4-FFF2-40B4-BE49-F238E27FC236}">
                <a16:creationId xmlns:a16="http://schemas.microsoft.com/office/drawing/2014/main" id="{0BF968F5-D0DF-9A45-BD25-4BCA7C1269DE}"/>
              </a:ext>
            </a:extLst>
          </p:cNvPr>
          <p:cNvSpPr txBox="1"/>
          <p:nvPr/>
        </p:nvSpPr>
        <p:spPr>
          <a:xfrm>
            <a:off x="9977651" y="5017163"/>
            <a:ext cx="409086" cy="400110"/>
          </a:xfrm>
          <a:prstGeom prst="rect">
            <a:avLst/>
          </a:prstGeom>
          <a:noFill/>
        </p:spPr>
        <p:txBody>
          <a:bodyPr wrap="none" rtlCol="0">
            <a:spAutoFit/>
          </a:bodyPr>
          <a:lstStyle/>
          <a:p>
            <a:r>
              <a:rPr lang="en-US" sz="2000" b="1" dirty="0"/>
              <a:t>X</a:t>
            </a:r>
            <a:r>
              <a:rPr lang="en-US" sz="2000" b="1" baseline="-25000" dirty="0"/>
              <a:t>E</a:t>
            </a:r>
          </a:p>
        </p:txBody>
      </p:sp>
      <p:sp>
        <p:nvSpPr>
          <p:cNvPr id="180" name="TextBox 179">
            <a:extLst>
              <a:ext uri="{FF2B5EF4-FFF2-40B4-BE49-F238E27FC236}">
                <a16:creationId xmlns:a16="http://schemas.microsoft.com/office/drawing/2014/main" id="{B6A13605-54C5-874D-ADC2-0A70FFE1B129}"/>
              </a:ext>
            </a:extLst>
          </p:cNvPr>
          <p:cNvSpPr txBox="1"/>
          <p:nvPr/>
        </p:nvSpPr>
        <p:spPr>
          <a:xfrm>
            <a:off x="9833980" y="5371693"/>
            <a:ext cx="404278" cy="400110"/>
          </a:xfrm>
          <a:prstGeom prst="rect">
            <a:avLst/>
          </a:prstGeom>
          <a:noFill/>
        </p:spPr>
        <p:txBody>
          <a:bodyPr wrap="none" rtlCol="0">
            <a:spAutoFit/>
          </a:bodyPr>
          <a:lstStyle/>
          <a:p>
            <a:r>
              <a:rPr lang="en-US" sz="2000" b="1" dirty="0"/>
              <a:t>X</a:t>
            </a:r>
            <a:r>
              <a:rPr lang="en-US" sz="2000" b="1" baseline="-25000" dirty="0"/>
              <a:t>F</a:t>
            </a:r>
          </a:p>
        </p:txBody>
      </p:sp>
    </p:spTree>
    <p:extLst>
      <p:ext uri="{BB962C8B-B14F-4D97-AF65-F5344CB8AC3E}">
        <p14:creationId xmlns:p14="http://schemas.microsoft.com/office/powerpoint/2010/main" val="35765338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2812" name="Google Shape;2812;p1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13" name="Google Shape;2813;p16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14" name="Google Shape;2814;p1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160</a:t>
            </a:fld>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818"/>
        <p:cNvGrpSpPr/>
        <p:nvPr/>
      </p:nvGrpSpPr>
      <p:grpSpPr>
        <a:xfrm>
          <a:off x="0" y="0"/>
          <a:ext cx="0" cy="0"/>
          <a:chOff x="0" y="0"/>
          <a:chExt cx="0" cy="0"/>
        </a:xfrm>
      </p:grpSpPr>
      <p:sp>
        <p:nvSpPr>
          <p:cNvPr id="2819" name="Google Shape;2819;p16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20" name="Google Shape;2820;p16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21" name="Google Shape;2821;p1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161</a:t>
            </a:fld>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825"/>
        <p:cNvGrpSpPr/>
        <p:nvPr/>
      </p:nvGrpSpPr>
      <p:grpSpPr>
        <a:xfrm>
          <a:off x="0" y="0"/>
          <a:ext cx="0" cy="0"/>
          <a:chOff x="0" y="0"/>
          <a:chExt cx="0" cy="0"/>
        </a:xfrm>
      </p:grpSpPr>
      <p:sp>
        <p:nvSpPr>
          <p:cNvPr id="2826" name="Google Shape;2826;p1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27" name="Google Shape;2827;p16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28" name="Google Shape;2828;p1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162</a:t>
            </a:fld>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832"/>
        <p:cNvGrpSpPr/>
        <p:nvPr/>
      </p:nvGrpSpPr>
      <p:grpSpPr>
        <a:xfrm>
          <a:off x="0" y="0"/>
          <a:ext cx="0" cy="0"/>
          <a:chOff x="0" y="0"/>
          <a:chExt cx="0" cy="0"/>
        </a:xfrm>
      </p:grpSpPr>
      <p:sp>
        <p:nvSpPr>
          <p:cNvPr id="2833" name="Google Shape;2833;p1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34" name="Google Shape;2834;p1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35" name="Google Shape;2835;p1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163</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839"/>
        <p:cNvGrpSpPr/>
        <p:nvPr/>
      </p:nvGrpSpPr>
      <p:grpSpPr>
        <a:xfrm>
          <a:off x="0" y="0"/>
          <a:ext cx="0" cy="0"/>
          <a:chOff x="0" y="0"/>
          <a:chExt cx="0" cy="0"/>
        </a:xfrm>
      </p:grpSpPr>
      <p:sp>
        <p:nvSpPr>
          <p:cNvPr id="2840" name="Google Shape;2840;p1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41" name="Google Shape;2841;p16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42" name="Google Shape;2842;p1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164</a:t>
            </a:fld>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846"/>
        <p:cNvGrpSpPr/>
        <p:nvPr/>
      </p:nvGrpSpPr>
      <p:grpSpPr>
        <a:xfrm>
          <a:off x="0" y="0"/>
          <a:ext cx="0" cy="0"/>
          <a:chOff x="0" y="0"/>
          <a:chExt cx="0" cy="0"/>
        </a:xfrm>
      </p:grpSpPr>
      <p:sp>
        <p:nvSpPr>
          <p:cNvPr id="2847" name="Google Shape;2847;p16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48" name="Google Shape;2848;p16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49" name="Google Shape;2849;p1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165</a:t>
            </a:fld>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853"/>
        <p:cNvGrpSpPr/>
        <p:nvPr/>
      </p:nvGrpSpPr>
      <p:grpSpPr>
        <a:xfrm>
          <a:off x="0" y="0"/>
          <a:ext cx="0" cy="0"/>
          <a:chOff x="0" y="0"/>
          <a:chExt cx="0" cy="0"/>
        </a:xfrm>
      </p:grpSpPr>
      <p:sp>
        <p:nvSpPr>
          <p:cNvPr id="2854" name="Google Shape;2854;p1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55" name="Google Shape;2855;p16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56" name="Google Shape;2856;p1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166</a:t>
            </a:fld>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860"/>
        <p:cNvGrpSpPr/>
        <p:nvPr/>
      </p:nvGrpSpPr>
      <p:grpSpPr>
        <a:xfrm>
          <a:off x="0" y="0"/>
          <a:ext cx="0" cy="0"/>
          <a:chOff x="0" y="0"/>
          <a:chExt cx="0" cy="0"/>
        </a:xfrm>
      </p:grpSpPr>
      <p:sp>
        <p:nvSpPr>
          <p:cNvPr id="2861" name="Google Shape;2861;p1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62" name="Google Shape;2862;p16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63" name="Google Shape;2863;p1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167</a:t>
            </a:fld>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867"/>
        <p:cNvGrpSpPr/>
        <p:nvPr/>
      </p:nvGrpSpPr>
      <p:grpSpPr>
        <a:xfrm>
          <a:off x="0" y="0"/>
          <a:ext cx="0" cy="0"/>
          <a:chOff x="0" y="0"/>
          <a:chExt cx="0" cy="0"/>
        </a:xfrm>
      </p:grpSpPr>
      <p:sp>
        <p:nvSpPr>
          <p:cNvPr id="2868" name="Google Shape;2868;p1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69" name="Google Shape;2869;p1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70" name="Google Shape;2870;p1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168</a:t>
            </a:fld>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874"/>
        <p:cNvGrpSpPr/>
        <p:nvPr/>
      </p:nvGrpSpPr>
      <p:grpSpPr>
        <a:xfrm>
          <a:off x="0" y="0"/>
          <a:ext cx="0" cy="0"/>
          <a:chOff x="0" y="0"/>
          <a:chExt cx="0" cy="0"/>
        </a:xfrm>
      </p:grpSpPr>
      <p:sp>
        <p:nvSpPr>
          <p:cNvPr id="2875" name="Google Shape;2875;p1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76" name="Google Shape;2876;p16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77" name="Google Shape;2877;p1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169</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FE826-41EB-2940-9ECF-BBC138CB7004}"/>
              </a:ext>
            </a:extLst>
          </p:cNvPr>
          <p:cNvSpPr>
            <a:spLocks noGrp="1"/>
          </p:cNvSpPr>
          <p:nvPr>
            <p:ph type="title"/>
          </p:nvPr>
        </p:nvSpPr>
        <p:spPr/>
        <p:txBody>
          <a:bodyPr/>
          <a:lstStyle/>
          <a:p>
            <a:r>
              <a:rPr lang="en-US" b="1" spc="-152" dirty="0">
                <a:solidFill>
                  <a:srgbClr val="C00000"/>
                </a:solidFill>
              </a:rPr>
              <a:t>Overview </a:t>
            </a:r>
            <a:r>
              <a:rPr lang="en-US" b="1" spc="-53" dirty="0">
                <a:solidFill>
                  <a:srgbClr val="C00000"/>
                </a:solidFill>
              </a:rPr>
              <a:t>of</a:t>
            </a:r>
            <a:r>
              <a:rPr lang="en-US" b="1" spc="60" dirty="0">
                <a:solidFill>
                  <a:srgbClr val="C00000"/>
                </a:solidFill>
              </a:rPr>
              <a:t> GNN </a:t>
            </a:r>
            <a:r>
              <a:rPr lang="en-US" b="1" spc="-80" dirty="0">
                <a:solidFill>
                  <a:srgbClr val="C00000"/>
                </a:solidFill>
              </a:rPr>
              <a:t>Model</a:t>
            </a:r>
            <a:endParaRPr lang="en-US" b="1" dirty="0">
              <a:solidFill>
                <a:srgbClr val="C00000"/>
              </a:solidFill>
            </a:endParaRPr>
          </a:p>
        </p:txBody>
      </p:sp>
      <p:sp>
        <p:nvSpPr>
          <p:cNvPr id="4" name="Slide Number Placeholder 3">
            <a:extLst>
              <a:ext uri="{FF2B5EF4-FFF2-40B4-BE49-F238E27FC236}">
                <a16:creationId xmlns:a16="http://schemas.microsoft.com/office/drawing/2014/main" id="{ABF17AF9-5CC3-5646-A4BE-DC4CBA726867}"/>
              </a:ext>
            </a:extLst>
          </p:cNvPr>
          <p:cNvSpPr>
            <a:spLocks noGrp="1"/>
          </p:cNvSpPr>
          <p:nvPr>
            <p:ph type="sldNum" sz="quarter" idx="12"/>
          </p:nvPr>
        </p:nvSpPr>
        <p:spPr/>
        <p:txBody>
          <a:bodyPr/>
          <a:lstStyle/>
          <a:p>
            <a:fld id="{4C15419E-54D6-8648-ABFB-BEF58E3E877E}" type="slidenum">
              <a:rPr lang="en-US" smtClean="0"/>
              <a:t>17</a:t>
            </a:fld>
            <a:endParaRPr lang="en-US"/>
          </a:p>
        </p:txBody>
      </p:sp>
      <p:sp>
        <p:nvSpPr>
          <p:cNvPr id="5" name="object 7">
            <a:extLst>
              <a:ext uri="{FF2B5EF4-FFF2-40B4-BE49-F238E27FC236}">
                <a16:creationId xmlns:a16="http://schemas.microsoft.com/office/drawing/2014/main" id="{D132CEC5-402D-4C48-899F-14B8D68A2106}"/>
              </a:ext>
            </a:extLst>
          </p:cNvPr>
          <p:cNvSpPr/>
          <p:nvPr/>
        </p:nvSpPr>
        <p:spPr>
          <a:xfrm>
            <a:off x="3154435" y="4949616"/>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2"/>
            <a:srcRect/>
            <a:stretch>
              <a:fillRect/>
            </a:stretch>
          </a:blipFill>
        </p:spPr>
        <p:txBody>
          <a:bodyPr wrap="square" lIns="0" tIns="0" rIns="0" bIns="0" rtlCol="0"/>
          <a:lstStyle/>
          <a:p>
            <a:endParaRPr sz="2400"/>
          </a:p>
        </p:txBody>
      </p:sp>
      <p:sp>
        <p:nvSpPr>
          <p:cNvPr id="6" name="object 7">
            <a:extLst>
              <a:ext uri="{FF2B5EF4-FFF2-40B4-BE49-F238E27FC236}">
                <a16:creationId xmlns:a16="http://schemas.microsoft.com/office/drawing/2014/main" id="{3E50D32B-3A3A-E446-93D6-50DEF0B8DB4C}"/>
              </a:ext>
            </a:extLst>
          </p:cNvPr>
          <p:cNvSpPr/>
          <p:nvPr/>
        </p:nvSpPr>
        <p:spPr>
          <a:xfrm>
            <a:off x="4109648" y="444750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3"/>
            <a:srcRect/>
            <a:stretch>
              <a:fillRect/>
            </a:stretch>
          </a:blipFill>
        </p:spPr>
        <p:txBody>
          <a:bodyPr wrap="square" lIns="0" tIns="0" rIns="0" bIns="0" rtlCol="0"/>
          <a:lstStyle/>
          <a:p>
            <a:endParaRPr sz="2400"/>
          </a:p>
        </p:txBody>
      </p:sp>
      <p:sp>
        <p:nvSpPr>
          <p:cNvPr id="7" name="object 7">
            <a:extLst>
              <a:ext uri="{FF2B5EF4-FFF2-40B4-BE49-F238E27FC236}">
                <a16:creationId xmlns:a16="http://schemas.microsoft.com/office/drawing/2014/main" id="{7EF40BAE-B722-DF44-BCF8-479697F9967E}"/>
              </a:ext>
            </a:extLst>
          </p:cNvPr>
          <p:cNvSpPr/>
          <p:nvPr/>
        </p:nvSpPr>
        <p:spPr>
          <a:xfrm>
            <a:off x="3827634" y="3812601"/>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8" name="object 7">
            <a:extLst>
              <a:ext uri="{FF2B5EF4-FFF2-40B4-BE49-F238E27FC236}">
                <a16:creationId xmlns:a16="http://schemas.microsoft.com/office/drawing/2014/main" id="{3BC718B0-AA22-4840-8611-1B8DA9BBC18A}"/>
              </a:ext>
            </a:extLst>
          </p:cNvPr>
          <p:cNvSpPr/>
          <p:nvPr/>
        </p:nvSpPr>
        <p:spPr>
          <a:xfrm>
            <a:off x="3496849" y="2908188"/>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9" name="object 7">
            <a:extLst>
              <a:ext uri="{FF2B5EF4-FFF2-40B4-BE49-F238E27FC236}">
                <a16:creationId xmlns:a16="http://schemas.microsoft.com/office/drawing/2014/main" id="{1A01969C-5C0C-2A43-B060-D01C1E1EA326}"/>
              </a:ext>
            </a:extLst>
          </p:cNvPr>
          <p:cNvSpPr/>
          <p:nvPr/>
        </p:nvSpPr>
        <p:spPr>
          <a:xfrm>
            <a:off x="1918021" y="470137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10" name="object 7">
            <a:extLst>
              <a:ext uri="{FF2B5EF4-FFF2-40B4-BE49-F238E27FC236}">
                <a16:creationId xmlns:a16="http://schemas.microsoft.com/office/drawing/2014/main" id="{99E857CF-E578-B344-B3BE-1F6DBF5EA729}"/>
              </a:ext>
            </a:extLst>
          </p:cNvPr>
          <p:cNvSpPr/>
          <p:nvPr/>
        </p:nvSpPr>
        <p:spPr>
          <a:xfrm>
            <a:off x="2289216" y="370995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11" name="object 4">
            <a:extLst>
              <a:ext uri="{FF2B5EF4-FFF2-40B4-BE49-F238E27FC236}">
                <a16:creationId xmlns:a16="http://schemas.microsoft.com/office/drawing/2014/main" id="{2E83D31C-8159-AC4B-B682-0283B041F7C5}"/>
              </a:ext>
            </a:extLst>
          </p:cNvPr>
          <p:cNvSpPr/>
          <p:nvPr/>
        </p:nvSpPr>
        <p:spPr>
          <a:xfrm>
            <a:off x="6105028" y="4309059"/>
            <a:ext cx="57573" cy="0"/>
          </a:xfrm>
          <a:custGeom>
            <a:avLst/>
            <a:gdLst/>
            <a:ahLst/>
            <a:cxnLst/>
            <a:rect l="l" t="t" r="r" b="b"/>
            <a:pathLst>
              <a:path w="43179">
                <a:moveTo>
                  <a:pt x="0" y="0"/>
                </a:moveTo>
                <a:lnTo>
                  <a:pt x="42999" y="0"/>
                </a:lnTo>
              </a:path>
            </a:pathLst>
          </a:custGeom>
          <a:ln w="20149">
            <a:solidFill>
              <a:srgbClr val="000000"/>
            </a:solidFill>
          </a:ln>
        </p:spPr>
        <p:txBody>
          <a:bodyPr wrap="square" lIns="0" tIns="0" rIns="0" bIns="0" rtlCol="0"/>
          <a:lstStyle/>
          <a:p>
            <a:endParaRPr sz="2400"/>
          </a:p>
        </p:txBody>
      </p:sp>
      <p:sp>
        <p:nvSpPr>
          <p:cNvPr id="12" name="object 5">
            <a:extLst>
              <a:ext uri="{FF2B5EF4-FFF2-40B4-BE49-F238E27FC236}">
                <a16:creationId xmlns:a16="http://schemas.microsoft.com/office/drawing/2014/main" id="{F8F67CD6-CDF4-224A-B7D3-FC4565CCFEF6}"/>
              </a:ext>
            </a:extLst>
          </p:cNvPr>
          <p:cNvSpPr/>
          <p:nvPr/>
        </p:nvSpPr>
        <p:spPr>
          <a:xfrm>
            <a:off x="5989506" y="4244594"/>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000000"/>
          </a:solidFill>
        </p:spPr>
        <p:txBody>
          <a:bodyPr wrap="square" lIns="0" tIns="0" rIns="0" bIns="0" rtlCol="0"/>
          <a:lstStyle/>
          <a:p>
            <a:endParaRPr sz="2400"/>
          </a:p>
        </p:txBody>
      </p:sp>
      <p:sp>
        <p:nvSpPr>
          <p:cNvPr id="13" name="object 6">
            <a:extLst>
              <a:ext uri="{FF2B5EF4-FFF2-40B4-BE49-F238E27FC236}">
                <a16:creationId xmlns:a16="http://schemas.microsoft.com/office/drawing/2014/main" id="{EB9BD785-B47D-D445-8175-0B452854CF07}"/>
              </a:ext>
            </a:extLst>
          </p:cNvPr>
          <p:cNvSpPr/>
          <p:nvPr/>
        </p:nvSpPr>
        <p:spPr>
          <a:xfrm>
            <a:off x="6162362" y="3904657"/>
            <a:ext cx="876300" cy="796713"/>
          </a:xfrm>
          <a:custGeom>
            <a:avLst/>
            <a:gdLst/>
            <a:ahLst/>
            <a:cxnLst/>
            <a:rect l="l" t="t" r="r" b="b"/>
            <a:pathLst>
              <a:path w="657225" h="597535">
                <a:moveTo>
                  <a:pt x="0" y="0"/>
                </a:moveTo>
                <a:lnTo>
                  <a:pt x="657212" y="0"/>
                </a:lnTo>
                <a:lnTo>
                  <a:pt x="657212" y="597141"/>
                </a:lnTo>
                <a:lnTo>
                  <a:pt x="0" y="597141"/>
                </a:lnTo>
                <a:lnTo>
                  <a:pt x="0" y="0"/>
                </a:lnTo>
                <a:close/>
              </a:path>
            </a:pathLst>
          </a:custGeom>
          <a:solidFill>
            <a:srgbClr val="DCDEE0"/>
          </a:solidFill>
        </p:spPr>
        <p:txBody>
          <a:bodyPr wrap="square" lIns="0" tIns="0" rIns="0" bIns="0" rtlCol="0"/>
          <a:lstStyle/>
          <a:p>
            <a:endParaRPr sz="2400"/>
          </a:p>
        </p:txBody>
      </p:sp>
      <p:sp>
        <p:nvSpPr>
          <p:cNvPr id="14" name="object 7">
            <a:extLst>
              <a:ext uri="{FF2B5EF4-FFF2-40B4-BE49-F238E27FC236}">
                <a16:creationId xmlns:a16="http://schemas.microsoft.com/office/drawing/2014/main" id="{DAEAF0AD-618B-A045-A83A-F203AAE88457}"/>
              </a:ext>
            </a:extLst>
          </p:cNvPr>
          <p:cNvSpPr/>
          <p:nvPr/>
        </p:nvSpPr>
        <p:spPr>
          <a:xfrm>
            <a:off x="6162362" y="3904657"/>
            <a:ext cx="876300" cy="796713"/>
          </a:xfrm>
          <a:custGeom>
            <a:avLst/>
            <a:gdLst/>
            <a:ahLst/>
            <a:cxnLst/>
            <a:rect l="l" t="t" r="r" b="b"/>
            <a:pathLst>
              <a:path w="657225" h="597535">
                <a:moveTo>
                  <a:pt x="0" y="0"/>
                </a:moveTo>
                <a:lnTo>
                  <a:pt x="657212" y="0"/>
                </a:lnTo>
                <a:lnTo>
                  <a:pt x="657212" y="597138"/>
                </a:lnTo>
                <a:lnTo>
                  <a:pt x="0" y="597138"/>
                </a:lnTo>
                <a:lnTo>
                  <a:pt x="0" y="0"/>
                </a:lnTo>
                <a:close/>
              </a:path>
            </a:pathLst>
          </a:custGeom>
          <a:ln w="3175">
            <a:solidFill>
              <a:srgbClr val="53585F"/>
            </a:solidFill>
          </a:ln>
        </p:spPr>
        <p:txBody>
          <a:bodyPr wrap="square" lIns="0" tIns="0" rIns="0" bIns="0" rtlCol="0"/>
          <a:lstStyle/>
          <a:p>
            <a:endParaRPr sz="2400"/>
          </a:p>
        </p:txBody>
      </p:sp>
      <p:sp>
        <p:nvSpPr>
          <p:cNvPr id="15" name="object 8">
            <a:extLst>
              <a:ext uri="{FF2B5EF4-FFF2-40B4-BE49-F238E27FC236}">
                <a16:creationId xmlns:a16="http://schemas.microsoft.com/office/drawing/2014/main" id="{50930A80-A2A2-5A4D-808F-685235372EAF}"/>
              </a:ext>
            </a:extLst>
          </p:cNvPr>
          <p:cNvSpPr/>
          <p:nvPr/>
        </p:nvSpPr>
        <p:spPr>
          <a:xfrm>
            <a:off x="3427885" y="4599317"/>
            <a:ext cx="703580" cy="451273"/>
          </a:xfrm>
          <a:custGeom>
            <a:avLst/>
            <a:gdLst/>
            <a:ahLst/>
            <a:cxnLst/>
            <a:rect l="l" t="t" r="r" b="b"/>
            <a:pathLst>
              <a:path w="527685" h="338454">
                <a:moveTo>
                  <a:pt x="0" y="329826"/>
                </a:moveTo>
                <a:lnTo>
                  <a:pt x="521865" y="0"/>
                </a:lnTo>
                <a:lnTo>
                  <a:pt x="527248" y="8516"/>
                </a:lnTo>
                <a:lnTo>
                  <a:pt x="5382" y="338343"/>
                </a:lnTo>
                <a:lnTo>
                  <a:pt x="0" y="329826"/>
                </a:lnTo>
                <a:close/>
              </a:path>
            </a:pathLst>
          </a:custGeom>
          <a:solidFill>
            <a:srgbClr val="53585F"/>
          </a:solidFill>
        </p:spPr>
        <p:txBody>
          <a:bodyPr wrap="square" lIns="0" tIns="0" rIns="0" bIns="0" rtlCol="0"/>
          <a:lstStyle/>
          <a:p>
            <a:endParaRPr sz="2400"/>
          </a:p>
        </p:txBody>
      </p:sp>
      <p:sp>
        <p:nvSpPr>
          <p:cNvPr id="16" name="object 9">
            <a:extLst>
              <a:ext uri="{FF2B5EF4-FFF2-40B4-BE49-F238E27FC236}">
                <a16:creationId xmlns:a16="http://schemas.microsoft.com/office/drawing/2014/main" id="{4EB07350-3C27-2F4B-9D04-E1AFD751E38C}"/>
              </a:ext>
            </a:extLst>
          </p:cNvPr>
          <p:cNvSpPr/>
          <p:nvPr/>
        </p:nvSpPr>
        <p:spPr>
          <a:xfrm>
            <a:off x="7135571" y="4248167"/>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53585F"/>
          </a:solidFill>
        </p:spPr>
        <p:txBody>
          <a:bodyPr wrap="square" lIns="0" tIns="0" rIns="0" bIns="0" rtlCol="0"/>
          <a:lstStyle/>
          <a:p>
            <a:endParaRPr sz="2400"/>
          </a:p>
        </p:txBody>
      </p:sp>
      <p:sp>
        <p:nvSpPr>
          <p:cNvPr id="17" name="object 10">
            <a:extLst>
              <a:ext uri="{FF2B5EF4-FFF2-40B4-BE49-F238E27FC236}">
                <a16:creationId xmlns:a16="http://schemas.microsoft.com/office/drawing/2014/main" id="{782134F8-7B7E-D54B-975C-B0254EA6B302}"/>
              </a:ext>
            </a:extLst>
          </p:cNvPr>
          <p:cNvSpPr/>
          <p:nvPr/>
        </p:nvSpPr>
        <p:spPr>
          <a:xfrm>
            <a:off x="7240214" y="4523454"/>
            <a:ext cx="906685" cy="746841"/>
          </a:xfrm>
          <a:custGeom>
            <a:avLst/>
            <a:gdLst/>
            <a:ahLst/>
            <a:cxnLst/>
            <a:rect l="l" t="t" r="r" b="b"/>
            <a:pathLst>
              <a:path w="648970" h="546735">
                <a:moveTo>
                  <a:pt x="0" y="0"/>
                </a:moveTo>
                <a:lnTo>
                  <a:pt x="7705" y="6490"/>
                </a:lnTo>
                <a:lnTo>
                  <a:pt x="648731" y="546468"/>
                </a:lnTo>
              </a:path>
            </a:pathLst>
          </a:custGeom>
          <a:ln w="20149">
            <a:solidFill>
              <a:srgbClr val="53585F"/>
            </a:solidFill>
            <a:prstDash val="dash"/>
          </a:ln>
        </p:spPr>
        <p:txBody>
          <a:bodyPr wrap="square" lIns="0" tIns="0" rIns="0" bIns="0" rtlCol="0"/>
          <a:lstStyle/>
          <a:p>
            <a:endParaRPr sz="2400"/>
          </a:p>
        </p:txBody>
      </p:sp>
      <p:sp>
        <p:nvSpPr>
          <p:cNvPr id="18" name="object 11">
            <a:extLst>
              <a:ext uri="{FF2B5EF4-FFF2-40B4-BE49-F238E27FC236}">
                <a16:creationId xmlns:a16="http://schemas.microsoft.com/office/drawing/2014/main" id="{2F9C77EA-72E9-B047-B8CD-DFD19F15ADD3}"/>
              </a:ext>
            </a:extLst>
          </p:cNvPr>
          <p:cNvSpPr/>
          <p:nvPr/>
        </p:nvSpPr>
        <p:spPr>
          <a:xfrm>
            <a:off x="7151860" y="4449030"/>
            <a:ext cx="140547" cy="132927"/>
          </a:xfrm>
          <a:custGeom>
            <a:avLst/>
            <a:gdLst/>
            <a:ahLst/>
            <a:cxnLst/>
            <a:rect l="l" t="t" r="r" b="b"/>
            <a:pathLst>
              <a:path w="105410" h="99695">
                <a:moveTo>
                  <a:pt x="0" y="0"/>
                </a:moveTo>
                <a:lnTo>
                  <a:pt x="42811" y="99288"/>
                </a:lnTo>
                <a:lnTo>
                  <a:pt x="105117" y="25323"/>
                </a:lnTo>
                <a:lnTo>
                  <a:pt x="0" y="0"/>
                </a:lnTo>
                <a:close/>
              </a:path>
            </a:pathLst>
          </a:custGeom>
          <a:solidFill>
            <a:srgbClr val="53585F"/>
          </a:solidFill>
        </p:spPr>
        <p:txBody>
          <a:bodyPr wrap="square" lIns="0" tIns="0" rIns="0" bIns="0" rtlCol="0"/>
          <a:lstStyle/>
          <a:p>
            <a:endParaRPr sz="2400"/>
          </a:p>
        </p:txBody>
      </p:sp>
      <p:sp>
        <p:nvSpPr>
          <p:cNvPr id="19" name="object 12">
            <a:extLst>
              <a:ext uri="{FF2B5EF4-FFF2-40B4-BE49-F238E27FC236}">
                <a16:creationId xmlns:a16="http://schemas.microsoft.com/office/drawing/2014/main" id="{640BA7C3-BD53-704E-B212-2AC2F9A2A38B}"/>
              </a:ext>
            </a:extLst>
          </p:cNvPr>
          <p:cNvSpPr/>
          <p:nvPr/>
        </p:nvSpPr>
        <p:spPr>
          <a:xfrm>
            <a:off x="7242568" y="3315215"/>
            <a:ext cx="964353" cy="760307"/>
          </a:xfrm>
          <a:custGeom>
            <a:avLst/>
            <a:gdLst/>
            <a:ahLst/>
            <a:cxnLst/>
            <a:rect l="l" t="t" r="r" b="b"/>
            <a:pathLst>
              <a:path w="723264" h="570229">
                <a:moveTo>
                  <a:pt x="0" y="570025"/>
                </a:moveTo>
                <a:lnTo>
                  <a:pt x="7910" y="563787"/>
                </a:lnTo>
                <a:lnTo>
                  <a:pt x="722769" y="0"/>
                </a:lnTo>
              </a:path>
            </a:pathLst>
          </a:custGeom>
          <a:ln w="20149">
            <a:solidFill>
              <a:srgbClr val="53585F"/>
            </a:solidFill>
            <a:prstDash val="dash"/>
          </a:ln>
        </p:spPr>
        <p:txBody>
          <a:bodyPr wrap="square" lIns="0" tIns="0" rIns="0" bIns="0" rtlCol="0"/>
          <a:lstStyle/>
          <a:p>
            <a:endParaRPr sz="2400"/>
          </a:p>
        </p:txBody>
      </p:sp>
      <p:sp>
        <p:nvSpPr>
          <p:cNvPr id="20" name="object 13">
            <a:extLst>
              <a:ext uri="{FF2B5EF4-FFF2-40B4-BE49-F238E27FC236}">
                <a16:creationId xmlns:a16="http://schemas.microsoft.com/office/drawing/2014/main" id="{461F24FF-A864-8B4A-AB39-B8376EE1C7D6}"/>
              </a:ext>
            </a:extLst>
          </p:cNvPr>
          <p:cNvSpPr/>
          <p:nvPr/>
        </p:nvSpPr>
        <p:spPr>
          <a:xfrm>
            <a:off x="7151861" y="4016300"/>
            <a:ext cx="141393" cy="131233"/>
          </a:xfrm>
          <a:custGeom>
            <a:avLst/>
            <a:gdLst/>
            <a:ahLst/>
            <a:cxnLst/>
            <a:rect l="l" t="t" r="r" b="b"/>
            <a:pathLst>
              <a:path w="106045" h="98425">
                <a:moveTo>
                  <a:pt x="45986" y="0"/>
                </a:moveTo>
                <a:lnTo>
                  <a:pt x="0" y="97866"/>
                </a:lnTo>
                <a:lnTo>
                  <a:pt x="105879" y="75946"/>
                </a:lnTo>
                <a:lnTo>
                  <a:pt x="45986" y="0"/>
                </a:lnTo>
                <a:close/>
              </a:path>
            </a:pathLst>
          </a:custGeom>
          <a:solidFill>
            <a:srgbClr val="53585F"/>
          </a:solidFill>
        </p:spPr>
        <p:txBody>
          <a:bodyPr wrap="square" lIns="0" tIns="0" rIns="0" bIns="0" rtlCol="0"/>
          <a:lstStyle/>
          <a:p>
            <a:endParaRPr sz="2400"/>
          </a:p>
        </p:txBody>
      </p:sp>
      <p:sp>
        <p:nvSpPr>
          <p:cNvPr id="21" name="object 14">
            <a:extLst>
              <a:ext uri="{FF2B5EF4-FFF2-40B4-BE49-F238E27FC236}">
                <a16:creationId xmlns:a16="http://schemas.microsoft.com/office/drawing/2014/main" id="{8B178893-F435-7E40-B697-F47FB1D0673D}"/>
              </a:ext>
            </a:extLst>
          </p:cNvPr>
          <p:cNvSpPr/>
          <p:nvPr/>
        </p:nvSpPr>
        <p:spPr>
          <a:xfrm>
            <a:off x="8687478" y="2848001"/>
            <a:ext cx="393700" cy="414020"/>
          </a:xfrm>
          <a:custGeom>
            <a:avLst/>
            <a:gdLst/>
            <a:ahLst/>
            <a:cxnLst/>
            <a:rect l="l" t="t" r="r" b="b"/>
            <a:pathLst>
              <a:path w="295275" h="310514">
                <a:moveTo>
                  <a:pt x="224256" y="0"/>
                </a:moveTo>
                <a:lnTo>
                  <a:pt x="0" y="64312"/>
                </a:lnTo>
                <a:lnTo>
                  <a:pt x="70548" y="310311"/>
                </a:lnTo>
                <a:lnTo>
                  <a:pt x="294805" y="246011"/>
                </a:lnTo>
                <a:lnTo>
                  <a:pt x="224256" y="0"/>
                </a:lnTo>
                <a:close/>
              </a:path>
            </a:pathLst>
          </a:custGeom>
          <a:solidFill>
            <a:srgbClr val="53585F"/>
          </a:solidFill>
        </p:spPr>
        <p:txBody>
          <a:bodyPr wrap="square" lIns="0" tIns="0" rIns="0" bIns="0" rtlCol="0"/>
          <a:lstStyle/>
          <a:p>
            <a:endParaRPr sz="2400"/>
          </a:p>
        </p:txBody>
      </p:sp>
      <p:sp>
        <p:nvSpPr>
          <p:cNvPr id="22" name="object 15">
            <a:extLst>
              <a:ext uri="{FF2B5EF4-FFF2-40B4-BE49-F238E27FC236}">
                <a16:creationId xmlns:a16="http://schemas.microsoft.com/office/drawing/2014/main" id="{E296AFF6-2CAD-CF42-A882-1CF6E03BCE00}"/>
              </a:ext>
            </a:extLst>
          </p:cNvPr>
          <p:cNvSpPr/>
          <p:nvPr/>
        </p:nvSpPr>
        <p:spPr>
          <a:xfrm>
            <a:off x="8687478" y="2848011"/>
            <a:ext cx="393700" cy="414020"/>
          </a:xfrm>
          <a:custGeom>
            <a:avLst/>
            <a:gdLst/>
            <a:ahLst/>
            <a:cxnLst/>
            <a:rect l="l" t="t" r="r" b="b"/>
            <a:pathLst>
              <a:path w="295275" h="310514">
                <a:moveTo>
                  <a:pt x="0" y="64304"/>
                </a:moveTo>
                <a:lnTo>
                  <a:pt x="224256" y="0"/>
                </a:lnTo>
                <a:lnTo>
                  <a:pt x="294795" y="245998"/>
                </a:lnTo>
                <a:lnTo>
                  <a:pt x="70538" y="310303"/>
                </a:lnTo>
                <a:lnTo>
                  <a:pt x="0" y="64304"/>
                </a:lnTo>
              </a:path>
            </a:pathLst>
          </a:custGeom>
          <a:ln w="3175">
            <a:solidFill>
              <a:srgbClr val="53585F"/>
            </a:solidFill>
          </a:ln>
        </p:spPr>
        <p:txBody>
          <a:bodyPr wrap="square" lIns="0" tIns="0" rIns="0" bIns="0" rtlCol="0"/>
          <a:lstStyle/>
          <a:p>
            <a:endParaRPr sz="2400"/>
          </a:p>
        </p:txBody>
      </p:sp>
      <p:sp>
        <p:nvSpPr>
          <p:cNvPr id="23" name="object 16">
            <a:extLst>
              <a:ext uri="{FF2B5EF4-FFF2-40B4-BE49-F238E27FC236}">
                <a16:creationId xmlns:a16="http://schemas.microsoft.com/office/drawing/2014/main" id="{166968C8-0292-E245-B48E-64EDA095EF47}"/>
              </a:ext>
            </a:extLst>
          </p:cNvPr>
          <p:cNvSpPr/>
          <p:nvPr/>
        </p:nvSpPr>
        <p:spPr>
          <a:xfrm>
            <a:off x="9119876" y="2654971"/>
            <a:ext cx="751840" cy="291253"/>
          </a:xfrm>
          <a:custGeom>
            <a:avLst/>
            <a:gdLst/>
            <a:ahLst/>
            <a:cxnLst/>
            <a:rect l="l" t="t" r="r" b="b"/>
            <a:pathLst>
              <a:path w="563879" h="218439">
                <a:moveTo>
                  <a:pt x="0" y="217982"/>
                </a:moveTo>
                <a:lnTo>
                  <a:pt x="4698" y="216165"/>
                </a:lnTo>
                <a:lnTo>
                  <a:pt x="563781" y="0"/>
                </a:lnTo>
              </a:path>
            </a:pathLst>
          </a:custGeom>
          <a:ln w="10074">
            <a:solidFill>
              <a:srgbClr val="53585F"/>
            </a:solidFill>
            <a:prstDash val="sysDot"/>
          </a:ln>
        </p:spPr>
        <p:txBody>
          <a:bodyPr wrap="square" lIns="0" tIns="0" rIns="0" bIns="0" rtlCol="0"/>
          <a:lstStyle/>
          <a:p>
            <a:endParaRPr sz="2400"/>
          </a:p>
        </p:txBody>
      </p:sp>
      <p:sp>
        <p:nvSpPr>
          <p:cNvPr id="24" name="object 17">
            <a:extLst>
              <a:ext uri="{FF2B5EF4-FFF2-40B4-BE49-F238E27FC236}">
                <a16:creationId xmlns:a16="http://schemas.microsoft.com/office/drawing/2014/main" id="{8AD7DB61-5072-9A41-B4CC-6D05D243429E}"/>
              </a:ext>
            </a:extLst>
          </p:cNvPr>
          <p:cNvSpPr/>
          <p:nvPr/>
        </p:nvSpPr>
        <p:spPr>
          <a:xfrm>
            <a:off x="9050968" y="2905590"/>
            <a:ext cx="89747" cy="75353"/>
          </a:xfrm>
          <a:custGeom>
            <a:avLst/>
            <a:gdLst/>
            <a:ahLst/>
            <a:cxnLst/>
            <a:rect l="l" t="t" r="r" b="b"/>
            <a:pathLst>
              <a:path w="67310" h="56514">
                <a:moveTo>
                  <a:pt x="45478" y="0"/>
                </a:moveTo>
                <a:lnTo>
                  <a:pt x="0" y="49999"/>
                </a:lnTo>
                <a:lnTo>
                  <a:pt x="67284" y="56387"/>
                </a:lnTo>
                <a:lnTo>
                  <a:pt x="45478" y="0"/>
                </a:lnTo>
                <a:close/>
              </a:path>
            </a:pathLst>
          </a:custGeom>
          <a:solidFill>
            <a:srgbClr val="53585F"/>
          </a:solidFill>
        </p:spPr>
        <p:txBody>
          <a:bodyPr wrap="square" lIns="0" tIns="0" rIns="0" bIns="0" rtlCol="0"/>
          <a:lstStyle/>
          <a:p>
            <a:endParaRPr sz="2400"/>
          </a:p>
        </p:txBody>
      </p:sp>
      <p:sp>
        <p:nvSpPr>
          <p:cNvPr id="25" name="object 18">
            <a:extLst>
              <a:ext uri="{FF2B5EF4-FFF2-40B4-BE49-F238E27FC236}">
                <a16:creationId xmlns:a16="http://schemas.microsoft.com/office/drawing/2014/main" id="{4ED8A1ED-9E67-4646-A033-830E88048036}"/>
              </a:ext>
            </a:extLst>
          </p:cNvPr>
          <p:cNvSpPr/>
          <p:nvPr/>
        </p:nvSpPr>
        <p:spPr>
          <a:xfrm>
            <a:off x="8658281" y="3104235"/>
            <a:ext cx="78740" cy="25400"/>
          </a:xfrm>
          <a:custGeom>
            <a:avLst/>
            <a:gdLst/>
            <a:ahLst/>
            <a:cxnLst/>
            <a:rect l="l" t="t" r="r" b="b"/>
            <a:pathLst>
              <a:path w="59054" h="19050">
                <a:moveTo>
                  <a:pt x="58561" y="0"/>
                </a:moveTo>
                <a:lnTo>
                  <a:pt x="9587" y="15811"/>
                </a:lnTo>
                <a:lnTo>
                  <a:pt x="0" y="18907"/>
                </a:lnTo>
              </a:path>
            </a:pathLst>
          </a:custGeom>
          <a:ln w="20149">
            <a:solidFill>
              <a:srgbClr val="000000"/>
            </a:solidFill>
          </a:ln>
        </p:spPr>
        <p:txBody>
          <a:bodyPr wrap="square" lIns="0" tIns="0" rIns="0" bIns="0" rtlCol="0"/>
          <a:lstStyle/>
          <a:p>
            <a:endParaRPr sz="2400"/>
          </a:p>
        </p:txBody>
      </p:sp>
      <p:sp>
        <p:nvSpPr>
          <p:cNvPr id="26" name="object 19">
            <a:extLst>
              <a:ext uri="{FF2B5EF4-FFF2-40B4-BE49-F238E27FC236}">
                <a16:creationId xmlns:a16="http://schemas.microsoft.com/office/drawing/2014/main" id="{AAF4B651-D9B1-6E4C-9BE5-75491D4E64AE}"/>
              </a:ext>
            </a:extLst>
          </p:cNvPr>
          <p:cNvSpPr/>
          <p:nvPr/>
        </p:nvSpPr>
        <p:spPr>
          <a:xfrm>
            <a:off x="8548352" y="3063951"/>
            <a:ext cx="143085" cy="122767"/>
          </a:xfrm>
          <a:custGeom>
            <a:avLst/>
            <a:gdLst/>
            <a:ahLst/>
            <a:cxnLst/>
            <a:rect l="l" t="t" r="r" b="b"/>
            <a:pathLst>
              <a:path w="107314" h="92075">
                <a:moveTo>
                  <a:pt x="77177" y="0"/>
                </a:moveTo>
                <a:lnTo>
                  <a:pt x="0" y="75742"/>
                </a:lnTo>
                <a:lnTo>
                  <a:pt x="106895" y="92036"/>
                </a:lnTo>
                <a:lnTo>
                  <a:pt x="77177" y="0"/>
                </a:lnTo>
                <a:close/>
              </a:path>
            </a:pathLst>
          </a:custGeom>
          <a:solidFill>
            <a:srgbClr val="000000"/>
          </a:solidFill>
        </p:spPr>
        <p:txBody>
          <a:bodyPr wrap="square" lIns="0" tIns="0" rIns="0" bIns="0" rtlCol="0"/>
          <a:lstStyle/>
          <a:p>
            <a:endParaRPr sz="2400"/>
          </a:p>
        </p:txBody>
      </p:sp>
      <p:sp>
        <p:nvSpPr>
          <p:cNvPr id="27" name="object 20">
            <a:extLst>
              <a:ext uri="{FF2B5EF4-FFF2-40B4-BE49-F238E27FC236}">
                <a16:creationId xmlns:a16="http://schemas.microsoft.com/office/drawing/2014/main" id="{B201B66F-9557-4447-B410-550B87A59161}"/>
              </a:ext>
            </a:extLst>
          </p:cNvPr>
          <p:cNvSpPr/>
          <p:nvPr/>
        </p:nvSpPr>
        <p:spPr>
          <a:xfrm>
            <a:off x="8717144" y="4059648"/>
            <a:ext cx="323427" cy="352213"/>
          </a:xfrm>
          <a:custGeom>
            <a:avLst/>
            <a:gdLst/>
            <a:ahLst/>
            <a:cxnLst/>
            <a:rect l="l" t="t" r="r" b="b"/>
            <a:pathLst>
              <a:path w="242570" h="264160">
                <a:moveTo>
                  <a:pt x="233146" y="0"/>
                </a:moveTo>
                <a:lnTo>
                  <a:pt x="0" y="8140"/>
                </a:lnTo>
                <a:lnTo>
                  <a:pt x="8928" y="263893"/>
                </a:lnTo>
                <a:lnTo>
                  <a:pt x="242087" y="255752"/>
                </a:lnTo>
                <a:lnTo>
                  <a:pt x="233146" y="0"/>
                </a:lnTo>
                <a:close/>
              </a:path>
            </a:pathLst>
          </a:custGeom>
          <a:solidFill>
            <a:srgbClr val="53585F"/>
          </a:solidFill>
        </p:spPr>
        <p:txBody>
          <a:bodyPr wrap="square" lIns="0" tIns="0" rIns="0" bIns="0" rtlCol="0"/>
          <a:lstStyle/>
          <a:p>
            <a:endParaRPr sz="2400"/>
          </a:p>
        </p:txBody>
      </p:sp>
      <p:sp>
        <p:nvSpPr>
          <p:cNvPr id="28" name="object 21">
            <a:extLst>
              <a:ext uri="{FF2B5EF4-FFF2-40B4-BE49-F238E27FC236}">
                <a16:creationId xmlns:a16="http://schemas.microsoft.com/office/drawing/2014/main" id="{A8F20161-F02C-9D41-85E4-3C87AB722EA5}"/>
              </a:ext>
            </a:extLst>
          </p:cNvPr>
          <p:cNvSpPr/>
          <p:nvPr/>
        </p:nvSpPr>
        <p:spPr>
          <a:xfrm>
            <a:off x="8717144" y="4059647"/>
            <a:ext cx="323427" cy="352213"/>
          </a:xfrm>
          <a:custGeom>
            <a:avLst/>
            <a:gdLst/>
            <a:ahLst/>
            <a:cxnLst/>
            <a:rect l="l" t="t" r="r" b="b"/>
            <a:pathLst>
              <a:path w="242570" h="264160">
                <a:moveTo>
                  <a:pt x="0" y="8141"/>
                </a:moveTo>
                <a:lnTo>
                  <a:pt x="233150" y="0"/>
                </a:lnTo>
                <a:lnTo>
                  <a:pt x="242081" y="255756"/>
                </a:lnTo>
                <a:lnTo>
                  <a:pt x="8931" y="263898"/>
                </a:lnTo>
                <a:lnTo>
                  <a:pt x="0" y="8141"/>
                </a:lnTo>
              </a:path>
            </a:pathLst>
          </a:custGeom>
          <a:ln w="3175">
            <a:solidFill>
              <a:srgbClr val="53585F"/>
            </a:solidFill>
          </a:ln>
        </p:spPr>
        <p:txBody>
          <a:bodyPr wrap="square" lIns="0" tIns="0" rIns="0" bIns="0" rtlCol="0"/>
          <a:lstStyle/>
          <a:p>
            <a:endParaRPr sz="2400"/>
          </a:p>
        </p:txBody>
      </p:sp>
      <p:sp>
        <p:nvSpPr>
          <p:cNvPr id="29" name="object 22">
            <a:extLst>
              <a:ext uri="{FF2B5EF4-FFF2-40B4-BE49-F238E27FC236}">
                <a16:creationId xmlns:a16="http://schemas.microsoft.com/office/drawing/2014/main" id="{80A33400-3EDC-F245-899A-AD3E51AF94CB}"/>
              </a:ext>
            </a:extLst>
          </p:cNvPr>
          <p:cNvSpPr/>
          <p:nvPr/>
        </p:nvSpPr>
        <p:spPr>
          <a:xfrm>
            <a:off x="8641480" y="4247743"/>
            <a:ext cx="82125" cy="5927"/>
          </a:xfrm>
          <a:custGeom>
            <a:avLst/>
            <a:gdLst/>
            <a:ahLst/>
            <a:cxnLst/>
            <a:rect l="l" t="t" r="r" b="b"/>
            <a:pathLst>
              <a:path w="61595" h="4445">
                <a:moveTo>
                  <a:pt x="61396" y="0"/>
                </a:moveTo>
                <a:lnTo>
                  <a:pt x="10051" y="3494"/>
                </a:lnTo>
                <a:lnTo>
                  <a:pt x="0" y="4178"/>
                </a:lnTo>
              </a:path>
            </a:pathLst>
          </a:custGeom>
          <a:ln w="20149">
            <a:solidFill>
              <a:srgbClr val="000000"/>
            </a:solidFill>
          </a:ln>
        </p:spPr>
        <p:txBody>
          <a:bodyPr wrap="square" lIns="0" tIns="0" rIns="0" bIns="0" rtlCol="0"/>
          <a:lstStyle/>
          <a:p>
            <a:endParaRPr sz="2400"/>
          </a:p>
        </p:txBody>
      </p:sp>
      <p:sp>
        <p:nvSpPr>
          <p:cNvPr id="30" name="object 23">
            <a:extLst>
              <a:ext uri="{FF2B5EF4-FFF2-40B4-BE49-F238E27FC236}">
                <a16:creationId xmlns:a16="http://schemas.microsoft.com/office/drawing/2014/main" id="{61DF05EE-B4E1-7C45-B928-B39650EB1259}"/>
              </a:ext>
            </a:extLst>
          </p:cNvPr>
          <p:cNvSpPr/>
          <p:nvPr/>
        </p:nvSpPr>
        <p:spPr>
          <a:xfrm>
            <a:off x="8526220" y="4188070"/>
            <a:ext cx="133773" cy="128693"/>
          </a:xfrm>
          <a:custGeom>
            <a:avLst/>
            <a:gdLst/>
            <a:ahLst/>
            <a:cxnLst/>
            <a:rect l="l" t="t" r="r" b="b"/>
            <a:pathLst>
              <a:path w="100329" h="96520">
                <a:moveTo>
                  <a:pt x="93205" y="0"/>
                </a:moveTo>
                <a:lnTo>
                  <a:pt x="0" y="54813"/>
                </a:lnTo>
                <a:lnTo>
                  <a:pt x="99771" y="96494"/>
                </a:lnTo>
                <a:lnTo>
                  <a:pt x="93205" y="0"/>
                </a:lnTo>
                <a:close/>
              </a:path>
            </a:pathLst>
          </a:custGeom>
          <a:solidFill>
            <a:srgbClr val="000000"/>
          </a:solidFill>
        </p:spPr>
        <p:txBody>
          <a:bodyPr wrap="square" lIns="0" tIns="0" rIns="0" bIns="0" rtlCol="0"/>
          <a:lstStyle/>
          <a:p>
            <a:endParaRPr sz="2400"/>
          </a:p>
        </p:txBody>
      </p:sp>
      <p:sp>
        <p:nvSpPr>
          <p:cNvPr id="31" name="object 24">
            <a:extLst>
              <a:ext uri="{FF2B5EF4-FFF2-40B4-BE49-F238E27FC236}">
                <a16:creationId xmlns:a16="http://schemas.microsoft.com/office/drawing/2014/main" id="{32653D2B-209C-544C-8E84-521CAFDA010E}"/>
              </a:ext>
            </a:extLst>
          </p:cNvPr>
          <p:cNvSpPr/>
          <p:nvPr/>
        </p:nvSpPr>
        <p:spPr>
          <a:xfrm>
            <a:off x="8611142" y="5174803"/>
            <a:ext cx="382693" cy="404707"/>
          </a:xfrm>
          <a:custGeom>
            <a:avLst/>
            <a:gdLst/>
            <a:ahLst/>
            <a:cxnLst/>
            <a:rect l="l" t="t" r="r" b="b"/>
            <a:pathLst>
              <a:path w="287020" h="303529">
                <a:moveTo>
                  <a:pt x="59728" y="0"/>
                </a:moveTo>
                <a:lnTo>
                  <a:pt x="0" y="248845"/>
                </a:lnTo>
                <a:lnTo>
                  <a:pt x="226847" y="303293"/>
                </a:lnTo>
                <a:lnTo>
                  <a:pt x="286575" y="54448"/>
                </a:lnTo>
                <a:lnTo>
                  <a:pt x="59728" y="0"/>
                </a:lnTo>
                <a:close/>
              </a:path>
            </a:pathLst>
          </a:custGeom>
          <a:solidFill>
            <a:srgbClr val="53585F"/>
          </a:solidFill>
        </p:spPr>
        <p:txBody>
          <a:bodyPr wrap="square" lIns="0" tIns="0" rIns="0" bIns="0" rtlCol="0"/>
          <a:lstStyle/>
          <a:p>
            <a:endParaRPr sz="2400"/>
          </a:p>
        </p:txBody>
      </p:sp>
      <p:sp>
        <p:nvSpPr>
          <p:cNvPr id="32" name="object 25">
            <a:extLst>
              <a:ext uri="{FF2B5EF4-FFF2-40B4-BE49-F238E27FC236}">
                <a16:creationId xmlns:a16="http://schemas.microsoft.com/office/drawing/2014/main" id="{ADBBCC5C-509E-A949-96A6-85149B8D8BF6}"/>
              </a:ext>
            </a:extLst>
          </p:cNvPr>
          <p:cNvSpPr/>
          <p:nvPr/>
        </p:nvSpPr>
        <p:spPr>
          <a:xfrm>
            <a:off x="8611140" y="5174803"/>
            <a:ext cx="382693" cy="404707"/>
          </a:xfrm>
          <a:custGeom>
            <a:avLst/>
            <a:gdLst/>
            <a:ahLst/>
            <a:cxnLst/>
            <a:rect l="l" t="t" r="r" b="b"/>
            <a:pathLst>
              <a:path w="287020" h="303529">
                <a:moveTo>
                  <a:pt x="59728" y="0"/>
                </a:moveTo>
                <a:lnTo>
                  <a:pt x="286579" y="54449"/>
                </a:lnTo>
                <a:lnTo>
                  <a:pt x="226850" y="303294"/>
                </a:lnTo>
                <a:lnTo>
                  <a:pt x="0" y="248844"/>
                </a:lnTo>
                <a:lnTo>
                  <a:pt x="59728" y="0"/>
                </a:lnTo>
              </a:path>
            </a:pathLst>
          </a:custGeom>
          <a:ln w="3175">
            <a:solidFill>
              <a:srgbClr val="53585F"/>
            </a:solidFill>
          </a:ln>
        </p:spPr>
        <p:txBody>
          <a:bodyPr wrap="square" lIns="0" tIns="0" rIns="0" bIns="0" rtlCol="0"/>
          <a:lstStyle/>
          <a:p>
            <a:endParaRPr sz="2400"/>
          </a:p>
        </p:txBody>
      </p:sp>
      <p:sp>
        <p:nvSpPr>
          <p:cNvPr id="33" name="object 26">
            <a:extLst>
              <a:ext uri="{FF2B5EF4-FFF2-40B4-BE49-F238E27FC236}">
                <a16:creationId xmlns:a16="http://schemas.microsoft.com/office/drawing/2014/main" id="{BF911D98-CB93-954F-B1AA-F512650218C3}"/>
              </a:ext>
            </a:extLst>
          </p:cNvPr>
          <p:cNvSpPr/>
          <p:nvPr/>
        </p:nvSpPr>
        <p:spPr>
          <a:xfrm>
            <a:off x="9028007" y="5440968"/>
            <a:ext cx="653627" cy="157480"/>
          </a:xfrm>
          <a:custGeom>
            <a:avLst/>
            <a:gdLst/>
            <a:ahLst/>
            <a:cxnLst/>
            <a:rect l="l" t="t" r="r" b="b"/>
            <a:pathLst>
              <a:path w="490220" h="118110">
                <a:moveTo>
                  <a:pt x="0" y="0"/>
                </a:moveTo>
                <a:lnTo>
                  <a:pt x="4897" y="1177"/>
                </a:lnTo>
                <a:lnTo>
                  <a:pt x="490008" y="117811"/>
                </a:lnTo>
              </a:path>
            </a:pathLst>
          </a:custGeom>
          <a:ln w="10074">
            <a:solidFill>
              <a:srgbClr val="53585F"/>
            </a:solidFill>
            <a:prstDash val="sysDot"/>
          </a:ln>
        </p:spPr>
        <p:txBody>
          <a:bodyPr wrap="square" lIns="0" tIns="0" rIns="0" bIns="0" rtlCol="0"/>
          <a:lstStyle/>
          <a:p>
            <a:endParaRPr sz="2400"/>
          </a:p>
        </p:txBody>
      </p:sp>
      <p:sp>
        <p:nvSpPr>
          <p:cNvPr id="34" name="object 27">
            <a:extLst>
              <a:ext uri="{FF2B5EF4-FFF2-40B4-BE49-F238E27FC236}">
                <a16:creationId xmlns:a16="http://schemas.microsoft.com/office/drawing/2014/main" id="{6D68F4BF-D1CA-A94B-A977-182D9666AD7E}"/>
              </a:ext>
            </a:extLst>
          </p:cNvPr>
          <p:cNvSpPr/>
          <p:nvPr/>
        </p:nvSpPr>
        <p:spPr>
          <a:xfrm>
            <a:off x="8956175" y="5403355"/>
            <a:ext cx="88053" cy="78740"/>
          </a:xfrm>
          <a:custGeom>
            <a:avLst/>
            <a:gdLst/>
            <a:ahLst/>
            <a:cxnLst/>
            <a:rect l="l" t="t" r="r" b="b"/>
            <a:pathLst>
              <a:path w="66039" h="59054">
                <a:moveTo>
                  <a:pt x="65849" y="0"/>
                </a:moveTo>
                <a:lnTo>
                  <a:pt x="0" y="15256"/>
                </a:lnTo>
                <a:lnTo>
                  <a:pt x="51714" y="58773"/>
                </a:lnTo>
                <a:lnTo>
                  <a:pt x="65849" y="0"/>
                </a:lnTo>
                <a:close/>
              </a:path>
            </a:pathLst>
          </a:custGeom>
          <a:solidFill>
            <a:srgbClr val="53585F"/>
          </a:solidFill>
        </p:spPr>
        <p:txBody>
          <a:bodyPr wrap="square" lIns="0" tIns="0" rIns="0" bIns="0" rtlCol="0"/>
          <a:lstStyle/>
          <a:p>
            <a:endParaRPr sz="2400"/>
          </a:p>
        </p:txBody>
      </p:sp>
      <p:sp>
        <p:nvSpPr>
          <p:cNvPr id="35" name="object 28">
            <a:extLst>
              <a:ext uri="{FF2B5EF4-FFF2-40B4-BE49-F238E27FC236}">
                <a16:creationId xmlns:a16="http://schemas.microsoft.com/office/drawing/2014/main" id="{0CBD04B9-FFBC-3444-8A11-53E7B08FF142}"/>
              </a:ext>
            </a:extLst>
          </p:cNvPr>
          <p:cNvSpPr/>
          <p:nvPr/>
        </p:nvSpPr>
        <p:spPr>
          <a:xfrm>
            <a:off x="8569004" y="5330755"/>
            <a:ext cx="80433" cy="16933"/>
          </a:xfrm>
          <a:custGeom>
            <a:avLst/>
            <a:gdLst/>
            <a:ahLst/>
            <a:cxnLst/>
            <a:rect l="l" t="t" r="r" b="b"/>
            <a:pathLst>
              <a:path w="60325" h="12700">
                <a:moveTo>
                  <a:pt x="60280" y="12377"/>
                </a:moveTo>
                <a:lnTo>
                  <a:pt x="9868" y="2026"/>
                </a:lnTo>
                <a:lnTo>
                  <a:pt x="0" y="0"/>
                </a:lnTo>
              </a:path>
            </a:pathLst>
          </a:custGeom>
          <a:ln w="20149">
            <a:solidFill>
              <a:srgbClr val="000000"/>
            </a:solidFill>
          </a:ln>
        </p:spPr>
        <p:txBody>
          <a:bodyPr wrap="square" lIns="0" tIns="0" rIns="0" bIns="0" rtlCol="0"/>
          <a:lstStyle/>
          <a:p>
            <a:endParaRPr sz="2400"/>
          </a:p>
        </p:txBody>
      </p:sp>
      <p:sp>
        <p:nvSpPr>
          <p:cNvPr id="36" name="object 29">
            <a:extLst>
              <a:ext uri="{FF2B5EF4-FFF2-40B4-BE49-F238E27FC236}">
                <a16:creationId xmlns:a16="http://schemas.microsoft.com/office/drawing/2014/main" id="{6C29F609-25A7-D34C-AD10-CC89F54D70AB}"/>
              </a:ext>
            </a:extLst>
          </p:cNvPr>
          <p:cNvSpPr/>
          <p:nvPr/>
        </p:nvSpPr>
        <p:spPr>
          <a:xfrm>
            <a:off x="8455846" y="5270296"/>
            <a:ext cx="139700" cy="127000"/>
          </a:xfrm>
          <a:custGeom>
            <a:avLst/>
            <a:gdLst/>
            <a:ahLst/>
            <a:cxnLst/>
            <a:rect l="l" t="t" r="r" b="b"/>
            <a:pathLst>
              <a:path w="104775" h="95250">
                <a:moveTo>
                  <a:pt x="104470" y="0"/>
                </a:moveTo>
                <a:lnTo>
                  <a:pt x="0" y="27915"/>
                </a:lnTo>
                <a:lnTo>
                  <a:pt x="85013" y="94739"/>
                </a:lnTo>
                <a:lnTo>
                  <a:pt x="104470" y="0"/>
                </a:lnTo>
                <a:close/>
              </a:path>
            </a:pathLst>
          </a:custGeom>
          <a:solidFill>
            <a:srgbClr val="000000"/>
          </a:solidFill>
        </p:spPr>
        <p:txBody>
          <a:bodyPr wrap="square" lIns="0" tIns="0" rIns="0" bIns="0" rtlCol="0"/>
          <a:lstStyle/>
          <a:p>
            <a:endParaRPr sz="2400"/>
          </a:p>
        </p:txBody>
      </p:sp>
      <p:sp>
        <p:nvSpPr>
          <p:cNvPr id="37" name="object 30">
            <a:extLst>
              <a:ext uri="{FF2B5EF4-FFF2-40B4-BE49-F238E27FC236}">
                <a16:creationId xmlns:a16="http://schemas.microsoft.com/office/drawing/2014/main" id="{AB18EBE5-A574-C64C-B569-C2386FCEC2E6}"/>
              </a:ext>
            </a:extLst>
          </p:cNvPr>
          <p:cNvSpPr/>
          <p:nvPr/>
        </p:nvSpPr>
        <p:spPr>
          <a:xfrm>
            <a:off x="9111295" y="4394756"/>
            <a:ext cx="585045" cy="413173"/>
          </a:xfrm>
          <a:custGeom>
            <a:avLst/>
            <a:gdLst/>
            <a:ahLst/>
            <a:cxnLst/>
            <a:rect l="l" t="t" r="r" b="b"/>
            <a:pathLst>
              <a:path w="438785" h="309879">
                <a:moveTo>
                  <a:pt x="0" y="0"/>
                </a:moveTo>
                <a:lnTo>
                  <a:pt x="4115" y="2904"/>
                </a:lnTo>
                <a:lnTo>
                  <a:pt x="438221" y="309292"/>
                </a:lnTo>
              </a:path>
            </a:pathLst>
          </a:custGeom>
          <a:ln w="10074">
            <a:solidFill>
              <a:srgbClr val="53585F"/>
            </a:solidFill>
            <a:prstDash val="sysDot"/>
          </a:ln>
        </p:spPr>
        <p:txBody>
          <a:bodyPr wrap="square" lIns="0" tIns="0" rIns="0" bIns="0" rtlCol="0"/>
          <a:lstStyle/>
          <a:p>
            <a:endParaRPr sz="2400"/>
          </a:p>
        </p:txBody>
      </p:sp>
      <p:sp>
        <p:nvSpPr>
          <p:cNvPr id="38" name="object 31">
            <a:extLst>
              <a:ext uri="{FF2B5EF4-FFF2-40B4-BE49-F238E27FC236}">
                <a16:creationId xmlns:a16="http://schemas.microsoft.com/office/drawing/2014/main" id="{4312670F-0616-2A48-A934-FA0D18294EB4}"/>
              </a:ext>
            </a:extLst>
          </p:cNvPr>
          <p:cNvSpPr/>
          <p:nvPr/>
        </p:nvSpPr>
        <p:spPr>
          <a:xfrm>
            <a:off x="9050933" y="4352153"/>
            <a:ext cx="89747" cy="79587"/>
          </a:xfrm>
          <a:custGeom>
            <a:avLst/>
            <a:gdLst/>
            <a:ahLst/>
            <a:cxnLst/>
            <a:rect l="l" t="t" r="r" b="b"/>
            <a:pathLst>
              <a:path w="67310" h="59689">
                <a:moveTo>
                  <a:pt x="0" y="0"/>
                </a:moveTo>
                <a:lnTo>
                  <a:pt x="31953" y="59550"/>
                </a:lnTo>
                <a:lnTo>
                  <a:pt x="66801" y="10159"/>
                </a:lnTo>
                <a:lnTo>
                  <a:pt x="0" y="0"/>
                </a:lnTo>
                <a:close/>
              </a:path>
            </a:pathLst>
          </a:custGeom>
          <a:solidFill>
            <a:srgbClr val="53585F"/>
          </a:solidFill>
        </p:spPr>
        <p:txBody>
          <a:bodyPr wrap="square" lIns="0" tIns="0" rIns="0" bIns="0" rtlCol="0"/>
          <a:lstStyle/>
          <a:p>
            <a:endParaRPr sz="2400"/>
          </a:p>
        </p:txBody>
      </p:sp>
      <p:sp>
        <p:nvSpPr>
          <p:cNvPr id="39" name="object 32">
            <a:extLst>
              <a:ext uri="{FF2B5EF4-FFF2-40B4-BE49-F238E27FC236}">
                <a16:creationId xmlns:a16="http://schemas.microsoft.com/office/drawing/2014/main" id="{B534CD6B-CA75-D440-B784-B99606DC13A9}"/>
              </a:ext>
            </a:extLst>
          </p:cNvPr>
          <p:cNvSpPr/>
          <p:nvPr/>
        </p:nvSpPr>
        <p:spPr>
          <a:xfrm>
            <a:off x="9140613" y="4292418"/>
            <a:ext cx="685800" cy="205740"/>
          </a:xfrm>
          <a:custGeom>
            <a:avLst/>
            <a:gdLst/>
            <a:ahLst/>
            <a:cxnLst/>
            <a:rect l="l" t="t" r="r" b="b"/>
            <a:pathLst>
              <a:path w="514350" h="154304">
                <a:moveTo>
                  <a:pt x="0" y="0"/>
                </a:moveTo>
                <a:lnTo>
                  <a:pt x="4825" y="1443"/>
                </a:lnTo>
                <a:lnTo>
                  <a:pt x="513880" y="153708"/>
                </a:lnTo>
              </a:path>
            </a:pathLst>
          </a:custGeom>
          <a:ln w="10074">
            <a:solidFill>
              <a:srgbClr val="53585F"/>
            </a:solidFill>
            <a:prstDash val="sysDot"/>
          </a:ln>
        </p:spPr>
        <p:txBody>
          <a:bodyPr wrap="square" lIns="0" tIns="0" rIns="0" bIns="0" rtlCol="0"/>
          <a:lstStyle/>
          <a:p>
            <a:endParaRPr sz="2400"/>
          </a:p>
        </p:txBody>
      </p:sp>
      <p:sp>
        <p:nvSpPr>
          <p:cNvPr id="40" name="object 33">
            <a:extLst>
              <a:ext uri="{FF2B5EF4-FFF2-40B4-BE49-F238E27FC236}">
                <a16:creationId xmlns:a16="http://schemas.microsoft.com/office/drawing/2014/main" id="{ACB4B13A-16B6-5F49-AAC5-E9261FE581BA}"/>
              </a:ext>
            </a:extLst>
          </p:cNvPr>
          <p:cNvSpPr/>
          <p:nvPr/>
        </p:nvSpPr>
        <p:spPr>
          <a:xfrm>
            <a:off x="9069831" y="4255737"/>
            <a:ext cx="88900" cy="77892"/>
          </a:xfrm>
          <a:custGeom>
            <a:avLst/>
            <a:gdLst/>
            <a:ahLst/>
            <a:cxnLst/>
            <a:rect l="l" t="t" r="r" b="b"/>
            <a:pathLst>
              <a:path w="66675" h="58420">
                <a:moveTo>
                  <a:pt x="66573" y="0"/>
                </a:moveTo>
                <a:lnTo>
                  <a:pt x="0" y="11633"/>
                </a:lnTo>
                <a:lnTo>
                  <a:pt x="49250" y="57912"/>
                </a:lnTo>
                <a:lnTo>
                  <a:pt x="66573" y="0"/>
                </a:lnTo>
                <a:close/>
              </a:path>
            </a:pathLst>
          </a:custGeom>
          <a:solidFill>
            <a:srgbClr val="53585F"/>
          </a:solidFill>
        </p:spPr>
        <p:txBody>
          <a:bodyPr wrap="square" lIns="0" tIns="0" rIns="0" bIns="0" rtlCol="0"/>
          <a:lstStyle/>
          <a:p>
            <a:endParaRPr sz="2400"/>
          </a:p>
        </p:txBody>
      </p:sp>
      <p:sp>
        <p:nvSpPr>
          <p:cNvPr id="41" name="object 34">
            <a:extLst>
              <a:ext uri="{FF2B5EF4-FFF2-40B4-BE49-F238E27FC236}">
                <a16:creationId xmlns:a16="http://schemas.microsoft.com/office/drawing/2014/main" id="{F2B5A0FE-00B6-0445-AD89-02C578FE1BEA}"/>
              </a:ext>
            </a:extLst>
          </p:cNvPr>
          <p:cNvSpPr/>
          <p:nvPr/>
        </p:nvSpPr>
        <p:spPr>
          <a:xfrm>
            <a:off x="9113868" y="3699212"/>
            <a:ext cx="585045" cy="413173"/>
          </a:xfrm>
          <a:custGeom>
            <a:avLst/>
            <a:gdLst/>
            <a:ahLst/>
            <a:cxnLst/>
            <a:rect l="l" t="t" r="r" b="b"/>
            <a:pathLst>
              <a:path w="438785" h="309879">
                <a:moveTo>
                  <a:pt x="0" y="309292"/>
                </a:moveTo>
                <a:lnTo>
                  <a:pt x="4115" y="306387"/>
                </a:lnTo>
                <a:lnTo>
                  <a:pt x="438221" y="0"/>
                </a:lnTo>
              </a:path>
            </a:pathLst>
          </a:custGeom>
          <a:ln w="10074">
            <a:solidFill>
              <a:srgbClr val="53585F"/>
            </a:solidFill>
            <a:prstDash val="sysDot"/>
          </a:ln>
        </p:spPr>
        <p:txBody>
          <a:bodyPr wrap="square" lIns="0" tIns="0" rIns="0" bIns="0" rtlCol="0"/>
          <a:lstStyle/>
          <a:p>
            <a:endParaRPr sz="2400"/>
          </a:p>
        </p:txBody>
      </p:sp>
      <p:sp>
        <p:nvSpPr>
          <p:cNvPr id="42" name="object 35">
            <a:extLst>
              <a:ext uri="{FF2B5EF4-FFF2-40B4-BE49-F238E27FC236}">
                <a16:creationId xmlns:a16="http://schemas.microsoft.com/office/drawing/2014/main" id="{D4F9AAD7-63A7-FD44-B6E1-69309AE111E7}"/>
              </a:ext>
            </a:extLst>
          </p:cNvPr>
          <p:cNvSpPr/>
          <p:nvPr/>
        </p:nvSpPr>
        <p:spPr>
          <a:xfrm>
            <a:off x="9053508" y="4074803"/>
            <a:ext cx="89747" cy="79587"/>
          </a:xfrm>
          <a:custGeom>
            <a:avLst/>
            <a:gdLst/>
            <a:ahLst/>
            <a:cxnLst/>
            <a:rect l="l" t="t" r="r" b="b"/>
            <a:pathLst>
              <a:path w="67310" h="59689">
                <a:moveTo>
                  <a:pt x="31965" y="0"/>
                </a:moveTo>
                <a:lnTo>
                  <a:pt x="0" y="59550"/>
                </a:lnTo>
                <a:lnTo>
                  <a:pt x="66814" y="49390"/>
                </a:lnTo>
                <a:lnTo>
                  <a:pt x="31965" y="0"/>
                </a:lnTo>
                <a:close/>
              </a:path>
            </a:pathLst>
          </a:custGeom>
          <a:solidFill>
            <a:srgbClr val="53585F"/>
          </a:solidFill>
        </p:spPr>
        <p:txBody>
          <a:bodyPr wrap="square" lIns="0" tIns="0" rIns="0" bIns="0" rtlCol="0"/>
          <a:lstStyle/>
          <a:p>
            <a:endParaRPr sz="2400"/>
          </a:p>
        </p:txBody>
      </p:sp>
      <p:sp>
        <p:nvSpPr>
          <p:cNvPr id="43" name="object 36">
            <a:extLst>
              <a:ext uri="{FF2B5EF4-FFF2-40B4-BE49-F238E27FC236}">
                <a16:creationId xmlns:a16="http://schemas.microsoft.com/office/drawing/2014/main" id="{B2A8FD40-68D0-B14D-B346-7D74AEC1E3E2}"/>
              </a:ext>
            </a:extLst>
          </p:cNvPr>
          <p:cNvSpPr/>
          <p:nvPr/>
        </p:nvSpPr>
        <p:spPr>
          <a:xfrm>
            <a:off x="9143204" y="4008994"/>
            <a:ext cx="685800" cy="205740"/>
          </a:xfrm>
          <a:custGeom>
            <a:avLst/>
            <a:gdLst/>
            <a:ahLst/>
            <a:cxnLst/>
            <a:rect l="l" t="t" r="r" b="b"/>
            <a:pathLst>
              <a:path w="514350" h="154304">
                <a:moveTo>
                  <a:pt x="0" y="153708"/>
                </a:moveTo>
                <a:lnTo>
                  <a:pt x="4825" y="152265"/>
                </a:lnTo>
                <a:lnTo>
                  <a:pt x="513880" y="0"/>
                </a:lnTo>
              </a:path>
            </a:pathLst>
          </a:custGeom>
          <a:ln w="10074">
            <a:solidFill>
              <a:srgbClr val="53585F"/>
            </a:solidFill>
            <a:prstDash val="sysDot"/>
          </a:ln>
        </p:spPr>
        <p:txBody>
          <a:bodyPr wrap="square" lIns="0" tIns="0" rIns="0" bIns="0" rtlCol="0"/>
          <a:lstStyle/>
          <a:p>
            <a:endParaRPr sz="2400"/>
          </a:p>
        </p:txBody>
      </p:sp>
      <p:sp>
        <p:nvSpPr>
          <p:cNvPr id="44" name="object 37">
            <a:extLst>
              <a:ext uri="{FF2B5EF4-FFF2-40B4-BE49-F238E27FC236}">
                <a16:creationId xmlns:a16="http://schemas.microsoft.com/office/drawing/2014/main" id="{2B8A68E4-D4A0-904A-9AA8-87CBA2EBEB23}"/>
              </a:ext>
            </a:extLst>
          </p:cNvPr>
          <p:cNvSpPr/>
          <p:nvPr/>
        </p:nvSpPr>
        <p:spPr>
          <a:xfrm>
            <a:off x="9072423" y="4173406"/>
            <a:ext cx="88900" cy="77892"/>
          </a:xfrm>
          <a:custGeom>
            <a:avLst/>
            <a:gdLst/>
            <a:ahLst/>
            <a:cxnLst/>
            <a:rect l="l" t="t" r="r" b="b"/>
            <a:pathLst>
              <a:path w="66675" h="58420">
                <a:moveTo>
                  <a:pt x="49250" y="0"/>
                </a:moveTo>
                <a:lnTo>
                  <a:pt x="0" y="46278"/>
                </a:lnTo>
                <a:lnTo>
                  <a:pt x="66573" y="57911"/>
                </a:lnTo>
                <a:lnTo>
                  <a:pt x="49250" y="0"/>
                </a:lnTo>
                <a:close/>
              </a:path>
            </a:pathLst>
          </a:custGeom>
          <a:solidFill>
            <a:srgbClr val="53585F"/>
          </a:solidFill>
        </p:spPr>
        <p:txBody>
          <a:bodyPr wrap="square" lIns="0" tIns="0" rIns="0" bIns="0" rtlCol="0"/>
          <a:lstStyle/>
          <a:p>
            <a:endParaRPr sz="2400"/>
          </a:p>
        </p:txBody>
      </p:sp>
      <p:sp>
        <p:nvSpPr>
          <p:cNvPr id="45" name="object 38">
            <a:extLst>
              <a:ext uri="{FF2B5EF4-FFF2-40B4-BE49-F238E27FC236}">
                <a16:creationId xmlns:a16="http://schemas.microsoft.com/office/drawing/2014/main" id="{C5A4D8CC-3032-EB4F-8DBF-01EED214747B}"/>
              </a:ext>
            </a:extLst>
          </p:cNvPr>
          <p:cNvSpPr/>
          <p:nvPr/>
        </p:nvSpPr>
        <p:spPr>
          <a:xfrm>
            <a:off x="3329259" y="4130518"/>
            <a:ext cx="582363" cy="899590"/>
          </a:xfrm>
          <a:custGeom>
            <a:avLst/>
            <a:gdLst/>
            <a:ahLst/>
            <a:cxnLst/>
            <a:rect l="l" t="t" r="r" b="b"/>
            <a:pathLst>
              <a:path w="515619" h="774700">
                <a:moveTo>
                  <a:pt x="0" y="769052"/>
                </a:moveTo>
                <a:lnTo>
                  <a:pt x="506866" y="0"/>
                </a:lnTo>
                <a:lnTo>
                  <a:pt x="515278" y="5544"/>
                </a:lnTo>
                <a:lnTo>
                  <a:pt x="8411" y="774596"/>
                </a:lnTo>
                <a:lnTo>
                  <a:pt x="0" y="769052"/>
                </a:lnTo>
                <a:close/>
              </a:path>
            </a:pathLst>
          </a:custGeom>
          <a:solidFill>
            <a:srgbClr val="53585F"/>
          </a:solidFill>
        </p:spPr>
        <p:txBody>
          <a:bodyPr wrap="square" lIns="0" tIns="0" rIns="0" bIns="0" rtlCol="0"/>
          <a:lstStyle/>
          <a:p>
            <a:endParaRPr sz="2400"/>
          </a:p>
        </p:txBody>
      </p:sp>
      <p:sp>
        <p:nvSpPr>
          <p:cNvPr id="46" name="object 39">
            <a:extLst>
              <a:ext uri="{FF2B5EF4-FFF2-40B4-BE49-F238E27FC236}">
                <a16:creationId xmlns:a16="http://schemas.microsoft.com/office/drawing/2014/main" id="{1D360C58-0D3E-2A4B-994B-4D72AEFC0194}"/>
              </a:ext>
            </a:extLst>
          </p:cNvPr>
          <p:cNvSpPr/>
          <p:nvPr/>
        </p:nvSpPr>
        <p:spPr>
          <a:xfrm>
            <a:off x="2643603" y="3924574"/>
            <a:ext cx="1192449" cy="72601"/>
          </a:xfrm>
          <a:custGeom>
            <a:avLst/>
            <a:gdLst/>
            <a:ahLst/>
            <a:cxnLst/>
            <a:rect l="l" t="t" r="r" b="b"/>
            <a:pathLst>
              <a:path w="1136650" h="102870">
                <a:moveTo>
                  <a:pt x="817" y="0"/>
                </a:moveTo>
                <a:lnTo>
                  <a:pt x="1136209" y="92438"/>
                </a:lnTo>
                <a:lnTo>
                  <a:pt x="1135392" y="102479"/>
                </a:lnTo>
                <a:lnTo>
                  <a:pt x="0" y="10041"/>
                </a:lnTo>
                <a:lnTo>
                  <a:pt x="817" y="0"/>
                </a:lnTo>
                <a:close/>
              </a:path>
            </a:pathLst>
          </a:custGeom>
          <a:solidFill>
            <a:srgbClr val="53585F"/>
          </a:solidFill>
        </p:spPr>
        <p:txBody>
          <a:bodyPr wrap="square" lIns="0" tIns="0" rIns="0" bIns="0" rtlCol="0"/>
          <a:lstStyle/>
          <a:p>
            <a:endParaRPr sz="2400"/>
          </a:p>
        </p:txBody>
      </p:sp>
      <p:sp>
        <p:nvSpPr>
          <p:cNvPr id="47" name="object 40">
            <a:extLst>
              <a:ext uri="{FF2B5EF4-FFF2-40B4-BE49-F238E27FC236}">
                <a16:creationId xmlns:a16="http://schemas.microsoft.com/office/drawing/2014/main" id="{56D4C804-6E02-EE44-8067-182CD81AB2BA}"/>
              </a:ext>
            </a:extLst>
          </p:cNvPr>
          <p:cNvSpPr/>
          <p:nvPr/>
        </p:nvSpPr>
        <p:spPr>
          <a:xfrm>
            <a:off x="3699059" y="3245485"/>
            <a:ext cx="221366" cy="622939"/>
          </a:xfrm>
          <a:custGeom>
            <a:avLst/>
            <a:gdLst/>
            <a:ahLst/>
            <a:cxnLst/>
            <a:rect l="l" t="t" r="r" b="b"/>
            <a:pathLst>
              <a:path w="252730" h="583564">
                <a:moveTo>
                  <a:pt x="9289" y="0"/>
                </a:moveTo>
                <a:lnTo>
                  <a:pt x="252456" y="579416"/>
                </a:lnTo>
                <a:lnTo>
                  <a:pt x="243166" y="583315"/>
                </a:lnTo>
                <a:lnTo>
                  <a:pt x="0" y="3898"/>
                </a:lnTo>
                <a:lnTo>
                  <a:pt x="9289" y="0"/>
                </a:lnTo>
                <a:close/>
              </a:path>
            </a:pathLst>
          </a:custGeom>
          <a:solidFill>
            <a:srgbClr val="53585F"/>
          </a:solidFill>
        </p:spPr>
        <p:txBody>
          <a:bodyPr wrap="square" lIns="0" tIns="0" rIns="0" bIns="0" rtlCol="0"/>
          <a:lstStyle/>
          <a:p>
            <a:endParaRPr sz="2400"/>
          </a:p>
        </p:txBody>
      </p:sp>
      <p:sp>
        <p:nvSpPr>
          <p:cNvPr id="48" name="object 41">
            <a:extLst>
              <a:ext uri="{FF2B5EF4-FFF2-40B4-BE49-F238E27FC236}">
                <a16:creationId xmlns:a16="http://schemas.microsoft.com/office/drawing/2014/main" id="{832E386C-707B-7141-A3AF-CAAE0B4D7D6E}"/>
              </a:ext>
            </a:extLst>
          </p:cNvPr>
          <p:cNvSpPr txBox="1"/>
          <p:nvPr/>
        </p:nvSpPr>
        <p:spPr>
          <a:xfrm>
            <a:off x="2164196" y="5463612"/>
            <a:ext cx="1515533" cy="269304"/>
          </a:xfrm>
          <a:prstGeom prst="rect">
            <a:avLst/>
          </a:prstGeom>
        </p:spPr>
        <p:txBody>
          <a:bodyPr vert="horz" wrap="square" lIns="0" tIns="22860" rIns="0" bIns="0" rtlCol="0">
            <a:spAutoFit/>
          </a:bodyPr>
          <a:lstStyle/>
          <a:p>
            <a:pPr marL="16933">
              <a:spcBef>
                <a:spcPts val="180"/>
              </a:spcBef>
            </a:pPr>
            <a:r>
              <a:rPr sz="1600" b="1" spc="27" dirty="0">
                <a:latin typeface="Arial"/>
                <a:cs typeface="Arial"/>
              </a:rPr>
              <a:t>INPUT</a:t>
            </a:r>
            <a:r>
              <a:rPr sz="1600" b="1" spc="20" dirty="0">
                <a:latin typeface="Arial"/>
                <a:cs typeface="Arial"/>
              </a:rPr>
              <a:t> </a:t>
            </a:r>
            <a:r>
              <a:rPr sz="1600" b="1" spc="33" dirty="0">
                <a:latin typeface="Arial"/>
                <a:cs typeface="Arial"/>
              </a:rPr>
              <a:t>GRAPH</a:t>
            </a:r>
            <a:endParaRPr sz="1600" dirty="0">
              <a:latin typeface="Arial"/>
              <a:cs typeface="Arial"/>
            </a:endParaRPr>
          </a:p>
        </p:txBody>
      </p:sp>
      <p:sp>
        <p:nvSpPr>
          <p:cNvPr id="49" name="object 42">
            <a:extLst>
              <a:ext uri="{FF2B5EF4-FFF2-40B4-BE49-F238E27FC236}">
                <a16:creationId xmlns:a16="http://schemas.microsoft.com/office/drawing/2014/main" id="{3D3706A0-9736-234A-98BC-1A634FDACB70}"/>
              </a:ext>
            </a:extLst>
          </p:cNvPr>
          <p:cNvSpPr/>
          <p:nvPr/>
        </p:nvSpPr>
        <p:spPr>
          <a:xfrm>
            <a:off x="2455739" y="3280410"/>
            <a:ext cx="1693" cy="345439"/>
          </a:xfrm>
          <a:custGeom>
            <a:avLst/>
            <a:gdLst/>
            <a:ahLst/>
            <a:cxnLst/>
            <a:rect l="l" t="t" r="r" b="b"/>
            <a:pathLst>
              <a:path w="1269" h="259080">
                <a:moveTo>
                  <a:pt x="0" y="0"/>
                </a:moveTo>
                <a:lnTo>
                  <a:pt x="860" y="253505"/>
                </a:lnTo>
                <a:lnTo>
                  <a:pt x="877" y="258542"/>
                </a:lnTo>
              </a:path>
            </a:pathLst>
          </a:custGeom>
          <a:ln w="10074">
            <a:solidFill>
              <a:srgbClr val="000000"/>
            </a:solidFill>
          </a:ln>
        </p:spPr>
        <p:txBody>
          <a:bodyPr wrap="square" lIns="0" tIns="0" rIns="0" bIns="0" rtlCol="0"/>
          <a:lstStyle/>
          <a:p>
            <a:endParaRPr sz="2400"/>
          </a:p>
        </p:txBody>
      </p:sp>
      <p:sp>
        <p:nvSpPr>
          <p:cNvPr id="50" name="object 43">
            <a:extLst>
              <a:ext uri="{FF2B5EF4-FFF2-40B4-BE49-F238E27FC236}">
                <a16:creationId xmlns:a16="http://schemas.microsoft.com/office/drawing/2014/main" id="{1B2DCD34-C99D-D34A-9474-0B583B647905}"/>
              </a:ext>
            </a:extLst>
          </p:cNvPr>
          <p:cNvSpPr/>
          <p:nvPr/>
        </p:nvSpPr>
        <p:spPr>
          <a:xfrm>
            <a:off x="2416589" y="3618280"/>
            <a:ext cx="81280" cy="81280"/>
          </a:xfrm>
          <a:custGeom>
            <a:avLst/>
            <a:gdLst/>
            <a:ahLst/>
            <a:cxnLst/>
            <a:rect l="l" t="t" r="r" b="b"/>
            <a:pathLst>
              <a:path w="60959" h="60960">
                <a:moveTo>
                  <a:pt x="60445" y="0"/>
                </a:moveTo>
                <a:lnTo>
                  <a:pt x="0" y="203"/>
                </a:lnTo>
                <a:lnTo>
                  <a:pt x="30427" y="60553"/>
                </a:lnTo>
                <a:lnTo>
                  <a:pt x="60445" y="0"/>
                </a:lnTo>
                <a:close/>
              </a:path>
            </a:pathLst>
          </a:custGeom>
          <a:solidFill>
            <a:srgbClr val="000000"/>
          </a:solidFill>
        </p:spPr>
        <p:txBody>
          <a:bodyPr wrap="square" lIns="0" tIns="0" rIns="0" bIns="0" rtlCol="0"/>
          <a:lstStyle/>
          <a:p>
            <a:endParaRPr sz="2400"/>
          </a:p>
        </p:txBody>
      </p:sp>
      <p:sp>
        <p:nvSpPr>
          <p:cNvPr id="51" name="object 44">
            <a:extLst>
              <a:ext uri="{FF2B5EF4-FFF2-40B4-BE49-F238E27FC236}">
                <a16:creationId xmlns:a16="http://schemas.microsoft.com/office/drawing/2014/main" id="{7D001F72-FF2D-4541-A670-BCF162C594EB}"/>
              </a:ext>
            </a:extLst>
          </p:cNvPr>
          <p:cNvSpPr txBox="1"/>
          <p:nvPr/>
        </p:nvSpPr>
        <p:spPr>
          <a:xfrm>
            <a:off x="1899189" y="2981779"/>
            <a:ext cx="1308408" cy="238527"/>
          </a:xfrm>
          <a:prstGeom prst="rect">
            <a:avLst/>
          </a:prstGeom>
        </p:spPr>
        <p:txBody>
          <a:bodyPr vert="horz" wrap="square" lIns="0" tIns="22860" rIns="0" bIns="0" rtlCol="0">
            <a:spAutoFit/>
          </a:bodyPr>
          <a:lstStyle/>
          <a:p>
            <a:pPr marL="16933">
              <a:spcBef>
                <a:spcPts val="180"/>
              </a:spcBef>
            </a:pPr>
            <a:r>
              <a:rPr sz="1400" spc="-33" dirty="0">
                <a:latin typeface="Arial"/>
                <a:cs typeface="Arial"/>
              </a:rPr>
              <a:t>TARGET</a:t>
            </a:r>
            <a:r>
              <a:rPr sz="1400" spc="20" dirty="0">
                <a:latin typeface="Arial"/>
                <a:cs typeface="Arial"/>
              </a:rPr>
              <a:t> NODE</a:t>
            </a:r>
            <a:endParaRPr sz="1400" dirty="0">
              <a:latin typeface="Arial"/>
              <a:cs typeface="Arial"/>
            </a:endParaRPr>
          </a:p>
        </p:txBody>
      </p:sp>
      <p:sp>
        <p:nvSpPr>
          <p:cNvPr id="52" name="object 45">
            <a:extLst>
              <a:ext uri="{FF2B5EF4-FFF2-40B4-BE49-F238E27FC236}">
                <a16:creationId xmlns:a16="http://schemas.microsoft.com/office/drawing/2014/main" id="{5B5FA33C-644D-EC42-A84A-323AA90A490C}"/>
              </a:ext>
            </a:extLst>
          </p:cNvPr>
          <p:cNvSpPr/>
          <p:nvPr/>
        </p:nvSpPr>
        <p:spPr>
          <a:xfrm>
            <a:off x="2645110" y="3236469"/>
            <a:ext cx="953201" cy="576921"/>
          </a:xfrm>
          <a:custGeom>
            <a:avLst/>
            <a:gdLst/>
            <a:ahLst/>
            <a:cxnLst/>
            <a:rect l="l" t="t" r="r" b="b"/>
            <a:pathLst>
              <a:path w="831850" h="489585">
                <a:moveTo>
                  <a:pt x="831223" y="8709"/>
                </a:moveTo>
                <a:lnTo>
                  <a:pt x="5063" y="488966"/>
                </a:lnTo>
                <a:lnTo>
                  <a:pt x="0" y="480256"/>
                </a:lnTo>
                <a:lnTo>
                  <a:pt x="826160" y="0"/>
                </a:lnTo>
                <a:lnTo>
                  <a:pt x="831223" y="8709"/>
                </a:lnTo>
                <a:close/>
              </a:path>
            </a:pathLst>
          </a:custGeom>
          <a:solidFill>
            <a:srgbClr val="53585F"/>
          </a:solidFill>
        </p:spPr>
        <p:txBody>
          <a:bodyPr wrap="square" lIns="0" tIns="0" rIns="0" bIns="0" rtlCol="0"/>
          <a:lstStyle/>
          <a:p>
            <a:endParaRPr sz="2400"/>
          </a:p>
        </p:txBody>
      </p:sp>
      <p:sp>
        <p:nvSpPr>
          <p:cNvPr id="53" name="object 47">
            <a:extLst>
              <a:ext uri="{FF2B5EF4-FFF2-40B4-BE49-F238E27FC236}">
                <a16:creationId xmlns:a16="http://schemas.microsoft.com/office/drawing/2014/main" id="{E74A6A43-FCA7-7547-A8C0-185041A247B3}"/>
              </a:ext>
            </a:extLst>
          </p:cNvPr>
          <p:cNvSpPr txBox="1"/>
          <p:nvPr/>
        </p:nvSpPr>
        <p:spPr>
          <a:xfrm>
            <a:off x="3589355" y="2961879"/>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54" name="object 48">
            <a:extLst>
              <a:ext uri="{FF2B5EF4-FFF2-40B4-BE49-F238E27FC236}">
                <a16:creationId xmlns:a16="http://schemas.microsoft.com/office/drawing/2014/main" id="{65D14E88-9CFB-3F4A-9926-37AF51239782}"/>
              </a:ext>
            </a:extLst>
          </p:cNvPr>
          <p:cNvSpPr/>
          <p:nvPr/>
        </p:nvSpPr>
        <p:spPr>
          <a:xfrm>
            <a:off x="2135381" y="4035276"/>
            <a:ext cx="300840" cy="738113"/>
          </a:xfrm>
          <a:custGeom>
            <a:avLst/>
            <a:gdLst/>
            <a:ahLst/>
            <a:cxnLst/>
            <a:rect l="l" t="t" r="r" b="b"/>
            <a:pathLst>
              <a:path w="307340" h="662939">
                <a:moveTo>
                  <a:pt x="307164" y="4152"/>
                </a:moveTo>
                <a:lnTo>
                  <a:pt x="9178" y="662777"/>
                </a:lnTo>
                <a:lnTo>
                  <a:pt x="0" y="658624"/>
                </a:lnTo>
                <a:lnTo>
                  <a:pt x="297985" y="0"/>
                </a:lnTo>
                <a:lnTo>
                  <a:pt x="307164" y="4152"/>
                </a:lnTo>
                <a:close/>
              </a:path>
            </a:pathLst>
          </a:custGeom>
          <a:solidFill>
            <a:srgbClr val="53585F"/>
          </a:solidFill>
        </p:spPr>
        <p:txBody>
          <a:bodyPr wrap="square" lIns="0" tIns="0" rIns="0" bIns="0" rtlCol="0"/>
          <a:lstStyle/>
          <a:p>
            <a:endParaRPr sz="2400"/>
          </a:p>
        </p:txBody>
      </p:sp>
      <p:sp>
        <p:nvSpPr>
          <p:cNvPr id="55" name="object 50">
            <a:extLst>
              <a:ext uri="{FF2B5EF4-FFF2-40B4-BE49-F238E27FC236}">
                <a16:creationId xmlns:a16="http://schemas.microsoft.com/office/drawing/2014/main" id="{956B4BA5-5179-5B45-A0CE-FD01774E1A98}"/>
              </a:ext>
            </a:extLst>
          </p:cNvPr>
          <p:cNvSpPr txBox="1"/>
          <p:nvPr/>
        </p:nvSpPr>
        <p:spPr>
          <a:xfrm>
            <a:off x="2024020" y="471485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56" name="object 52">
            <a:extLst>
              <a:ext uri="{FF2B5EF4-FFF2-40B4-BE49-F238E27FC236}">
                <a16:creationId xmlns:a16="http://schemas.microsoft.com/office/drawing/2014/main" id="{F772D38E-5101-7D46-BEF1-9C5D11E83E8C}"/>
              </a:ext>
            </a:extLst>
          </p:cNvPr>
          <p:cNvSpPr txBox="1"/>
          <p:nvPr/>
        </p:nvSpPr>
        <p:spPr>
          <a:xfrm>
            <a:off x="3255597" y="497928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E</a:t>
            </a:r>
            <a:endParaRPr dirty="0">
              <a:latin typeface="Courier New"/>
              <a:cs typeface="Courier New"/>
            </a:endParaRPr>
          </a:p>
        </p:txBody>
      </p:sp>
      <p:sp>
        <p:nvSpPr>
          <p:cNvPr id="57" name="object 53">
            <a:extLst>
              <a:ext uri="{FF2B5EF4-FFF2-40B4-BE49-F238E27FC236}">
                <a16:creationId xmlns:a16="http://schemas.microsoft.com/office/drawing/2014/main" id="{C820810B-8F3B-5444-93FF-B9C0ECE5CC33}"/>
              </a:ext>
            </a:extLst>
          </p:cNvPr>
          <p:cNvSpPr/>
          <p:nvPr/>
        </p:nvSpPr>
        <p:spPr>
          <a:xfrm>
            <a:off x="4020876" y="4088967"/>
            <a:ext cx="215053" cy="428413"/>
          </a:xfrm>
          <a:custGeom>
            <a:avLst/>
            <a:gdLst/>
            <a:ahLst/>
            <a:cxnLst/>
            <a:rect l="l" t="t" r="r" b="b"/>
            <a:pathLst>
              <a:path w="161289" h="321310">
                <a:moveTo>
                  <a:pt x="9083" y="0"/>
                </a:moveTo>
                <a:lnTo>
                  <a:pt x="161065" y="316788"/>
                </a:lnTo>
                <a:lnTo>
                  <a:pt x="151981" y="321146"/>
                </a:lnTo>
                <a:lnTo>
                  <a:pt x="0" y="4357"/>
                </a:lnTo>
                <a:lnTo>
                  <a:pt x="9083" y="0"/>
                </a:lnTo>
                <a:close/>
              </a:path>
            </a:pathLst>
          </a:custGeom>
          <a:solidFill>
            <a:srgbClr val="53585F"/>
          </a:solidFill>
        </p:spPr>
        <p:txBody>
          <a:bodyPr wrap="square" lIns="0" tIns="0" rIns="0" bIns="0" rtlCol="0"/>
          <a:lstStyle/>
          <a:p>
            <a:endParaRPr sz="2400"/>
          </a:p>
        </p:txBody>
      </p:sp>
      <p:sp>
        <p:nvSpPr>
          <p:cNvPr id="58" name="object 55">
            <a:extLst>
              <a:ext uri="{FF2B5EF4-FFF2-40B4-BE49-F238E27FC236}">
                <a16:creationId xmlns:a16="http://schemas.microsoft.com/office/drawing/2014/main" id="{E2E42A03-0ECE-DD44-A035-59E363286B08}"/>
              </a:ext>
            </a:extLst>
          </p:cNvPr>
          <p:cNvSpPr txBox="1"/>
          <p:nvPr/>
        </p:nvSpPr>
        <p:spPr>
          <a:xfrm>
            <a:off x="4182889" y="447940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F</a:t>
            </a:r>
            <a:endParaRPr dirty="0">
              <a:latin typeface="Courier New"/>
              <a:cs typeface="Courier New"/>
            </a:endParaRPr>
          </a:p>
        </p:txBody>
      </p:sp>
      <p:sp>
        <p:nvSpPr>
          <p:cNvPr id="59" name="object 57">
            <a:extLst>
              <a:ext uri="{FF2B5EF4-FFF2-40B4-BE49-F238E27FC236}">
                <a16:creationId xmlns:a16="http://schemas.microsoft.com/office/drawing/2014/main" id="{AF0669D9-B8C6-204C-9FB6-F29F589C13E6}"/>
              </a:ext>
            </a:extLst>
          </p:cNvPr>
          <p:cNvSpPr txBox="1"/>
          <p:nvPr/>
        </p:nvSpPr>
        <p:spPr>
          <a:xfrm>
            <a:off x="3901507" y="38543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60" name="object 63">
            <a:extLst>
              <a:ext uri="{FF2B5EF4-FFF2-40B4-BE49-F238E27FC236}">
                <a16:creationId xmlns:a16="http://schemas.microsoft.com/office/drawing/2014/main" id="{B963AA6A-4C65-FB45-96F2-2971978B0A1E}"/>
              </a:ext>
            </a:extLst>
          </p:cNvPr>
          <p:cNvSpPr txBox="1"/>
          <p:nvPr/>
        </p:nvSpPr>
        <p:spPr>
          <a:xfrm>
            <a:off x="7246462" y="3881810"/>
            <a:ext cx="955049" cy="470343"/>
          </a:xfrm>
          <a:prstGeom prst="rect">
            <a:avLst/>
          </a:prstGeom>
        </p:spPr>
        <p:txBody>
          <a:bodyPr vert="horz" wrap="square" lIns="0" tIns="18627" rIns="0" bIns="0" rtlCol="0">
            <a:spAutoFit/>
          </a:bodyPr>
          <a:lstStyle/>
          <a:p>
            <a:pPr marL="16933">
              <a:spcBef>
                <a:spcPts val="147"/>
              </a:spcBef>
              <a:tabLst>
                <a:tab pos="987189" algn="l"/>
              </a:tabLst>
            </a:pPr>
            <a:r>
              <a:rPr sz="1467" u="heavy" dirty="0">
                <a:uFill>
                  <a:solidFill>
                    <a:srgbClr val="53585F"/>
                  </a:solidFill>
                </a:uFill>
                <a:latin typeface="Times New Roman"/>
                <a:cs typeface="Times New Roman"/>
              </a:rPr>
              <a:t> 	</a:t>
            </a:r>
            <a:r>
              <a:rPr sz="1467" dirty="0">
                <a:latin typeface="Times New Roman"/>
                <a:cs typeface="Times New Roman"/>
              </a:rPr>
              <a:t> </a:t>
            </a:r>
            <a:r>
              <a:rPr sz="1467" spc="-140" dirty="0">
                <a:latin typeface="Times New Roman"/>
                <a:cs typeface="Times New Roman"/>
              </a:rPr>
              <a:t> </a:t>
            </a:r>
            <a:endParaRPr sz="1467" dirty="0">
              <a:latin typeface="Courier New"/>
              <a:cs typeface="Courier New"/>
            </a:endParaRPr>
          </a:p>
        </p:txBody>
      </p:sp>
      <p:sp>
        <p:nvSpPr>
          <p:cNvPr id="61" name="object 67">
            <a:extLst>
              <a:ext uri="{FF2B5EF4-FFF2-40B4-BE49-F238E27FC236}">
                <a16:creationId xmlns:a16="http://schemas.microsoft.com/office/drawing/2014/main" id="{A09A83F9-5D9B-B640-80B1-3E02B19B6C80}"/>
              </a:ext>
            </a:extLst>
          </p:cNvPr>
          <p:cNvSpPr txBox="1"/>
          <p:nvPr/>
        </p:nvSpPr>
        <p:spPr>
          <a:xfrm>
            <a:off x="2397043" y="373348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62" name="object 68">
            <a:extLst>
              <a:ext uri="{FF2B5EF4-FFF2-40B4-BE49-F238E27FC236}">
                <a16:creationId xmlns:a16="http://schemas.microsoft.com/office/drawing/2014/main" id="{74F85428-1DA0-AE4C-9FE1-29A507F30498}"/>
              </a:ext>
            </a:extLst>
          </p:cNvPr>
          <p:cNvSpPr/>
          <p:nvPr/>
        </p:nvSpPr>
        <p:spPr>
          <a:xfrm>
            <a:off x="9140977" y="3073327"/>
            <a:ext cx="796713" cy="73659"/>
          </a:xfrm>
          <a:custGeom>
            <a:avLst/>
            <a:gdLst/>
            <a:ahLst/>
            <a:cxnLst/>
            <a:rect l="l" t="t" r="r" b="b"/>
            <a:pathLst>
              <a:path w="597535" h="55244">
                <a:moveTo>
                  <a:pt x="0" y="0"/>
                </a:moveTo>
                <a:lnTo>
                  <a:pt x="5015" y="463"/>
                </a:lnTo>
                <a:lnTo>
                  <a:pt x="597396" y="55241"/>
                </a:lnTo>
              </a:path>
            </a:pathLst>
          </a:custGeom>
          <a:ln w="10074">
            <a:solidFill>
              <a:srgbClr val="53585F"/>
            </a:solidFill>
            <a:prstDash val="sysDot"/>
          </a:ln>
        </p:spPr>
        <p:txBody>
          <a:bodyPr wrap="square" lIns="0" tIns="0" rIns="0" bIns="0" rtlCol="0"/>
          <a:lstStyle/>
          <a:p>
            <a:endParaRPr sz="2400"/>
          </a:p>
        </p:txBody>
      </p:sp>
      <p:sp>
        <p:nvSpPr>
          <p:cNvPr id="63" name="object 69">
            <a:extLst>
              <a:ext uri="{FF2B5EF4-FFF2-40B4-BE49-F238E27FC236}">
                <a16:creationId xmlns:a16="http://schemas.microsoft.com/office/drawing/2014/main" id="{47A8A517-86EE-AD4C-B7BB-3B7AE03392EB}"/>
              </a:ext>
            </a:extLst>
          </p:cNvPr>
          <p:cNvSpPr/>
          <p:nvPr/>
        </p:nvSpPr>
        <p:spPr>
          <a:xfrm>
            <a:off x="9067409" y="3033828"/>
            <a:ext cx="84667" cy="80433"/>
          </a:xfrm>
          <a:custGeom>
            <a:avLst/>
            <a:gdLst/>
            <a:ahLst/>
            <a:cxnLst/>
            <a:rect l="l" t="t" r="r" b="b"/>
            <a:pathLst>
              <a:path w="63500" h="60325">
                <a:moveTo>
                  <a:pt x="62966" y="0"/>
                </a:moveTo>
                <a:lnTo>
                  <a:pt x="0" y="24523"/>
                </a:lnTo>
                <a:lnTo>
                  <a:pt x="57404" y="60185"/>
                </a:lnTo>
                <a:lnTo>
                  <a:pt x="62966" y="0"/>
                </a:lnTo>
                <a:close/>
              </a:path>
            </a:pathLst>
          </a:custGeom>
          <a:solidFill>
            <a:srgbClr val="53585F"/>
          </a:solidFill>
        </p:spPr>
        <p:txBody>
          <a:bodyPr wrap="square" lIns="0" tIns="0" rIns="0" bIns="0" rtlCol="0"/>
          <a:lstStyle/>
          <a:p>
            <a:endParaRPr sz="2400"/>
          </a:p>
        </p:txBody>
      </p:sp>
      <p:sp>
        <p:nvSpPr>
          <p:cNvPr id="64" name="object 70">
            <a:extLst>
              <a:ext uri="{FF2B5EF4-FFF2-40B4-BE49-F238E27FC236}">
                <a16:creationId xmlns:a16="http://schemas.microsoft.com/office/drawing/2014/main" id="{E5EB3CAD-7386-9C47-AC03-675275A270EA}"/>
              </a:ext>
            </a:extLst>
          </p:cNvPr>
          <p:cNvSpPr/>
          <p:nvPr/>
        </p:nvSpPr>
        <p:spPr>
          <a:xfrm>
            <a:off x="9588233" y="5457982"/>
            <a:ext cx="275496" cy="274756"/>
          </a:xfrm>
          <a:prstGeom prst="rect">
            <a:avLst/>
          </a:prstGeom>
          <a:blipFill>
            <a:blip r:embed="rId8" cstate="print"/>
            <a:stretch>
              <a:fillRect/>
            </a:stretch>
          </a:blipFill>
        </p:spPr>
        <p:txBody>
          <a:bodyPr wrap="square" lIns="0" tIns="0" rIns="0" bIns="0" rtlCol="0"/>
          <a:lstStyle/>
          <a:p>
            <a:endParaRPr sz="2400"/>
          </a:p>
        </p:txBody>
      </p:sp>
      <p:sp>
        <p:nvSpPr>
          <p:cNvPr id="65" name="object 71">
            <a:extLst>
              <a:ext uri="{FF2B5EF4-FFF2-40B4-BE49-F238E27FC236}">
                <a16:creationId xmlns:a16="http://schemas.microsoft.com/office/drawing/2014/main" id="{C6AF02E0-762C-7842-AE64-671394429102}"/>
              </a:ext>
            </a:extLst>
          </p:cNvPr>
          <p:cNvSpPr txBox="1"/>
          <p:nvPr/>
        </p:nvSpPr>
        <p:spPr>
          <a:xfrm>
            <a:off x="9650713" y="5426000"/>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66" name="object 72">
            <a:extLst>
              <a:ext uri="{FF2B5EF4-FFF2-40B4-BE49-F238E27FC236}">
                <a16:creationId xmlns:a16="http://schemas.microsoft.com/office/drawing/2014/main" id="{E1C3E316-266D-AC47-B90A-C9F17C3F025F}"/>
              </a:ext>
            </a:extLst>
          </p:cNvPr>
          <p:cNvSpPr/>
          <p:nvPr/>
        </p:nvSpPr>
        <p:spPr>
          <a:xfrm>
            <a:off x="9737462" y="2568634"/>
            <a:ext cx="275484" cy="274756"/>
          </a:xfrm>
          <a:prstGeom prst="rect">
            <a:avLst/>
          </a:prstGeom>
          <a:blipFill>
            <a:blip r:embed="rId9" cstate="print"/>
            <a:stretch>
              <a:fillRect/>
            </a:stretch>
          </a:blipFill>
        </p:spPr>
        <p:txBody>
          <a:bodyPr wrap="square" lIns="0" tIns="0" rIns="0" bIns="0" rtlCol="0"/>
          <a:lstStyle/>
          <a:p>
            <a:endParaRPr sz="2400"/>
          </a:p>
        </p:txBody>
      </p:sp>
      <p:sp>
        <p:nvSpPr>
          <p:cNvPr id="67" name="object 73">
            <a:extLst>
              <a:ext uri="{FF2B5EF4-FFF2-40B4-BE49-F238E27FC236}">
                <a16:creationId xmlns:a16="http://schemas.microsoft.com/office/drawing/2014/main" id="{09CC50A8-C607-0F42-92EA-BE310596ECB1}"/>
              </a:ext>
            </a:extLst>
          </p:cNvPr>
          <p:cNvSpPr txBox="1"/>
          <p:nvPr/>
        </p:nvSpPr>
        <p:spPr>
          <a:xfrm>
            <a:off x="9798473" y="2537971"/>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68" name="object 74">
            <a:extLst>
              <a:ext uri="{FF2B5EF4-FFF2-40B4-BE49-F238E27FC236}">
                <a16:creationId xmlns:a16="http://schemas.microsoft.com/office/drawing/2014/main" id="{D4D3AF61-C348-2B46-BB3A-0A279EFA8D3F}"/>
              </a:ext>
            </a:extLst>
          </p:cNvPr>
          <p:cNvSpPr/>
          <p:nvPr/>
        </p:nvSpPr>
        <p:spPr>
          <a:xfrm>
            <a:off x="9744020" y="3006835"/>
            <a:ext cx="275496" cy="274756"/>
          </a:xfrm>
          <a:prstGeom prst="rect">
            <a:avLst/>
          </a:prstGeom>
          <a:blipFill>
            <a:blip r:embed="rId10" cstate="print"/>
            <a:stretch>
              <a:fillRect/>
            </a:stretch>
          </a:blipFill>
        </p:spPr>
        <p:txBody>
          <a:bodyPr wrap="square" lIns="0" tIns="0" rIns="0" bIns="0" rtlCol="0"/>
          <a:lstStyle/>
          <a:p>
            <a:endParaRPr sz="2400"/>
          </a:p>
        </p:txBody>
      </p:sp>
      <p:sp>
        <p:nvSpPr>
          <p:cNvPr id="69" name="object 75">
            <a:extLst>
              <a:ext uri="{FF2B5EF4-FFF2-40B4-BE49-F238E27FC236}">
                <a16:creationId xmlns:a16="http://schemas.microsoft.com/office/drawing/2014/main" id="{C05282B0-BABD-D54D-9522-58E24E0ED877}"/>
              </a:ext>
            </a:extLst>
          </p:cNvPr>
          <p:cNvSpPr txBox="1"/>
          <p:nvPr/>
        </p:nvSpPr>
        <p:spPr>
          <a:xfrm>
            <a:off x="9798473" y="2981252"/>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C</a:t>
            </a:r>
            <a:endParaRPr sz="1467">
              <a:latin typeface="Courier New"/>
              <a:cs typeface="Courier New"/>
            </a:endParaRPr>
          </a:p>
        </p:txBody>
      </p:sp>
      <p:sp>
        <p:nvSpPr>
          <p:cNvPr id="70" name="object 76">
            <a:extLst>
              <a:ext uri="{FF2B5EF4-FFF2-40B4-BE49-F238E27FC236}">
                <a16:creationId xmlns:a16="http://schemas.microsoft.com/office/drawing/2014/main" id="{A4287554-892C-E94C-9C34-807510E7CDDC}"/>
              </a:ext>
            </a:extLst>
          </p:cNvPr>
          <p:cNvSpPr/>
          <p:nvPr/>
        </p:nvSpPr>
        <p:spPr>
          <a:xfrm>
            <a:off x="9558769" y="4662712"/>
            <a:ext cx="275496" cy="274753"/>
          </a:xfrm>
          <a:prstGeom prst="rect">
            <a:avLst/>
          </a:prstGeom>
          <a:blipFill>
            <a:blip r:embed="rId11" cstate="print"/>
            <a:stretch>
              <a:fillRect/>
            </a:stretch>
          </a:blipFill>
        </p:spPr>
        <p:txBody>
          <a:bodyPr wrap="square" lIns="0" tIns="0" rIns="0" bIns="0" rtlCol="0"/>
          <a:lstStyle/>
          <a:p>
            <a:endParaRPr sz="2400"/>
          </a:p>
        </p:txBody>
      </p:sp>
      <p:sp>
        <p:nvSpPr>
          <p:cNvPr id="71" name="object 77">
            <a:extLst>
              <a:ext uri="{FF2B5EF4-FFF2-40B4-BE49-F238E27FC236}">
                <a16:creationId xmlns:a16="http://schemas.microsoft.com/office/drawing/2014/main" id="{9A8D26E3-6540-5F40-B2EB-54BDDACBF3E6}"/>
              </a:ext>
            </a:extLst>
          </p:cNvPr>
          <p:cNvSpPr txBox="1"/>
          <p:nvPr/>
        </p:nvSpPr>
        <p:spPr>
          <a:xfrm>
            <a:off x="9623839" y="4646903"/>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F</a:t>
            </a:r>
            <a:endParaRPr sz="1467">
              <a:latin typeface="Courier New"/>
              <a:cs typeface="Courier New"/>
            </a:endParaRPr>
          </a:p>
        </p:txBody>
      </p:sp>
      <p:sp>
        <p:nvSpPr>
          <p:cNvPr id="72" name="object 78">
            <a:extLst>
              <a:ext uri="{FF2B5EF4-FFF2-40B4-BE49-F238E27FC236}">
                <a16:creationId xmlns:a16="http://schemas.microsoft.com/office/drawing/2014/main" id="{AFCB9DA6-EC4C-8545-BCEC-C42CB8EA38B5}"/>
              </a:ext>
            </a:extLst>
          </p:cNvPr>
          <p:cNvSpPr/>
          <p:nvPr/>
        </p:nvSpPr>
        <p:spPr>
          <a:xfrm>
            <a:off x="9699332" y="3882898"/>
            <a:ext cx="275496" cy="274756"/>
          </a:xfrm>
          <a:prstGeom prst="rect">
            <a:avLst/>
          </a:prstGeom>
          <a:blipFill>
            <a:blip r:embed="rId12" cstate="print"/>
            <a:stretch>
              <a:fillRect/>
            </a:stretch>
          </a:blipFill>
        </p:spPr>
        <p:txBody>
          <a:bodyPr wrap="square" lIns="0" tIns="0" rIns="0" bIns="0" rtlCol="0"/>
          <a:lstStyle/>
          <a:p>
            <a:endParaRPr sz="2400"/>
          </a:p>
        </p:txBody>
      </p:sp>
      <p:sp>
        <p:nvSpPr>
          <p:cNvPr id="73" name="object 79">
            <a:extLst>
              <a:ext uri="{FF2B5EF4-FFF2-40B4-BE49-F238E27FC236}">
                <a16:creationId xmlns:a16="http://schemas.microsoft.com/office/drawing/2014/main" id="{E53167F4-4AC0-C04E-8E72-9D1C9A3B155F}"/>
              </a:ext>
            </a:extLst>
          </p:cNvPr>
          <p:cNvSpPr/>
          <p:nvPr/>
        </p:nvSpPr>
        <p:spPr>
          <a:xfrm>
            <a:off x="9682377" y="4324591"/>
            <a:ext cx="275488" cy="274756"/>
          </a:xfrm>
          <a:prstGeom prst="rect">
            <a:avLst/>
          </a:prstGeom>
          <a:blipFill>
            <a:blip r:embed="rId13" cstate="print"/>
            <a:stretch>
              <a:fillRect/>
            </a:stretch>
          </a:blipFill>
        </p:spPr>
        <p:txBody>
          <a:bodyPr wrap="square" lIns="0" tIns="0" rIns="0" bIns="0" rtlCol="0"/>
          <a:lstStyle/>
          <a:p>
            <a:endParaRPr sz="2400"/>
          </a:p>
        </p:txBody>
      </p:sp>
      <p:sp>
        <p:nvSpPr>
          <p:cNvPr id="74" name="object 80">
            <a:extLst>
              <a:ext uri="{FF2B5EF4-FFF2-40B4-BE49-F238E27FC236}">
                <a16:creationId xmlns:a16="http://schemas.microsoft.com/office/drawing/2014/main" id="{39A17929-E3C6-9D44-A299-7FD245CD8F2C}"/>
              </a:ext>
            </a:extLst>
          </p:cNvPr>
          <p:cNvSpPr txBox="1"/>
          <p:nvPr/>
        </p:nvSpPr>
        <p:spPr>
          <a:xfrm>
            <a:off x="9744743" y="4297649"/>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E</a:t>
            </a:r>
            <a:endParaRPr sz="1467">
              <a:latin typeface="Courier New"/>
              <a:cs typeface="Courier New"/>
            </a:endParaRPr>
          </a:p>
        </p:txBody>
      </p:sp>
      <p:sp>
        <p:nvSpPr>
          <p:cNvPr id="75" name="object 81">
            <a:extLst>
              <a:ext uri="{FF2B5EF4-FFF2-40B4-BE49-F238E27FC236}">
                <a16:creationId xmlns:a16="http://schemas.microsoft.com/office/drawing/2014/main" id="{C0AC008D-D466-5740-AAAB-4EEA12AD6587}"/>
              </a:ext>
            </a:extLst>
          </p:cNvPr>
          <p:cNvSpPr/>
          <p:nvPr/>
        </p:nvSpPr>
        <p:spPr>
          <a:xfrm>
            <a:off x="9607639" y="3544231"/>
            <a:ext cx="275496" cy="274760"/>
          </a:xfrm>
          <a:prstGeom prst="rect">
            <a:avLst/>
          </a:prstGeom>
          <a:blipFill>
            <a:blip r:embed="rId8" cstate="print"/>
            <a:stretch>
              <a:fillRect/>
            </a:stretch>
          </a:blipFill>
        </p:spPr>
        <p:txBody>
          <a:bodyPr wrap="square" lIns="0" tIns="0" rIns="0" bIns="0" rtlCol="0"/>
          <a:lstStyle/>
          <a:p>
            <a:endParaRPr sz="2400"/>
          </a:p>
        </p:txBody>
      </p:sp>
      <p:sp>
        <p:nvSpPr>
          <p:cNvPr id="76" name="object 82">
            <a:extLst>
              <a:ext uri="{FF2B5EF4-FFF2-40B4-BE49-F238E27FC236}">
                <a16:creationId xmlns:a16="http://schemas.microsoft.com/office/drawing/2014/main" id="{B662D9E5-AD84-3648-B164-F29B143D2D59}"/>
              </a:ext>
            </a:extLst>
          </p:cNvPr>
          <p:cNvSpPr txBox="1"/>
          <p:nvPr/>
        </p:nvSpPr>
        <p:spPr>
          <a:xfrm>
            <a:off x="9677570" y="3381538"/>
            <a:ext cx="241300" cy="723403"/>
          </a:xfrm>
          <a:prstGeom prst="rect">
            <a:avLst/>
          </a:prstGeom>
        </p:spPr>
        <p:txBody>
          <a:bodyPr vert="horz" wrap="square" lIns="0" tIns="142240" rIns="0" bIns="0" rtlCol="0">
            <a:spAutoFit/>
          </a:bodyPr>
          <a:lstStyle/>
          <a:p>
            <a:pPr marL="16933">
              <a:spcBef>
                <a:spcPts val="1120"/>
              </a:spcBef>
            </a:pPr>
            <a:r>
              <a:rPr sz="1467" b="1" spc="7" dirty="0">
                <a:latin typeface="Courier New"/>
                <a:cs typeface="Courier New"/>
              </a:rPr>
              <a:t>A</a:t>
            </a:r>
            <a:endParaRPr sz="1467">
              <a:latin typeface="Courier New"/>
              <a:cs typeface="Courier New"/>
            </a:endParaRPr>
          </a:p>
          <a:p>
            <a:pPr marL="110911">
              <a:spcBef>
                <a:spcPts val="987"/>
              </a:spcBef>
            </a:pPr>
            <a:r>
              <a:rPr sz="1467" b="1" spc="7" dirty="0">
                <a:latin typeface="Courier New"/>
                <a:cs typeface="Courier New"/>
              </a:rPr>
              <a:t>B</a:t>
            </a:r>
            <a:endParaRPr sz="1467">
              <a:latin typeface="Courier New"/>
              <a:cs typeface="Courier New"/>
            </a:endParaRPr>
          </a:p>
        </p:txBody>
      </p:sp>
      <p:sp>
        <p:nvSpPr>
          <p:cNvPr id="77" name="object 7">
            <a:extLst>
              <a:ext uri="{FF2B5EF4-FFF2-40B4-BE49-F238E27FC236}">
                <a16:creationId xmlns:a16="http://schemas.microsoft.com/office/drawing/2014/main" id="{B6120A3A-9138-0D41-A5F6-F15683FD2093}"/>
              </a:ext>
            </a:extLst>
          </p:cNvPr>
          <p:cNvSpPr/>
          <p:nvPr/>
        </p:nvSpPr>
        <p:spPr>
          <a:xfrm>
            <a:off x="5578649" y="4105042"/>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78" name="object 67">
            <a:extLst>
              <a:ext uri="{FF2B5EF4-FFF2-40B4-BE49-F238E27FC236}">
                <a16:creationId xmlns:a16="http://schemas.microsoft.com/office/drawing/2014/main" id="{5CDE7FE0-3A70-6848-8B4B-2C9860ACAA41}"/>
              </a:ext>
            </a:extLst>
          </p:cNvPr>
          <p:cNvSpPr txBox="1"/>
          <p:nvPr/>
        </p:nvSpPr>
        <p:spPr>
          <a:xfrm>
            <a:off x="5686476" y="41285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79" name="object 7">
            <a:extLst>
              <a:ext uri="{FF2B5EF4-FFF2-40B4-BE49-F238E27FC236}">
                <a16:creationId xmlns:a16="http://schemas.microsoft.com/office/drawing/2014/main" id="{CB79B43D-4DB2-2F44-A430-3B7EB410E588}"/>
              </a:ext>
            </a:extLst>
          </p:cNvPr>
          <p:cNvSpPr/>
          <p:nvPr/>
        </p:nvSpPr>
        <p:spPr>
          <a:xfrm>
            <a:off x="8184346" y="303180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80" name="object 47">
            <a:extLst>
              <a:ext uri="{FF2B5EF4-FFF2-40B4-BE49-F238E27FC236}">
                <a16:creationId xmlns:a16="http://schemas.microsoft.com/office/drawing/2014/main" id="{0935E660-8988-8045-8976-509F85FA1F02}"/>
              </a:ext>
            </a:extLst>
          </p:cNvPr>
          <p:cNvSpPr txBox="1"/>
          <p:nvPr/>
        </p:nvSpPr>
        <p:spPr>
          <a:xfrm>
            <a:off x="8276852" y="3085500"/>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81" name="object 7">
            <a:extLst>
              <a:ext uri="{FF2B5EF4-FFF2-40B4-BE49-F238E27FC236}">
                <a16:creationId xmlns:a16="http://schemas.microsoft.com/office/drawing/2014/main" id="{1D3DBCBF-A1A9-B346-96DE-224C43ADAE05}"/>
              </a:ext>
            </a:extLst>
          </p:cNvPr>
          <p:cNvSpPr/>
          <p:nvPr/>
        </p:nvSpPr>
        <p:spPr>
          <a:xfrm>
            <a:off x="8172486" y="412941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82" name="object 57">
            <a:extLst>
              <a:ext uri="{FF2B5EF4-FFF2-40B4-BE49-F238E27FC236}">
                <a16:creationId xmlns:a16="http://schemas.microsoft.com/office/drawing/2014/main" id="{85DD679A-60FC-0446-8531-70B79A0796F7}"/>
              </a:ext>
            </a:extLst>
          </p:cNvPr>
          <p:cNvSpPr txBox="1"/>
          <p:nvPr/>
        </p:nvSpPr>
        <p:spPr>
          <a:xfrm>
            <a:off x="8246359" y="417117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83" name="object 7">
            <a:extLst>
              <a:ext uri="{FF2B5EF4-FFF2-40B4-BE49-F238E27FC236}">
                <a16:creationId xmlns:a16="http://schemas.microsoft.com/office/drawing/2014/main" id="{05C26E99-0DC1-C744-A8DE-CD81C445C01C}"/>
              </a:ext>
            </a:extLst>
          </p:cNvPr>
          <p:cNvSpPr/>
          <p:nvPr/>
        </p:nvSpPr>
        <p:spPr>
          <a:xfrm>
            <a:off x="8115719" y="510890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84" name="object 50">
            <a:extLst>
              <a:ext uri="{FF2B5EF4-FFF2-40B4-BE49-F238E27FC236}">
                <a16:creationId xmlns:a16="http://schemas.microsoft.com/office/drawing/2014/main" id="{8DA941AF-AF82-AF47-B0A9-4BBD4140F2DA}"/>
              </a:ext>
            </a:extLst>
          </p:cNvPr>
          <p:cNvSpPr txBox="1"/>
          <p:nvPr/>
        </p:nvSpPr>
        <p:spPr>
          <a:xfrm>
            <a:off x="8221718" y="512239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cxnSp>
        <p:nvCxnSpPr>
          <p:cNvPr id="167" name="Straight Arrow Connector 166">
            <a:extLst>
              <a:ext uri="{FF2B5EF4-FFF2-40B4-BE49-F238E27FC236}">
                <a16:creationId xmlns:a16="http://schemas.microsoft.com/office/drawing/2014/main" id="{84A3416E-2F33-0F43-B42C-D1B0603994D2}"/>
              </a:ext>
            </a:extLst>
          </p:cNvPr>
          <p:cNvCxnSpPr>
            <a:cxnSpLocks/>
          </p:cNvCxnSpPr>
          <p:nvPr/>
        </p:nvCxnSpPr>
        <p:spPr>
          <a:xfrm flipH="1">
            <a:off x="6628010" y="2409867"/>
            <a:ext cx="678944" cy="145855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1" name="object 5">
            <a:extLst>
              <a:ext uri="{FF2B5EF4-FFF2-40B4-BE49-F238E27FC236}">
                <a16:creationId xmlns:a16="http://schemas.microsoft.com/office/drawing/2014/main" id="{E97D875B-E701-5B48-A322-023E1BF4DAA8}"/>
              </a:ext>
            </a:extLst>
          </p:cNvPr>
          <p:cNvSpPr txBox="1"/>
          <p:nvPr/>
        </p:nvSpPr>
        <p:spPr>
          <a:xfrm>
            <a:off x="4749433" y="1867724"/>
            <a:ext cx="7091888" cy="436231"/>
          </a:xfrm>
          <a:prstGeom prst="rect">
            <a:avLst/>
          </a:prstGeom>
        </p:spPr>
        <p:txBody>
          <a:bodyPr vert="horz" wrap="square" lIns="0" tIns="8467" rIns="0" bIns="0" rtlCol="0">
            <a:spAutoFit/>
          </a:bodyPr>
          <a:lstStyle/>
          <a:p>
            <a:pPr marL="318339" marR="6773" indent="-302252">
              <a:lnSpc>
                <a:spcPct val="102600"/>
              </a:lnSpc>
              <a:spcBef>
                <a:spcPts val="67"/>
              </a:spcBef>
            </a:pPr>
            <a:r>
              <a:rPr sz="2800" spc="-93" dirty="0">
                <a:cs typeface="Arial"/>
              </a:rPr>
              <a:t>1) </a:t>
            </a:r>
            <a:r>
              <a:rPr sz="2800" spc="-53" dirty="0">
                <a:cs typeface="Arial"/>
              </a:rPr>
              <a:t>Define </a:t>
            </a:r>
            <a:r>
              <a:rPr sz="2800" spc="-67" dirty="0">
                <a:cs typeface="Arial"/>
              </a:rPr>
              <a:t>a </a:t>
            </a:r>
            <a:r>
              <a:rPr sz="2800" spc="7" dirty="0">
                <a:cs typeface="Arial"/>
              </a:rPr>
              <a:t>neighborhood </a:t>
            </a:r>
            <a:r>
              <a:rPr sz="2800" spc="-20" dirty="0">
                <a:cs typeface="Arial"/>
              </a:rPr>
              <a:t>aggregation</a:t>
            </a:r>
            <a:r>
              <a:rPr sz="2800" spc="7" dirty="0">
                <a:cs typeface="Arial"/>
              </a:rPr>
              <a:t> function</a:t>
            </a:r>
            <a:endParaRPr sz="2800" dirty="0">
              <a:cs typeface="Arial"/>
            </a:endParaRPr>
          </a:p>
        </p:txBody>
      </p:sp>
      <p:cxnSp>
        <p:nvCxnSpPr>
          <p:cNvPr id="175" name="Straight Arrow Connector 174">
            <a:extLst>
              <a:ext uri="{FF2B5EF4-FFF2-40B4-BE49-F238E27FC236}">
                <a16:creationId xmlns:a16="http://schemas.microsoft.com/office/drawing/2014/main" id="{4CC75884-0BFE-8E4A-8119-B93CC955691A}"/>
              </a:ext>
            </a:extLst>
          </p:cNvPr>
          <p:cNvCxnSpPr>
            <a:cxnSpLocks/>
          </p:cNvCxnSpPr>
          <p:nvPr/>
        </p:nvCxnSpPr>
        <p:spPr>
          <a:xfrm>
            <a:off x="7278497" y="2427303"/>
            <a:ext cx="1546010" cy="44609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8" name="Straight Arrow Connector 177">
            <a:extLst>
              <a:ext uri="{FF2B5EF4-FFF2-40B4-BE49-F238E27FC236}">
                <a16:creationId xmlns:a16="http://schemas.microsoft.com/office/drawing/2014/main" id="{92C390F6-8ACE-3A48-A4DD-51488C182A9D}"/>
              </a:ext>
            </a:extLst>
          </p:cNvPr>
          <p:cNvCxnSpPr>
            <a:cxnSpLocks/>
          </p:cNvCxnSpPr>
          <p:nvPr/>
        </p:nvCxnSpPr>
        <p:spPr>
          <a:xfrm>
            <a:off x="7345651" y="2460619"/>
            <a:ext cx="1487637" cy="153451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7034E96E-7379-9744-A7D5-22E219D2CBBA}"/>
              </a:ext>
            </a:extLst>
          </p:cNvPr>
          <p:cNvCxnSpPr>
            <a:cxnSpLocks/>
          </p:cNvCxnSpPr>
          <p:nvPr/>
        </p:nvCxnSpPr>
        <p:spPr>
          <a:xfrm>
            <a:off x="7316391" y="2450756"/>
            <a:ext cx="1413855" cy="267539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83" name="object 11">
            <a:extLst>
              <a:ext uri="{FF2B5EF4-FFF2-40B4-BE49-F238E27FC236}">
                <a16:creationId xmlns:a16="http://schemas.microsoft.com/office/drawing/2014/main" id="{2344D774-CB5F-634D-AB5C-C85F9B66818F}"/>
              </a:ext>
            </a:extLst>
          </p:cNvPr>
          <p:cNvSpPr txBox="1"/>
          <p:nvPr/>
        </p:nvSpPr>
        <p:spPr>
          <a:xfrm>
            <a:off x="3557767" y="5980004"/>
            <a:ext cx="7414688" cy="423279"/>
          </a:xfrm>
          <a:prstGeom prst="rect">
            <a:avLst/>
          </a:prstGeom>
        </p:spPr>
        <p:txBody>
          <a:bodyPr vert="horz" wrap="square" lIns="0" tIns="49107" rIns="0" bIns="0" rtlCol="0">
            <a:spAutoFit/>
          </a:bodyPr>
          <a:lstStyle/>
          <a:p>
            <a:pPr marL="905911" marR="6773" indent="-888978">
              <a:lnSpc>
                <a:spcPts val="2947"/>
              </a:lnSpc>
              <a:spcBef>
                <a:spcPts val="387"/>
              </a:spcBef>
            </a:pPr>
            <a:r>
              <a:rPr sz="2600" spc="-93" dirty="0">
                <a:latin typeface="Arial"/>
                <a:cs typeface="Arial"/>
              </a:rPr>
              <a:t>2) </a:t>
            </a:r>
            <a:r>
              <a:rPr sz="2800" spc="-53" dirty="0">
                <a:cs typeface="Arial"/>
              </a:rPr>
              <a:t>Define </a:t>
            </a:r>
            <a:r>
              <a:rPr sz="2800" spc="-67" dirty="0">
                <a:cs typeface="Arial"/>
              </a:rPr>
              <a:t>a </a:t>
            </a:r>
            <a:r>
              <a:rPr sz="2800" spc="-27" dirty="0">
                <a:cs typeface="Arial"/>
              </a:rPr>
              <a:t>loss </a:t>
            </a:r>
            <a:r>
              <a:rPr sz="2800" dirty="0">
                <a:cs typeface="Arial"/>
              </a:rPr>
              <a:t>function </a:t>
            </a:r>
            <a:r>
              <a:rPr sz="2800" spc="7" dirty="0">
                <a:cs typeface="Arial"/>
              </a:rPr>
              <a:t>on </a:t>
            </a:r>
            <a:r>
              <a:rPr sz="2800" spc="-7" dirty="0">
                <a:cs typeface="Arial"/>
              </a:rPr>
              <a:t>the </a:t>
            </a:r>
            <a:r>
              <a:rPr sz="2800" spc="7" dirty="0">
                <a:cs typeface="Arial"/>
              </a:rPr>
              <a:t>embeddings,</a:t>
            </a:r>
            <a:r>
              <a:rPr sz="2800" spc="20" dirty="0">
                <a:cs typeface="Arial"/>
              </a:rPr>
              <a:t> </a:t>
            </a:r>
            <a:r>
              <a:rPr sz="2800" b="1" spc="-67" dirty="0">
                <a:cs typeface="Arial"/>
              </a:rPr>
              <a:t>L(</a:t>
            </a:r>
            <a:r>
              <a:rPr sz="2800" b="1" spc="-67" dirty="0" err="1">
                <a:cs typeface="DejaVu Sans"/>
              </a:rPr>
              <a:t>z</a:t>
            </a:r>
            <a:r>
              <a:rPr lang="en-US" sz="2800" b="1" spc="-100" baseline="-17777" dirty="0" err="1">
                <a:cs typeface="DejaVu Sans"/>
              </a:rPr>
              <a:t>v</a:t>
            </a:r>
            <a:r>
              <a:rPr sz="2800" b="1" spc="-67" dirty="0">
                <a:cs typeface="Arial"/>
              </a:rPr>
              <a:t>)</a:t>
            </a:r>
            <a:endParaRPr sz="2800" b="1" dirty="0">
              <a:cs typeface="Arial"/>
            </a:endParaRPr>
          </a:p>
        </p:txBody>
      </p:sp>
      <p:sp>
        <p:nvSpPr>
          <p:cNvPr id="184" name="TextBox 183">
            <a:extLst>
              <a:ext uri="{FF2B5EF4-FFF2-40B4-BE49-F238E27FC236}">
                <a16:creationId xmlns:a16="http://schemas.microsoft.com/office/drawing/2014/main" id="{1B8B37FC-B88F-4C45-93BA-15835C477D3E}"/>
              </a:ext>
            </a:extLst>
          </p:cNvPr>
          <p:cNvSpPr txBox="1"/>
          <p:nvPr/>
        </p:nvSpPr>
        <p:spPr>
          <a:xfrm>
            <a:off x="5042539" y="3982984"/>
            <a:ext cx="498021" cy="523220"/>
          </a:xfrm>
          <a:prstGeom prst="rect">
            <a:avLst/>
          </a:prstGeom>
          <a:noFill/>
        </p:spPr>
        <p:txBody>
          <a:bodyPr wrap="none" rtlCol="0">
            <a:spAutoFit/>
          </a:bodyPr>
          <a:lstStyle/>
          <a:p>
            <a:r>
              <a:rPr lang="en-US" sz="2800" b="1" dirty="0"/>
              <a:t>Z</a:t>
            </a:r>
            <a:r>
              <a:rPr lang="en-US" sz="2800" b="1" baseline="-25000" dirty="0"/>
              <a:t>A</a:t>
            </a:r>
          </a:p>
        </p:txBody>
      </p:sp>
      <p:cxnSp>
        <p:nvCxnSpPr>
          <p:cNvPr id="185" name="Straight Arrow Connector 184">
            <a:extLst>
              <a:ext uri="{FF2B5EF4-FFF2-40B4-BE49-F238E27FC236}">
                <a16:creationId xmlns:a16="http://schemas.microsoft.com/office/drawing/2014/main" id="{CCBB846C-E8FC-384A-A66B-A7A0913455FA}"/>
              </a:ext>
            </a:extLst>
          </p:cNvPr>
          <p:cNvCxnSpPr>
            <a:cxnSpLocks/>
            <a:stCxn id="183" idx="0"/>
          </p:cNvCxnSpPr>
          <p:nvPr/>
        </p:nvCxnSpPr>
        <p:spPr>
          <a:xfrm flipH="1" flipV="1">
            <a:off x="5515471" y="4548852"/>
            <a:ext cx="1749640" cy="143115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4322987"/>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881"/>
        <p:cNvGrpSpPr/>
        <p:nvPr/>
      </p:nvGrpSpPr>
      <p:grpSpPr>
        <a:xfrm>
          <a:off x="0" y="0"/>
          <a:ext cx="0" cy="0"/>
          <a:chOff x="0" y="0"/>
          <a:chExt cx="0" cy="0"/>
        </a:xfrm>
      </p:grpSpPr>
      <p:sp>
        <p:nvSpPr>
          <p:cNvPr id="2882" name="Google Shape;2882;p1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83" name="Google Shape;2883;p17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84" name="Google Shape;2884;p1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170</a:t>
            </a:fld>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888"/>
        <p:cNvGrpSpPr/>
        <p:nvPr/>
      </p:nvGrpSpPr>
      <p:grpSpPr>
        <a:xfrm>
          <a:off x="0" y="0"/>
          <a:ext cx="0" cy="0"/>
          <a:chOff x="0" y="0"/>
          <a:chExt cx="0" cy="0"/>
        </a:xfrm>
      </p:grpSpPr>
      <p:sp>
        <p:nvSpPr>
          <p:cNvPr id="2889" name="Google Shape;2889;p1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90" name="Google Shape;2890;p1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91" name="Google Shape;2891;p1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171</a:t>
            </a:fld>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895"/>
        <p:cNvGrpSpPr/>
        <p:nvPr/>
      </p:nvGrpSpPr>
      <p:grpSpPr>
        <a:xfrm>
          <a:off x="0" y="0"/>
          <a:ext cx="0" cy="0"/>
          <a:chOff x="0" y="0"/>
          <a:chExt cx="0" cy="0"/>
        </a:xfrm>
      </p:grpSpPr>
      <p:sp>
        <p:nvSpPr>
          <p:cNvPr id="2896" name="Google Shape;2896;p17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97" name="Google Shape;2897;p1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898" name="Google Shape;2898;p1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172</a:t>
            </a:fld>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902"/>
        <p:cNvGrpSpPr/>
        <p:nvPr/>
      </p:nvGrpSpPr>
      <p:grpSpPr>
        <a:xfrm>
          <a:off x="0" y="0"/>
          <a:ext cx="0" cy="0"/>
          <a:chOff x="0" y="0"/>
          <a:chExt cx="0" cy="0"/>
        </a:xfrm>
      </p:grpSpPr>
      <p:sp>
        <p:nvSpPr>
          <p:cNvPr id="2903" name="Google Shape;2903;p1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904" name="Google Shape;2904;p17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905" name="Google Shape;2905;p1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173</a:t>
            </a:fld>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sp>
        <p:nvSpPr>
          <p:cNvPr id="2910" name="Google Shape;2910;p1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911" name="Google Shape;2911;p17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912" name="Google Shape;2912;p1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174</a:t>
            </a:fld>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2916"/>
        <p:cNvGrpSpPr/>
        <p:nvPr/>
      </p:nvGrpSpPr>
      <p:grpSpPr>
        <a:xfrm>
          <a:off x="0" y="0"/>
          <a:ext cx="0" cy="0"/>
          <a:chOff x="0" y="0"/>
          <a:chExt cx="0" cy="0"/>
        </a:xfrm>
      </p:grpSpPr>
      <p:sp>
        <p:nvSpPr>
          <p:cNvPr id="2917" name="Google Shape;2917;p1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918" name="Google Shape;2918;p17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919" name="Google Shape;2919;p1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175</a:t>
            </a:fld>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2923"/>
        <p:cNvGrpSpPr/>
        <p:nvPr/>
      </p:nvGrpSpPr>
      <p:grpSpPr>
        <a:xfrm>
          <a:off x="0" y="0"/>
          <a:ext cx="0" cy="0"/>
          <a:chOff x="0" y="0"/>
          <a:chExt cx="0" cy="0"/>
        </a:xfrm>
      </p:grpSpPr>
      <p:sp>
        <p:nvSpPr>
          <p:cNvPr id="2924" name="Google Shape;2924;p17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925" name="Google Shape;2925;p1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926" name="Google Shape;2926;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176</a:t>
            </a:fld>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930"/>
        <p:cNvGrpSpPr/>
        <p:nvPr/>
      </p:nvGrpSpPr>
      <p:grpSpPr>
        <a:xfrm>
          <a:off x="0" y="0"/>
          <a:ext cx="0" cy="0"/>
          <a:chOff x="0" y="0"/>
          <a:chExt cx="0" cy="0"/>
        </a:xfrm>
      </p:grpSpPr>
      <p:sp>
        <p:nvSpPr>
          <p:cNvPr id="2931" name="Google Shape;2931;p1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932" name="Google Shape;2932;p17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933" name="Google Shape;2933;p1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177</a:t>
            </a:fld>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2937"/>
        <p:cNvGrpSpPr/>
        <p:nvPr/>
      </p:nvGrpSpPr>
      <p:grpSpPr>
        <a:xfrm>
          <a:off x="0" y="0"/>
          <a:ext cx="0" cy="0"/>
          <a:chOff x="0" y="0"/>
          <a:chExt cx="0" cy="0"/>
        </a:xfrm>
      </p:grpSpPr>
      <p:sp>
        <p:nvSpPr>
          <p:cNvPr id="2938" name="Google Shape;2938;p17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939" name="Google Shape;2939;p17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940" name="Google Shape;2940;p1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178</a:t>
            </a:fld>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2944"/>
        <p:cNvGrpSpPr/>
        <p:nvPr/>
      </p:nvGrpSpPr>
      <p:grpSpPr>
        <a:xfrm>
          <a:off x="0" y="0"/>
          <a:ext cx="0" cy="0"/>
          <a:chOff x="0" y="0"/>
          <a:chExt cx="0" cy="0"/>
        </a:xfrm>
      </p:grpSpPr>
      <p:sp>
        <p:nvSpPr>
          <p:cNvPr id="2945" name="Google Shape;2945;p1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946" name="Google Shape;2946;p17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947" name="Google Shape;2947;p1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179</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097C4-98F9-E34C-BE6B-AE743DF6BB7E}"/>
              </a:ext>
            </a:extLst>
          </p:cNvPr>
          <p:cNvSpPr>
            <a:spLocks noGrp="1"/>
          </p:cNvSpPr>
          <p:nvPr>
            <p:ph type="title"/>
          </p:nvPr>
        </p:nvSpPr>
        <p:spPr/>
        <p:txBody>
          <a:bodyPr/>
          <a:lstStyle/>
          <a:p>
            <a:r>
              <a:rPr lang="en-US" b="1" spc="-152" dirty="0">
                <a:solidFill>
                  <a:srgbClr val="C00000"/>
                </a:solidFill>
              </a:rPr>
              <a:t>Overview </a:t>
            </a:r>
            <a:r>
              <a:rPr lang="en-US" b="1" spc="-53" dirty="0">
                <a:solidFill>
                  <a:srgbClr val="C00000"/>
                </a:solidFill>
              </a:rPr>
              <a:t>of</a:t>
            </a:r>
            <a:r>
              <a:rPr lang="en-US" b="1" spc="60" dirty="0">
                <a:solidFill>
                  <a:srgbClr val="C00000"/>
                </a:solidFill>
              </a:rPr>
              <a:t> GNN </a:t>
            </a:r>
            <a:r>
              <a:rPr lang="en-US" b="1" spc="-80" dirty="0">
                <a:solidFill>
                  <a:srgbClr val="C00000"/>
                </a:solidFill>
              </a:rPr>
              <a:t>Model</a:t>
            </a:r>
            <a:endParaRPr lang="en-US" dirty="0"/>
          </a:p>
        </p:txBody>
      </p:sp>
      <p:sp>
        <p:nvSpPr>
          <p:cNvPr id="4" name="Slide Number Placeholder 3">
            <a:extLst>
              <a:ext uri="{FF2B5EF4-FFF2-40B4-BE49-F238E27FC236}">
                <a16:creationId xmlns:a16="http://schemas.microsoft.com/office/drawing/2014/main" id="{2F0178D5-3E7D-4D42-A4EB-1094FD001E33}"/>
              </a:ext>
            </a:extLst>
          </p:cNvPr>
          <p:cNvSpPr>
            <a:spLocks noGrp="1"/>
          </p:cNvSpPr>
          <p:nvPr>
            <p:ph type="sldNum" sz="quarter" idx="12"/>
          </p:nvPr>
        </p:nvSpPr>
        <p:spPr/>
        <p:txBody>
          <a:bodyPr/>
          <a:lstStyle/>
          <a:p>
            <a:fld id="{4C15419E-54D6-8648-ABFB-BEF58E3E877E}" type="slidenum">
              <a:rPr lang="en-US" smtClean="0"/>
              <a:t>18</a:t>
            </a:fld>
            <a:endParaRPr lang="en-US"/>
          </a:p>
        </p:txBody>
      </p:sp>
      <p:sp>
        <p:nvSpPr>
          <p:cNvPr id="5" name="object 3">
            <a:extLst>
              <a:ext uri="{FF2B5EF4-FFF2-40B4-BE49-F238E27FC236}">
                <a16:creationId xmlns:a16="http://schemas.microsoft.com/office/drawing/2014/main" id="{11FDF35E-B48C-D747-8CB1-DB5657F829C8}"/>
              </a:ext>
            </a:extLst>
          </p:cNvPr>
          <p:cNvSpPr/>
          <p:nvPr/>
        </p:nvSpPr>
        <p:spPr>
          <a:xfrm>
            <a:off x="1943101" y="1690688"/>
            <a:ext cx="2442515" cy="2298699"/>
          </a:xfrm>
          <a:prstGeom prst="rect">
            <a:avLst/>
          </a:prstGeom>
          <a:blipFill>
            <a:blip r:embed="rId2" cstate="print"/>
            <a:stretch>
              <a:fillRect/>
            </a:stretch>
          </a:blipFill>
        </p:spPr>
        <p:txBody>
          <a:bodyPr wrap="square" lIns="0" tIns="0" rIns="0" bIns="0" rtlCol="0"/>
          <a:lstStyle/>
          <a:p>
            <a:endParaRPr sz="2400"/>
          </a:p>
        </p:txBody>
      </p:sp>
      <p:sp>
        <p:nvSpPr>
          <p:cNvPr id="6" name="object 4">
            <a:extLst>
              <a:ext uri="{FF2B5EF4-FFF2-40B4-BE49-F238E27FC236}">
                <a16:creationId xmlns:a16="http://schemas.microsoft.com/office/drawing/2014/main" id="{7A655665-5258-2F47-AB81-0D3825D0F316}"/>
              </a:ext>
            </a:extLst>
          </p:cNvPr>
          <p:cNvSpPr/>
          <p:nvPr/>
        </p:nvSpPr>
        <p:spPr>
          <a:xfrm>
            <a:off x="1943101" y="4318001"/>
            <a:ext cx="7829855" cy="2174874"/>
          </a:xfrm>
          <a:prstGeom prst="rect">
            <a:avLst/>
          </a:prstGeom>
          <a:blipFill>
            <a:blip r:embed="rId3" cstate="print"/>
            <a:stretch>
              <a:fillRect/>
            </a:stretch>
          </a:blipFill>
        </p:spPr>
        <p:txBody>
          <a:bodyPr wrap="square" lIns="0" tIns="0" rIns="0" bIns="0" rtlCol="0"/>
          <a:lstStyle/>
          <a:p>
            <a:endParaRPr sz="2400"/>
          </a:p>
        </p:txBody>
      </p:sp>
      <p:sp>
        <p:nvSpPr>
          <p:cNvPr id="7" name="object 6">
            <a:extLst>
              <a:ext uri="{FF2B5EF4-FFF2-40B4-BE49-F238E27FC236}">
                <a16:creationId xmlns:a16="http://schemas.microsoft.com/office/drawing/2014/main" id="{9BE9E169-0BB6-1949-8FB9-3AA32867ACD4}"/>
              </a:ext>
            </a:extLst>
          </p:cNvPr>
          <p:cNvSpPr txBox="1"/>
          <p:nvPr/>
        </p:nvSpPr>
        <p:spPr>
          <a:xfrm>
            <a:off x="4918709" y="1836757"/>
            <a:ext cx="5503106" cy="799450"/>
          </a:xfrm>
          <a:prstGeom prst="rect">
            <a:avLst/>
          </a:prstGeom>
        </p:spPr>
        <p:txBody>
          <a:bodyPr vert="horz" wrap="square" lIns="0" tIns="53340" rIns="0" bIns="0" rtlCol="0">
            <a:spAutoFit/>
          </a:bodyPr>
          <a:lstStyle/>
          <a:p>
            <a:pPr marL="505447" marR="6773" indent="-489361">
              <a:lnSpc>
                <a:spcPts val="2907"/>
              </a:lnSpc>
              <a:spcBef>
                <a:spcPts val="420"/>
              </a:spcBef>
            </a:pPr>
            <a:r>
              <a:rPr sz="2800" spc="-93" dirty="0">
                <a:cs typeface="Arial"/>
              </a:rPr>
              <a:t>3) </a:t>
            </a:r>
            <a:r>
              <a:rPr sz="2800" spc="-113" dirty="0">
                <a:cs typeface="Arial"/>
              </a:rPr>
              <a:t>Train </a:t>
            </a:r>
            <a:r>
              <a:rPr sz="2800" spc="7" dirty="0">
                <a:cs typeface="Arial"/>
              </a:rPr>
              <a:t>on </a:t>
            </a:r>
            <a:r>
              <a:rPr sz="2800" spc="-67" dirty="0">
                <a:cs typeface="Arial"/>
              </a:rPr>
              <a:t>a </a:t>
            </a:r>
            <a:r>
              <a:rPr sz="2800" spc="-7" dirty="0">
                <a:cs typeface="Arial"/>
              </a:rPr>
              <a:t>set </a:t>
            </a:r>
            <a:r>
              <a:rPr sz="2800" dirty="0">
                <a:cs typeface="Arial"/>
              </a:rPr>
              <a:t>of </a:t>
            </a:r>
            <a:r>
              <a:rPr sz="2800" spc="7" dirty="0">
                <a:cs typeface="Arial"/>
              </a:rPr>
              <a:t>nodes, </a:t>
            </a:r>
            <a:r>
              <a:rPr sz="2800" spc="-20" dirty="0">
                <a:cs typeface="Arial"/>
              </a:rPr>
              <a:t>i.e., </a:t>
            </a:r>
            <a:r>
              <a:rPr sz="2800" spc="-67" dirty="0">
                <a:cs typeface="Arial"/>
              </a:rPr>
              <a:t>a  </a:t>
            </a:r>
            <a:r>
              <a:rPr sz="2800" spc="27" dirty="0">
                <a:cs typeface="Arial"/>
              </a:rPr>
              <a:t>batch</a:t>
            </a:r>
            <a:r>
              <a:rPr lang="en-US" sz="2800" spc="27" dirty="0">
                <a:cs typeface="Arial"/>
              </a:rPr>
              <a:t> </a:t>
            </a:r>
            <a:r>
              <a:rPr sz="2800" dirty="0">
                <a:cs typeface="Arial"/>
              </a:rPr>
              <a:t>of </a:t>
            </a:r>
            <a:r>
              <a:rPr sz="2800" spc="33" dirty="0">
                <a:cs typeface="Arial"/>
              </a:rPr>
              <a:t>comput</a:t>
            </a:r>
            <a:r>
              <a:rPr lang="en-US" sz="2800" spc="33" dirty="0">
                <a:cs typeface="Arial"/>
              </a:rPr>
              <a:t>ation</a:t>
            </a:r>
            <a:r>
              <a:rPr sz="2800" spc="33" dirty="0">
                <a:cs typeface="Arial"/>
              </a:rPr>
              <a:t> </a:t>
            </a:r>
            <a:r>
              <a:rPr sz="2800" dirty="0">
                <a:cs typeface="Arial"/>
              </a:rPr>
              <a:t>graphs</a:t>
            </a:r>
          </a:p>
        </p:txBody>
      </p:sp>
      <p:cxnSp>
        <p:nvCxnSpPr>
          <p:cNvPr id="9" name="Straight Arrow Connector 8">
            <a:extLst>
              <a:ext uri="{FF2B5EF4-FFF2-40B4-BE49-F238E27FC236}">
                <a16:creationId xmlns:a16="http://schemas.microsoft.com/office/drawing/2014/main" id="{45F20E32-4EF2-5C47-9F1B-79425A920071}"/>
              </a:ext>
            </a:extLst>
          </p:cNvPr>
          <p:cNvCxnSpPr>
            <a:cxnSpLocks/>
          </p:cNvCxnSpPr>
          <p:nvPr/>
        </p:nvCxnSpPr>
        <p:spPr>
          <a:xfrm flipH="1">
            <a:off x="5650842" y="2686068"/>
            <a:ext cx="1169058" cy="129732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CBAC5D61-2284-114F-8395-E1E717137C0C}"/>
              </a:ext>
            </a:extLst>
          </p:cNvPr>
          <p:cNvSpPr/>
          <p:nvPr/>
        </p:nvSpPr>
        <p:spPr>
          <a:xfrm>
            <a:off x="1943101" y="4171932"/>
            <a:ext cx="8007654" cy="2435243"/>
          </a:xfrm>
          <a:prstGeom prst="roundRect">
            <a:avLst/>
          </a:prstGeom>
          <a:noFill/>
          <a:ln w="381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08326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951"/>
        <p:cNvGrpSpPr/>
        <p:nvPr/>
      </p:nvGrpSpPr>
      <p:grpSpPr>
        <a:xfrm>
          <a:off x="0" y="0"/>
          <a:ext cx="0" cy="0"/>
          <a:chOff x="0" y="0"/>
          <a:chExt cx="0" cy="0"/>
        </a:xfrm>
      </p:grpSpPr>
      <p:sp>
        <p:nvSpPr>
          <p:cNvPr id="2952" name="Google Shape;2952;p18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953" name="Google Shape;2953;p18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954" name="Google Shape;2954;p1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180</a:t>
            </a:fld>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958"/>
        <p:cNvGrpSpPr/>
        <p:nvPr/>
      </p:nvGrpSpPr>
      <p:grpSpPr>
        <a:xfrm>
          <a:off x="0" y="0"/>
          <a:ext cx="0" cy="0"/>
          <a:chOff x="0" y="0"/>
          <a:chExt cx="0" cy="0"/>
        </a:xfrm>
      </p:grpSpPr>
      <p:sp>
        <p:nvSpPr>
          <p:cNvPr id="2959" name="Google Shape;2959;p18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960" name="Google Shape;2960;p18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961" name="Google Shape;2961;p1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181</a:t>
            </a:fld>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965"/>
        <p:cNvGrpSpPr/>
        <p:nvPr/>
      </p:nvGrpSpPr>
      <p:grpSpPr>
        <a:xfrm>
          <a:off x="0" y="0"/>
          <a:ext cx="0" cy="0"/>
          <a:chOff x="0" y="0"/>
          <a:chExt cx="0" cy="0"/>
        </a:xfrm>
      </p:grpSpPr>
      <p:sp>
        <p:nvSpPr>
          <p:cNvPr id="2966" name="Google Shape;2966;p18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967" name="Google Shape;2967;p18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968" name="Google Shape;2968;p18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182</a:t>
            </a:fld>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2972"/>
        <p:cNvGrpSpPr/>
        <p:nvPr/>
      </p:nvGrpSpPr>
      <p:grpSpPr>
        <a:xfrm>
          <a:off x="0" y="0"/>
          <a:ext cx="0" cy="0"/>
          <a:chOff x="0" y="0"/>
          <a:chExt cx="0" cy="0"/>
        </a:xfrm>
      </p:grpSpPr>
      <p:sp>
        <p:nvSpPr>
          <p:cNvPr id="2973" name="Google Shape;2973;p18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974" name="Google Shape;2974;p18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975" name="Google Shape;2975;p1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183</a:t>
            </a:fld>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2979"/>
        <p:cNvGrpSpPr/>
        <p:nvPr/>
      </p:nvGrpSpPr>
      <p:grpSpPr>
        <a:xfrm>
          <a:off x="0" y="0"/>
          <a:ext cx="0" cy="0"/>
          <a:chOff x="0" y="0"/>
          <a:chExt cx="0" cy="0"/>
        </a:xfrm>
      </p:grpSpPr>
      <p:sp>
        <p:nvSpPr>
          <p:cNvPr id="2980" name="Google Shape;2980;p18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981" name="Google Shape;2981;p1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982" name="Google Shape;2982;p18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184</a:t>
            </a:fld>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2986"/>
        <p:cNvGrpSpPr/>
        <p:nvPr/>
      </p:nvGrpSpPr>
      <p:grpSpPr>
        <a:xfrm>
          <a:off x="0" y="0"/>
          <a:ext cx="0" cy="0"/>
          <a:chOff x="0" y="0"/>
          <a:chExt cx="0" cy="0"/>
        </a:xfrm>
      </p:grpSpPr>
      <p:sp>
        <p:nvSpPr>
          <p:cNvPr id="2987" name="Google Shape;2987;p18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988" name="Google Shape;2988;p18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989" name="Google Shape;2989;p18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185</a:t>
            </a:fld>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id="{4E10AC86-D3CA-8045-AE24-F50A6C66D40B}"/>
              </a:ext>
            </a:extLst>
          </p:cNvPr>
          <p:cNvSpPr txBox="1"/>
          <p:nvPr/>
        </p:nvSpPr>
        <p:spPr bwMode="hidden">
          <a:xfrm>
            <a:off x="2693504" y="2769245"/>
            <a:ext cx="6977270" cy="1323439"/>
          </a:xfrm>
          <a:prstGeom prst="rect">
            <a:avLst/>
          </a:prstGeom>
          <a:noFill/>
        </p:spPr>
        <p:txBody>
          <a:bodyPr wrap="square" rtlCol="0">
            <a:spAutoFit/>
          </a:bodyPr>
          <a:lstStyle/>
          <a:p>
            <a:pPr lvl="0" algn="ctr">
              <a:defRPr/>
            </a:pPr>
            <a:r>
              <a:rPr lang="en-US" altLang="zh-CN" sz="4000" b="1" dirty="0">
                <a:solidFill>
                  <a:srgbClr val="C00000"/>
                </a:solidFill>
              </a:rPr>
              <a:t>Natural</a:t>
            </a:r>
            <a:r>
              <a:rPr lang="zh-CN" altLang="en-US" sz="4000" b="1" dirty="0">
                <a:solidFill>
                  <a:srgbClr val="C00000"/>
                </a:solidFill>
              </a:rPr>
              <a:t> </a:t>
            </a:r>
            <a:r>
              <a:rPr lang="en-US" altLang="zh-CN" sz="4000" b="1" dirty="0">
                <a:solidFill>
                  <a:srgbClr val="C00000"/>
                </a:solidFill>
              </a:rPr>
              <a:t>Language</a:t>
            </a:r>
            <a:r>
              <a:rPr lang="zh-CN" altLang="en-US" sz="4000" b="1" dirty="0">
                <a:solidFill>
                  <a:srgbClr val="C00000"/>
                </a:solidFill>
              </a:rPr>
              <a:t> </a:t>
            </a:r>
            <a:r>
              <a:rPr lang="en-US" altLang="zh-CN" sz="4000" b="1" dirty="0">
                <a:solidFill>
                  <a:srgbClr val="C00000"/>
                </a:solidFill>
              </a:rPr>
              <a:t>Generation</a:t>
            </a:r>
          </a:p>
          <a:p>
            <a:pPr lvl="0" algn="ctr">
              <a:defRPr/>
            </a:pPr>
            <a:r>
              <a:rPr kumimoji="1" lang="en-US" altLang="zh-CN" sz="4000" b="1" i="0" u="none" strike="noStrike" kern="1200" cap="none" spc="0" normalizeH="0" baseline="0" noProof="0" dirty="0">
                <a:ln>
                  <a:noFill/>
                </a:ln>
                <a:solidFill>
                  <a:srgbClr val="C00000"/>
                </a:solidFill>
                <a:effectLst/>
                <a:uLnTx/>
                <a:uFillTx/>
                <a:ea typeface="等线" panose="02010600030101010101" pitchFamily="2" charset="-122"/>
                <a:cs typeface="Calibri" panose="020F0502020204030204" pitchFamily="34" charset="0"/>
              </a:rPr>
              <a:t>Machine</a:t>
            </a:r>
            <a:r>
              <a:rPr kumimoji="1" lang="zh-CN" altLang="en-US" sz="4000" b="1" i="0" u="none" strike="noStrike" kern="1200" cap="none" spc="0" normalizeH="0" baseline="0" noProof="0" dirty="0">
                <a:ln>
                  <a:noFill/>
                </a:ln>
                <a:solidFill>
                  <a:srgbClr val="C00000"/>
                </a:solidFill>
                <a:effectLst/>
                <a:uLnTx/>
                <a:uFillTx/>
                <a:ea typeface="等线" panose="02010600030101010101" pitchFamily="2" charset="-122"/>
                <a:cs typeface="Calibri" panose="020F0502020204030204" pitchFamily="34" charset="0"/>
              </a:rPr>
              <a:t> </a:t>
            </a:r>
            <a:r>
              <a:rPr kumimoji="1" lang="en-US" altLang="zh-CN" sz="4000" b="1" dirty="0">
                <a:solidFill>
                  <a:srgbClr val="C00000"/>
                </a:solidFill>
                <a:cs typeface="Calibri" panose="020F0502020204030204" pitchFamily="34" charset="0"/>
              </a:rPr>
              <a:t>Translation</a:t>
            </a:r>
            <a:endParaRPr kumimoji="1" lang="zh-CN" altLang="en-US" sz="4000" b="1" i="0" u="none" strike="noStrike" kern="1200" cap="none" spc="0" normalizeH="0" baseline="0" noProof="0" dirty="0">
              <a:ln>
                <a:noFill/>
              </a:ln>
              <a:solidFill>
                <a:srgbClr val="C00000"/>
              </a:solidFill>
              <a:effectLst/>
              <a:uLnTx/>
              <a:uFillTx/>
              <a:ea typeface="等线" panose="02010600030101010101" pitchFamily="2" charset="-122"/>
              <a:cs typeface="Calibri" panose="020F0502020204030204" pitchFamily="34" charset="0"/>
            </a:endParaRPr>
          </a:p>
        </p:txBody>
      </p:sp>
      <p:sp>
        <p:nvSpPr>
          <p:cNvPr id="8" name="灯片编号占位符 7">
            <a:extLst>
              <a:ext uri="{FF2B5EF4-FFF2-40B4-BE49-F238E27FC236}">
                <a16:creationId xmlns:a16="http://schemas.microsoft.com/office/drawing/2014/main"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259634566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Natural Question Generation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187</a:t>
            </a:fld>
            <a:endParaRPr lang="en-US"/>
          </a:p>
        </p:txBody>
      </p:sp>
      <p:pic>
        <p:nvPicPr>
          <p:cNvPr id="9" name="Picture 8" descr="A screenshot of a cell phone&#10;&#10;Description automatically generated">
            <a:extLst>
              <a:ext uri="{FF2B5EF4-FFF2-40B4-BE49-F238E27FC236}">
                <a16:creationId xmlns:a16="http://schemas.microsoft.com/office/drawing/2014/main" id="{751FD9C1-7D18-D74A-9D27-F83D904288FE}"/>
              </a:ext>
            </a:extLst>
          </p:cNvPr>
          <p:cNvPicPr>
            <a:picLocks noChangeAspect="1"/>
          </p:cNvPicPr>
          <p:nvPr/>
        </p:nvPicPr>
        <p:blipFill>
          <a:blip r:embed="rId3"/>
          <a:stretch>
            <a:fillRect/>
          </a:stretch>
        </p:blipFill>
        <p:spPr>
          <a:xfrm>
            <a:off x="552898" y="1892946"/>
            <a:ext cx="6253301" cy="3504963"/>
          </a:xfrm>
          <a:prstGeom prst="rect">
            <a:avLst/>
          </a:prstGeom>
        </p:spPr>
      </p:pic>
      <p:sp>
        <p:nvSpPr>
          <p:cNvPr id="10" name="TextBox 9">
            <a:extLst>
              <a:ext uri="{FF2B5EF4-FFF2-40B4-BE49-F238E27FC236}">
                <a16:creationId xmlns:a16="http://schemas.microsoft.com/office/drawing/2014/main" id="{89EB8914-390A-2446-B41F-B1051F2E85E7}"/>
              </a:ext>
            </a:extLst>
          </p:cNvPr>
          <p:cNvSpPr txBox="1"/>
          <p:nvPr/>
        </p:nvSpPr>
        <p:spPr>
          <a:xfrm>
            <a:off x="7068101" y="6409096"/>
            <a:ext cx="3265638" cy="261610"/>
          </a:xfrm>
          <a:prstGeom prst="rect">
            <a:avLst/>
          </a:prstGeom>
          <a:noFill/>
        </p:spPr>
        <p:txBody>
          <a:bodyPr wrap="none" rtlCol="0">
            <a:spAutoFit/>
          </a:bodyPr>
          <a:lstStyle/>
          <a:p>
            <a:r>
              <a:rPr lang="en-US" sz="1100" dirty="0">
                <a:latin typeface="Calibri" panose="020F0502020204030204" pitchFamily="34" charset="0"/>
                <a:cs typeface="Calibri" panose="020F0502020204030204" pitchFamily="34" charset="0"/>
              </a:rPr>
              <a:t>Ref</a:t>
            </a:r>
            <a:r>
              <a:rPr lang="en-US" altLang="zh-CN" sz="1100" dirty="0">
                <a:latin typeface="Calibri" panose="020F0502020204030204" pitchFamily="34" charset="0"/>
                <a:cs typeface="Calibri" panose="020F0502020204030204" pitchFamily="34" charset="0"/>
              </a:rPr>
              <a:t>:</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https://</a:t>
            </a:r>
            <a:r>
              <a:rPr lang="en-US" altLang="zh-CN" sz="1100" dirty="0" err="1">
                <a:latin typeface="Calibri" panose="020F0502020204030204" pitchFamily="34" charset="0"/>
                <a:cs typeface="Calibri" panose="020F0502020204030204" pitchFamily="34" charset="0"/>
              </a:rPr>
              <a:t>images.app.goo.gl</a:t>
            </a:r>
            <a:r>
              <a:rPr lang="en-US" altLang="zh-CN" sz="1100" dirty="0">
                <a:latin typeface="Calibri" panose="020F0502020204030204" pitchFamily="34" charset="0"/>
                <a:cs typeface="Calibri" panose="020F0502020204030204" pitchFamily="34" charset="0"/>
              </a:rPr>
              <a:t>/TJEqwFS8nBNW8n8SA</a:t>
            </a:r>
            <a:endParaRPr lang="en-US" sz="1100" dirty="0">
              <a:latin typeface="Calibri" panose="020F0502020204030204" pitchFamily="34" charset="0"/>
              <a:cs typeface="Calibri" panose="020F0502020204030204" pitchFamily="34" charset="0"/>
            </a:endParaRPr>
          </a:p>
        </p:txBody>
      </p:sp>
      <p:grpSp>
        <p:nvGrpSpPr>
          <p:cNvPr id="24" name="Group 23">
            <a:extLst>
              <a:ext uri="{FF2B5EF4-FFF2-40B4-BE49-F238E27FC236}">
                <a16:creationId xmlns:a16="http://schemas.microsoft.com/office/drawing/2014/main" id="{A961C28F-BF59-BF44-9AA2-420CD3D27747}"/>
              </a:ext>
            </a:extLst>
          </p:cNvPr>
          <p:cNvGrpSpPr/>
          <p:nvPr/>
        </p:nvGrpSpPr>
        <p:grpSpPr>
          <a:xfrm>
            <a:off x="7010400" y="1632155"/>
            <a:ext cx="5181601" cy="3996037"/>
            <a:chOff x="6862916" y="1632155"/>
            <a:chExt cx="5181601" cy="3996037"/>
          </a:xfrm>
        </p:grpSpPr>
        <p:sp>
          <p:nvSpPr>
            <p:cNvPr id="18" name="TextBox 17">
              <a:extLst>
                <a:ext uri="{FF2B5EF4-FFF2-40B4-BE49-F238E27FC236}">
                  <a16:creationId xmlns:a16="http://schemas.microsoft.com/office/drawing/2014/main" id="{B257F4E6-D9ED-EE4B-B629-4AAF610F8D3C}"/>
                </a:ext>
              </a:extLst>
            </p:cNvPr>
            <p:cNvSpPr txBox="1"/>
            <p:nvPr/>
          </p:nvSpPr>
          <p:spPr>
            <a:xfrm>
              <a:off x="6862916" y="1632155"/>
              <a:ext cx="4803878" cy="2800767"/>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Input</a:t>
              </a:r>
              <a:endParaRPr lang="en-US" altLang="zh-CN" sz="2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A</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text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passage</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A</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target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answer</a:t>
              </a:r>
            </a:p>
            <a:p>
              <a:pPr marL="285750" indent="-285750">
                <a:buFont typeface="Arial" panose="020B0604020202020204" pitchFamily="34" charset="0"/>
                <a:buChar char="•"/>
              </a:pPr>
              <a:r>
                <a:rPr lang="en-US" altLang="zh-CN" sz="2800" dirty="0">
                  <a:cs typeface="Calibri" panose="020F0502020204030204" pitchFamily="34" charset="0"/>
                </a:rPr>
                <a:t>Output</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A</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natural</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language</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question</a:t>
              </a:r>
            </a:p>
            <a:p>
              <a:pPr lvl="1"/>
              <a:endParaRPr lang="en-US" altLang="zh-CN" sz="24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altLang="zh-CN" sz="2400" dirty="0">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DD9AA9CD-B7F2-654D-9C14-75C891287409}"/>
                </a:ext>
              </a:extLst>
            </p:cNvPr>
            <p:cNvPicPr>
              <a:picLocks noChangeAspect="1"/>
            </p:cNvPicPr>
            <p:nvPr/>
          </p:nvPicPr>
          <p:blipFill>
            <a:blip r:embed="rId4"/>
            <a:stretch>
              <a:fillRect/>
            </a:stretch>
          </p:blipFill>
          <p:spPr>
            <a:xfrm>
              <a:off x="9574422" y="2213308"/>
              <a:ext cx="2053044" cy="263349"/>
            </a:xfrm>
            <a:prstGeom prst="rect">
              <a:avLst/>
            </a:prstGeom>
          </p:spPr>
        </p:pic>
        <p:pic>
          <p:nvPicPr>
            <p:cNvPr id="20" name="Picture 19">
              <a:extLst>
                <a:ext uri="{FF2B5EF4-FFF2-40B4-BE49-F238E27FC236}">
                  <a16:creationId xmlns:a16="http://schemas.microsoft.com/office/drawing/2014/main" id="{EE2CDB1E-4C68-7F4A-B2CA-1921BBF23EEE}"/>
                </a:ext>
              </a:extLst>
            </p:cNvPr>
            <p:cNvPicPr>
              <a:picLocks noChangeAspect="1"/>
            </p:cNvPicPr>
            <p:nvPr/>
          </p:nvPicPr>
          <p:blipFill>
            <a:blip r:embed="rId5"/>
            <a:stretch>
              <a:fillRect/>
            </a:stretch>
          </p:blipFill>
          <p:spPr>
            <a:xfrm>
              <a:off x="9701225" y="2564241"/>
              <a:ext cx="2080446" cy="263349"/>
            </a:xfrm>
            <a:prstGeom prst="rect">
              <a:avLst/>
            </a:prstGeom>
          </p:spPr>
        </p:pic>
        <p:pic>
          <p:nvPicPr>
            <p:cNvPr id="21" name="Picture 20">
              <a:extLst>
                <a:ext uri="{FF2B5EF4-FFF2-40B4-BE49-F238E27FC236}">
                  <a16:creationId xmlns:a16="http://schemas.microsoft.com/office/drawing/2014/main" id="{1D689334-3427-8C43-ACC1-229CD8851561}"/>
                </a:ext>
              </a:extLst>
            </p:cNvPr>
            <p:cNvPicPr>
              <a:picLocks noChangeAspect="1"/>
            </p:cNvPicPr>
            <p:nvPr/>
          </p:nvPicPr>
          <p:blipFill>
            <a:blip r:embed="rId6"/>
            <a:stretch>
              <a:fillRect/>
            </a:stretch>
          </p:blipFill>
          <p:spPr>
            <a:xfrm>
              <a:off x="8128400" y="3735631"/>
              <a:ext cx="2129594" cy="325269"/>
            </a:xfrm>
            <a:prstGeom prst="rect">
              <a:avLst/>
            </a:prstGeom>
          </p:spPr>
        </p:pic>
        <p:sp>
          <p:nvSpPr>
            <p:cNvPr id="22" name="TextBox 21">
              <a:extLst>
                <a:ext uri="{FF2B5EF4-FFF2-40B4-BE49-F238E27FC236}">
                  <a16:creationId xmlns:a16="http://schemas.microsoft.com/office/drawing/2014/main" id="{DCCECF56-21F0-AA48-AD37-77BCF261984D}"/>
                </a:ext>
              </a:extLst>
            </p:cNvPr>
            <p:cNvSpPr txBox="1"/>
            <p:nvPr/>
          </p:nvSpPr>
          <p:spPr>
            <a:xfrm>
              <a:off x="7648944" y="4287745"/>
              <a:ext cx="4395573" cy="830997"/>
            </a:xfrm>
            <a:prstGeom prst="rect">
              <a:avLst/>
            </a:prstGeom>
            <a:noFill/>
          </p:spPr>
          <p:txBody>
            <a:bodyPr wrap="square" rtlCol="0">
              <a:spAutoFit/>
            </a:bodyPr>
            <a:lstStyle/>
            <a:p>
              <a:r>
                <a:rPr lang="en-US" sz="2400" dirty="0"/>
                <a:t>which maximizes the conditional likelihood</a:t>
              </a:r>
            </a:p>
          </p:txBody>
        </p:sp>
        <p:pic>
          <p:nvPicPr>
            <p:cNvPr id="23" name="Picture 22">
              <a:extLst>
                <a:ext uri="{FF2B5EF4-FFF2-40B4-BE49-F238E27FC236}">
                  <a16:creationId xmlns:a16="http://schemas.microsoft.com/office/drawing/2014/main" id="{D44B0EC3-7185-7B4D-BE23-A8DE9FC28F44}"/>
                </a:ext>
              </a:extLst>
            </p:cNvPr>
            <p:cNvPicPr>
              <a:picLocks noChangeAspect="1"/>
            </p:cNvPicPr>
            <p:nvPr/>
          </p:nvPicPr>
          <p:blipFill>
            <a:blip r:embed="rId7"/>
            <a:stretch>
              <a:fillRect/>
            </a:stretch>
          </p:blipFill>
          <p:spPr>
            <a:xfrm>
              <a:off x="8128400" y="5288067"/>
              <a:ext cx="3268976" cy="340125"/>
            </a:xfrm>
            <a:prstGeom prst="rect">
              <a:avLst/>
            </a:prstGeom>
          </p:spPr>
        </p:pic>
      </p:grpSp>
    </p:spTree>
    <p:extLst>
      <p:ext uri="{BB962C8B-B14F-4D97-AF65-F5344CB8AC3E}">
        <p14:creationId xmlns:p14="http://schemas.microsoft.com/office/powerpoint/2010/main" val="2289993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RL-based</a:t>
            </a:r>
            <a:r>
              <a:rPr kumimoji="1" lang="zh-CN" altLang="en-US" b="1" spc="-253" dirty="0">
                <a:solidFill>
                  <a:srgbClr val="C00000"/>
                </a:solidFill>
              </a:rPr>
              <a:t> </a:t>
            </a:r>
            <a:r>
              <a:rPr kumimoji="1" lang="en-US" altLang="zh-CN" b="1" spc="-253" dirty="0">
                <a:solidFill>
                  <a:srgbClr val="C00000"/>
                </a:solidFill>
              </a:rPr>
              <a:t>Graph2Seq</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QG</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Chen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ICLR’20</a:t>
            </a:r>
            <a:r>
              <a:rPr lang="en-US" dirty="0">
                <a:solidFill>
                  <a:schemeClr val="tx2">
                    <a:lumMod val="60000"/>
                    <a:lumOff val="40000"/>
                  </a:schemeClr>
                </a:solidFill>
              </a:rPr>
              <a:t>]</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188</a:t>
            </a:fld>
            <a:endParaRPr lang="en-US"/>
          </a:p>
        </p:txBody>
      </p:sp>
      <p:pic>
        <p:nvPicPr>
          <p:cNvPr id="6" name="Content Placeholder 3" descr="A picture containing clock&#10;&#10;Description automatically generated">
            <a:extLst>
              <a:ext uri="{FF2B5EF4-FFF2-40B4-BE49-F238E27FC236}">
                <a16:creationId xmlns:a16="http://schemas.microsoft.com/office/drawing/2014/main" id="{F54E9828-89F5-1A4B-9D22-25598198F33D}"/>
              </a:ext>
            </a:extLst>
          </p:cNvPr>
          <p:cNvPicPr>
            <a:picLocks noGrp="1" noChangeAspect="1"/>
          </p:cNvPicPr>
          <p:nvPr>
            <p:ph idx="1"/>
          </p:nvPr>
        </p:nvPicPr>
        <p:blipFill>
          <a:blip r:embed="rId3"/>
          <a:stretch>
            <a:fillRect/>
          </a:stretch>
        </p:blipFill>
        <p:spPr>
          <a:xfrm>
            <a:off x="1879545" y="1228024"/>
            <a:ext cx="8070700" cy="4963018"/>
          </a:xfrm>
        </p:spPr>
      </p:pic>
      <p:sp>
        <p:nvSpPr>
          <p:cNvPr id="9" name="TextBox 8">
            <a:extLst>
              <a:ext uri="{FF2B5EF4-FFF2-40B4-BE49-F238E27FC236}">
                <a16:creationId xmlns:a16="http://schemas.microsoft.com/office/drawing/2014/main" id="{7E4639A2-6755-784D-8607-CE21EDD669F8}"/>
              </a:ext>
            </a:extLst>
          </p:cNvPr>
          <p:cNvSpPr txBox="1"/>
          <p:nvPr/>
        </p:nvSpPr>
        <p:spPr>
          <a:xfrm>
            <a:off x="3919487" y="6362070"/>
            <a:ext cx="6808274"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Chen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“Reinforcement Learning Based Graph-to-Sequence Model for Natural Question Generation”.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ICLR</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2020.</a:t>
            </a:r>
            <a:endParaRPr lang="en-US" sz="11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667677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RL-based</a:t>
            </a:r>
            <a:r>
              <a:rPr kumimoji="1" lang="zh-CN" altLang="en-US" b="1" spc="-253" dirty="0">
                <a:solidFill>
                  <a:srgbClr val="C00000"/>
                </a:solidFill>
              </a:rPr>
              <a:t> </a:t>
            </a:r>
            <a:r>
              <a:rPr kumimoji="1" lang="en-US" altLang="zh-CN" b="1" spc="-253" dirty="0">
                <a:solidFill>
                  <a:srgbClr val="C00000"/>
                </a:solidFill>
              </a:rPr>
              <a:t>Graph2Seq</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QG</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Chen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ICLR’20</a:t>
            </a:r>
            <a:r>
              <a:rPr lang="en-US" dirty="0">
                <a:solidFill>
                  <a:schemeClr val="tx2">
                    <a:lumMod val="60000"/>
                    <a:lumOff val="40000"/>
                  </a:schemeClr>
                </a:solidFill>
              </a:rPr>
              <a:t>]</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189</a:t>
            </a:fld>
            <a:endParaRPr lang="en-US"/>
          </a:p>
        </p:txBody>
      </p:sp>
      <p:sp>
        <p:nvSpPr>
          <p:cNvPr id="8" name="Content Placeholder 3">
            <a:extLst>
              <a:ext uri="{FF2B5EF4-FFF2-40B4-BE49-F238E27FC236}">
                <a16:creationId xmlns:a16="http://schemas.microsoft.com/office/drawing/2014/main" id="{BF93ABDF-1547-EC43-B3F6-B92C966B0157}"/>
              </a:ext>
            </a:extLst>
          </p:cNvPr>
          <p:cNvSpPr>
            <a:spLocks noGrp="1"/>
          </p:cNvSpPr>
          <p:nvPr>
            <p:ph idx="1"/>
          </p:nvPr>
        </p:nvSpPr>
        <p:spPr>
          <a:xfrm>
            <a:off x="838200" y="1455840"/>
            <a:ext cx="10631557" cy="1784318"/>
          </a:xfrm>
        </p:spPr>
        <p:txBody>
          <a:bodyPr>
            <a:normAutofit/>
          </a:bodyPr>
          <a:lstStyle/>
          <a:p>
            <a:pPr marL="0" indent="0">
              <a:buNone/>
            </a:pPr>
            <a:r>
              <a:rPr lang="en-US" altLang="zh-CN" dirty="0">
                <a:latin typeface="Calibri" panose="020F0502020204030204" pitchFamily="34" charset="0"/>
                <a:cs typeface="Calibri" panose="020F0502020204030204" pitchFamily="34" charset="0"/>
              </a:rPr>
              <a:t>Two</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graph</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construction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strategies:</a:t>
            </a:r>
          </a:p>
          <a:p>
            <a:pPr marL="457200" indent="-457200">
              <a:buFont typeface="+mj-lt"/>
              <a:buAutoNum type="arabicParenR"/>
            </a:pPr>
            <a:r>
              <a:rPr lang="en-US" altLang="zh-CN" sz="2400" dirty="0">
                <a:latin typeface="Calibri" panose="020F0502020204030204" pitchFamily="34" charset="0"/>
                <a:cs typeface="Calibri" panose="020F0502020204030204" pitchFamily="34" charset="0"/>
              </a:rPr>
              <a:t>S</a:t>
            </a:r>
            <a:r>
              <a:rPr lang="en-US" sz="2400" dirty="0">
                <a:latin typeface="Calibri" panose="020F0502020204030204" pitchFamily="34" charset="0"/>
                <a:cs typeface="Calibri" panose="020F0502020204030204" pitchFamily="34" charset="0"/>
              </a:rPr>
              <a:t>yntax-based </a:t>
            </a:r>
            <a:r>
              <a:rPr lang="en-US" sz="2400" dirty="0">
                <a:solidFill>
                  <a:srgbClr val="FF0000"/>
                </a:solidFill>
                <a:latin typeface="Calibri" panose="020F0502020204030204" pitchFamily="34" charset="0"/>
                <a:cs typeface="Calibri" panose="020F0502020204030204" pitchFamily="34" charset="0"/>
              </a:rPr>
              <a:t>static </a:t>
            </a:r>
            <a:r>
              <a:rPr lang="en-US" altLang="zh-CN" sz="2400" dirty="0">
                <a:latin typeface="Calibri" panose="020F0502020204030204" pitchFamily="34" charset="0"/>
                <a:cs typeface="Calibri" panose="020F0502020204030204" pitchFamily="34" charset="0"/>
              </a:rPr>
              <a:t>passage</a:t>
            </a:r>
            <a:r>
              <a:rPr lang="zh-CN" altLang="en-US"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graph construction</a:t>
            </a:r>
          </a:p>
          <a:p>
            <a:pPr marL="457200" indent="-457200">
              <a:buFont typeface="+mj-lt"/>
              <a:buAutoNum type="arabicParenR"/>
            </a:pPr>
            <a:r>
              <a:rPr lang="en-US" altLang="zh-CN" sz="2400" dirty="0">
                <a:latin typeface="Calibri" panose="020F0502020204030204" pitchFamily="34" charset="0"/>
                <a:cs typeface="Calibri" panose="020F0502020204030204" pitchFamily="34" charset="0"/>
              </a:rPr>
              <a:t>S</a:t>
            </a:r>
            <a:r>
              <a:rPr lang="en-US" sz="2400" dirty="0">
                <a:latin typeface="Calibri" panose="020F0502020204030204" pitchFamily="34" charset="0"/>
                <a:cs typeface="Calibri" panose="020F0502020204030204" pitchFamily="34" charset="0"/>
              </a:rPr>
              <a:t>emantics-aware </a:t>
            </a:r>
            <a:r>
              <a:rPr lang="en-US" sz="2400" dirty="0">
                <a:solidFill>
                  <a:srgbClr val="FF0000"/>
                </a:solidFill>
                <a:latin typeface="Calibri" panose="020F0502020204030204" pitchFamily="34" charset="0"/>
                <a:cs typeface="Calibri" panose="020F0502020204030204" pitchFamily="34" charset="0"/>
              </a:rPr>
              <a:t>dynamic </a:t>
            </a:r>
            <a:r>
              <a:rPr lang="en-US" altLang="zh-CN" sz="2400" dirty="0">
                <a:latin typeface="Calibri" panose="020F0502020204030204" pitchFamily="34" charset="0"/>
                <a:cs typeface="Calibri" panose="020F0502020204030204" pitchFamily="34" charset="0"/>
              </a:rPr>
              <a:t>passage</a:t>
            </a:r>
            <a:r>
              <a:rPr lang="zh-CN" altLang="en-US" sz="240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graph construction</a:t>
            </a:r>
            <a:endParaRPr lang="en-US" altLang="zh-CN" sz="2400" dirty="0">
              <a:latin typeface="Calibri" panose="020F0502020204030204" pitchFamily="34" charset="0"/>
              <a:cs typeface="Calibri" panose="020F0502020204030204" pitchFamily="34" charset="0"/>
            </a:endParaRPr>
          </a:p>
        </p:txBody>
      </p:sp>
      <p:pic>
        <p:nvPicPr>
          <p:cNvPr id="16" name="Content Placeholder 11">
            <a:extLst>
              <a:ext uri="{FF2B5EF4-FFF2-40B4-BE49-F238E27FC236}">
                <a16:creationId xmlns:a16="http://schemas.microsoft.com/office/drawing/2014/main" id="{3E5E7C06-EB7E-1C4C-A9DC-E8198FFE8118}"/>
              </a:ext>
            </a:extLst>
          </p:cNvPr>
          <p:cNvPicPr>
            <a:picLocks noChangeAspect="1"/>
          </p:cNvPicPr>
          <p:nvPr/>
        </p:nvPicPr>
        <p:blipFill>
          <a:blip r:embed="rId3"/>
          <a:stretch>
            <a:fillRect/>
          </a:stretch>
        </p:blipFill>
        <p:spPr>
          <a:xfrm>
            <a:off x="234141" y="3179693"/>
            <a:ext cx="6196357" cy="2196548"/>
          </a:xfrm>
          <a:prstGeom prst="rect">
            <a:avLst/>
          </a:prstGeom>
        </p:spPr>
      </p:pic>
      <p:pic>
        <p:nvPicPr>
          <p:cNvPr id="17" name="Picture 16">
            <a:extLst>
              <a:ext uri="{FF2B5EF4-FFF2-40B4-BE49-F238E27FC236}">
                <a16:creationId xmlns:a16="http://schemas.microsoft.com/office/drawing/2014/main" id="{C539035A-383E-B541-8B21-E78C31BEB623}"/>
              </a:ext>
            </a:extLst>
          </p:cNvPr>
          <p:cNvPicPr>
            <a:picLocks noChangeAspect="1"/>
          </p:cNvPicPr>
          <p:nvPr/>
        </p:nvPicPr>
        <p:blipFill>
          <a:blip r:embed="rId4"/>
          <a:stretch>
            <a:fillRect/>
          </a:stretch>
        </p:blipFill>
        <p:spPr>
          <a:xfrm>
            <a:off x="6673145" y="3179693"/>
            <a:ext cx="5290293" cy="2746817"/>
          </a:xfrm>
          <a:prstGeom prst="rect">
            <a:avLst/>
          </a:prstGeom>
        </p:spPr>
      </p:pic>
      <p:sp>
        <p:nvSpPr>
          <p:cNvPr id="25" name="Rounded Rectangle 24">
            <a:extLst>
              <a:ext uri="{FF2B5EF4-FFF2-40B4-BE49-F238E27FC236}">
                <a16:creationId xmlns:a16="http://schemas.microsoft.com/office/drawing/2014/main" id="{435FC0DB-6E28-2D43-A058-60853A553D52}"/>
              </a:ext>
            </a:extLst>
          </p:cNvPr>
          <p:cNvSpPr/>
          <p:nvPr/>
        </p:nvSpPr>
        <p:spPr>
          <a:xfrm>
            <a:off x="363645" y="3319678"/>
            <a:ext cx="1251260" cy="300284"/>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FEA1CD6F-873C-D043-9FC9-BA8DD8D3F450}"/>
              </a:ext>
            </a:extLst>
          </p:cNvPr>
          <p:cNvSpPr/>
          <p:nvPr/>
        </p:nvSpPr>
        <p:spPr>
          <a:xfrm>
            <a:off x="9243201" y="3278272"/>
            <a:ext cx="2349354" cy="26029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a:extLst>
              <a:ext uri="{FF2B5EF4-FFF2-40B4-BE49-F238E27FC236}">
                <a16:creationId xmlns:a16="http://schemas.microsoft.com/office/drawing/2014/main" id="{1D5FF136-C6DB-714F-AD36-4C27188AA2BE}"/>
              </a:ext>
            </a:extLst>
          </p:cNvPr>
          <p:cNvSpPr/>
          <p:nvPr/>
        </p:nvSpPr>
        <p:spPr>
          <a:xfrm>
            <a:off x="9167653" y="3817820"/>
            <a:ext cx="742506" cy="36512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83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40947-74A7-0843-85D5-DD90614116A5}"/>
              </a:ext>
            </a:extLst>
          </p:cNvPr>
          <p:cNvSpPr>
            <a:spLocks noGrp="1"/>
          </p:cNvSpPr>
          <p:nvPr>
            <p:ph type="title"/>
          </p:nvPr>
        </p:nvSpPr>
        <p:spPr/>
        <p:txBody>
          <a:bodyPr/>
          <a:lstStyle/>
          <a:p>
            <a:r>
              <a:rPr lang="en-US" b="1" spc="-152" dirty="0">
                <a:solidFill>
                  <a:srgbClr val="C00000"/>
                </a:solidFill>
              </a:rPr>
              <a:t>Overview </a:t>
            </a:r>
            <a:r>
              <a:rPr lang="en-US" b="1" spc="-53" dirty="0">
                <a:solidFill>
                  <a:srgbClr val="C00000"/>
                </a:solidFill>
              </a:rPr>
              <a:t>of</a:t>
            </a:r>
            <a:r>
              <a:rPr lang="en-US" b="1" spc="60" dirty="0">
                <a:solidFill>
                  <a:srgbClr val="C00000"/>
                </a:solidFill>
              </a:rPr>
              <a:t> GNN </a:t>
            </a:r>
            <a:r>
              <a:rPr lang="en-US" b="1" spc="-80" dirty="0">
                <a:solidFill>
                  <a:srgbClr val="C00000"/>
                </a:solidFill>
              </a:rPr>
              <a:t>Model</a:t>
            </a:r>
            <a:endParaRPr lang="en-US" dirty="0"/>
          </a:p>
        </p:txBody>
      </p:sp>
      <p:sp>
        <p:nvSpPr>
          <p:cNvPr id="4" name="Slide Number Placeholder 3">
            <a:extLst>
              <a:ext uri="{FF2B5EF4-FFF2-40B4-BE49-F238E27FC236}">
                <a16:creationId xmlns:a16="http://schemas.microsoft.com/office/drawing/2014/main" id="{1D226719-3FEB-EB43-B55B-B0ECAD7B3429}"/>
              </a:ext>
            </a:extLst>
          </p:cNvPr>
          <p:cNvSpPr>
            <a:spLocks noGrp="1"/>
          </p:cNvSpPr>
          <p:nvPr>
            <p:ph type="sldNum" sz="quarter" idx="12"/>
          </p:nvPr>
        </p:nvSpPr>
        <p:spPr/>
        <p:txBody>
          <a:bodyPr/>
          <a:lstStyle/>
          <a:p>
            <a:fld id="{4C15419E-54D6-8648-ABFB-BEF58E3E877E}" type="slidenum">
              <a:rPr lang="en-US" smtClean="0"/>
              <a:t>19</a:t>
            </a:fld>
            <a:endParaRPr lang="en-US"/>
          </a:p>
        </p:txBody>
      </p:sp>
      <p:sp>
        <p:nvSpPr>
          <p:cNvPr id="6" name="object 3">
            <a:extLst>
              <a:ext uri="{FF2B5EF4-FFF2-40B4-BE49-F238E27FC236}">
                <a16:creationId xmlns:a16="http://schemas.microsoft.com/office/drawing/2014/main" id="{0EBC1C14-2D81-0040-A84F-3E8B991B8DDB}"/>
              </a:ext>
            </a:extLst>
          </p:cNvPr>
          <p:cNvSpPr/>
          <p:nvPr/>
        </p:nvSpPr>
        <p:spPr>
          <a:xfrm>
            <a:off x="1902065" y="1655940"/>
            <a:ext cx="2274139" cy="2502920"/>
          </a:xfrm>
          <a:prstGeom prst="rect">
            <a:avLst/>
          </a:prstGeom>
          <a:blipFill>
            <a:blip r:embed="rId3" cstate="print"/>
            <a:stretch>
              <a:fillRect/>
            </a:stretch>
          </a:blipFill>
        </p:spPr>
        <p:txBody>
          <a:bodyPr wrap="square" lIns="0" tIns="0" rIns="0" bIns="0" rtlCol="0"/>
          <a:lstStyle/>
          <a:p>
            <a:endParaRPr sz="2400"/>
          </a:p>
        </p:txBody>
      </p:sp>
      <p:sp>
        <p:nvSpPr>
          <p:cNvPr id="8" name="object 5">
            <a:extLst>
              <a:ext uri="{FF2B5EF4-FFF2-40B4-BE49-F238E27FC236}">
                <a16:creationId xmlns:a16="http://schemas.microsoft.com/office/drawing/2014/main" id="{3A4DDC77-630D-AB48-A1AB-164E9F92EAA4}"/>
              </a:ext>
            </a:extLst>
          </p:cNvPr>
          <p:cNvSpPr/>
          <p:nvPr/>
        </p:nvSpPr>
        <p:spPr>
          <a:xfrm>
            <a:off x="1560328" y="4500033"/>
            <a:ext cx="8923606" cy="1726920"/>
          </a:xfrm>
          <a:prstGeom prst="rect">
            <a:avLst/>
          </a:prstGeom>
          <a:blipFill>
            <a:blip r:embed="rId4" cstate="print"/>
            <a:stretch>
              <a:fillRect/>
            </a:stretch>
          </a:blipFill>
        </p:spPr>
        <p:txBody>
          <a:bodyPr wrap="square" lIns="0" tIns="0" rIns="0" bIns="0" rtlCol="0"/>
          <a:lstStyle/>
          <a:p>
            <a:endParaRPr sz="2400"/>
          </a:p>
        </p:txBody>
      </p:sp>
      <p:sp>
        <p:nvSpPr>
          <p:cNvPr id="9" name="object 6">
            <a:extLst>
              <a:ext uri="{FF2B5EF4-FFF2-40B4-BE49-F238E27FC236}">
                <a16:creationId xmlns:a16="http://schemas.microsoft.com/office/drawing/2014/main" id="{9078CB72-0660-3D4D-BD1E-74EBEF03FD5C}"/>
              </a:ext>
            </a:extLst>
          </p:cNvPr>
          <p:cNvSpPr/>
          <p:nvPr/>
        </p:nvSpPr>
        <p:spPr>
          <a:xfrm>
            <a:off x="1273921" y="4368100"/>
            <a:ext cx="9482979" cy="1997861"/>
          </a:xfrm>
          <a:custGeom>
            <a:avLst/>
            <a:gdLst/>
            <a:ahLst/>
            <a:cxnLst/>
            <a:rect l="l" t="t" r="r" b="b"/>
            <a:pathLst>
              <a:path w="6711950" h="1306195">
                <a:moveTo>
                  <a:pt x="0" y="217697"/>
                </a:moveTo>
                <a:lnTo>
                  <a:pt x="5749" y="167781"/>
                </a:lnTo>
                <a:lnTo>
                  <a:pt x="22126" y="121959"/>
                </a:lnTo>
                <a:lnTo>
                  <a:pt x="47825" y="81538"/>
                </a:lnTo>
                <a:lnTo>
                  <a:pt x="81538" y="47825"/>
                </a:lnTo>
                <a:lnTo>
                  <a:pt x="121958" y="22126"/>
                </a:lnTo>
                <a:lnTo>
                  <a:pt x="167780" y="5749"/>
                </a:lnTo>
                <a:lnTo>
                  <a:pt x="217696" y="0"/>
                </a:lnTo>
                <a:lnTo>
                  <a:pt x="6494193" y="0"/>
                </a:lnTo>
                <a:lnTo>
                  <a:pt x="6544109" y="5749"/>
                </a:lnTo>
                <a:lnTo>
                  <a:pt x="6589929" y="22126"/>
                </a:lnTo>
                <a:lnTo>
                  <a:pt x="6630349" y="47825"/>
                </a:lnTo>
                <a:lnTo>
                  <a:pt x="6664060" y="81538"/>
                </a:lnTo>
                <a:lnTo>
                  <a:pt x="6689758" y="121959"/>
                </a:lnTo>
                <a:lnTo>
                  <a:pt x="6706134" y="167781"/>
                </a:lnTo>
                <a:lnTo>
                  <a:pt x="6711883" y="217697"/>
                </a:lnTo>
                <a:lnTo>
                  <a:pt x="6711883" y="1088450"/>
                </a:lnTo>
                <a:lnTo>
                  <a:pt x="6706134" y="1138366"/>
                </a:lnTo>
                <a:lnTo>
                  <a:pt x="6689758" y="1184188"/>
                </a:lnTo>
                <a:lnTo>
                  <a:pt x="6664060" y="1224609"/>
                </a:lnTo>
                <a:lnTo>
                  <a:pt x="6630349" y="1258323"/>
                </a:lnTo>
                <a:lnTo>
                  <a:pt x="6589929" y="1284023"/>
                </a:lnTo>
                <a:lnTo>
                  <a:pt x="6544109" y="1300401"/>
                </a:lnTo>
                <a:lnTo>
                  <a:pt x="6494193" y="1306150"/>
                </a:lnTo>
                <a:lnTo>
                  <a:pt x="217696" y="1306150"/>
                </a:lnTo>
                <a:lnTo>
                  <a:pt x="167780" y="1300401"/>
                </a:lnTo>
                <a:lnTo>
                  <a:pt x="121958" y="1284023"/>
                </a:lnTo>
                <a:lnTo>
                  <a:pt x="81538" y="1258323"/>
                </a:lnTo>
                <a:lnTo>
                  <a:pt x="47825" y="1224609"/>
                </a:lnTo>
                <a:lnTo>
                  <a:pt x="22126" y="1184188"/>
                </a:lnTo>
                <a:lnTo>
                  <a:pt x="5749" y="1138366"/>
                </a:lnTo>
                <a:lnTo>
                  <a:pt x="0" y="1088450"/>
                </a:lnTo>
                <a:lnTo>
                  <a:pt x="0" y="217697"/>
                </a:lnTo>
                <a:close/>
              </a:path>
            </a:pathLst>
          </a:custGeom>
          <a:ln w="38100">
            <a:solidFill>
              <a:srgbClr val="385D8A"/>
            </a:solidFill>
            <a:prstDash val="sysDash"/>
          </a:ln>
        </p:spPr>
        <p:txBody>
          <a:bodyPr wrap="square" lIns="0" tIns="0" rIns="0" bIns="0" rtlCol="0"/>
          <a:lstStyle/>
          <a:p>
            <a:endParaRPr sz="2400"/>
          </a:p>
        </p:txBody>
      </p:sp>
      <p:sp>
        <p:nvSpPr>
          <p:cNvPr id="11" name="object 8">
            <a:extLst>
              <a:ext uri="{FF2B5EF4-FFF2-40B4-BE49-F238E27FC236}">
                <a16:creationId xmlns:a16="http://schemas.microsoft.com/office/drawing/2014/main" id="{BDED291B-E099-F244-A27F-025E1406A79D}"/>
              </a:ext>
            </a:extLst>
          </p:cNvPr>
          <p:cNvSpPr/>
          <p:nvPr/>
        </p:nvSpPr>
        <p:spPr>
          <a:xfrm>
            <a:off x="6584909" y="4442905"/>
            <a:ext cx="4035508" cy="1841176"/>
          </a:xfrm>
          <a:custGeom>
            <a:avLst/>
            <a:gdLst/>
            <a:ahLst/>
            <a:cxnLst/>
            <a:rect l="l" t="t" r="r" b="b"/>
            <a:pathLst>
              <a:path w="2854959" h="1225550">
                <a:moveTo>
                  <a:pt x="0" y="204177"/>
                </a:moveTo>
                <a:lnTo>
                  <a:pt x="5392" y="157361"/>
                </a:lnTo>
                <a:lnTo>
                  <a:pt x="20752" y="114385"/>
                </a:lnTo>
                <a:lnTo>
                  <a:pt x="44855" y="76474"/>
                </a:lnTo>
                <a:lnTo>
                  <a:pt x="76474" y="44855"/>
                </a:lnTo>
                <a:lnTo>
                  <a:pt x="114385" y="20752"/>
                </a:lnTo>
                <a:lnTo>
                  <a:pt x="157361" y="5392"/>
                </a:lnTo>
                <a:lnTo>
                  <a:pt x="204177" y="0"/>
                </a:lnTo>
                <a:lnTo>
                  <a:pt x="2650301" y="0"/>
                </a:lnTo>
                <a:lnTo>
                  <a:pt x="2697116" y="5392"/>
                </a:lnTo>
                <a:lnTo>
                  <a:pt x="2740092" y="20752"/>
                </a:lnTo>
                <a:lnTo>
                  <a:pt x="2778003" y="44855"/>
                </a:lnTo>
                <a:lnTo>
                  <a:pt x="2809623" y="76474"/>
                </a:lnTo>
                <a:lnTo>
                  <a:pt x="2833727" y="114385"/>
                </a:lnTo>
                <a:lnTo>
                  <a:pt x="2849088" y="157361"/>
                </a:lnTo>
                <a:lnTo>
                  <a:pt x="2854481" y="204177"/>
                </a:lnTo>
                <a:lnTo>
                  <a:pt x="2854481" y="1020860"/>
                </a:lnTo>
                <a:lnTo>
                  <a:pt x="2849088" y="1067678"/>
                </a:lnTo>
                <a:lnTo>
                  <a:pt x="2833727" y="1110655"/>
                </a:lnTo>
                <a:lnTo>
                  <a:pt x="2809623" y="1148566"/>
                </a:lnTo>
                <a:lnTo>
                  <a:pt x="2778003" y="1180186"/>
                </a:lnTo>
                <a:lnTo>
                  <a:pt x="2740092" y="1204288"/>
                </a:lnTo>
                <a:lnTo>
                  <a:pt x="2697116" y="1219648"/>
                </a:lnTo>
                <a:lnTo>
                  <a:pt x="2650301" y="1225040"/>
                </a:lnTo>
                <a:lnTo>
                  <a:pt x="204177" y="1225040"/>
                </a:lnTo>
                <a:lnTo>
                  <a:pt x="157361" y="1219648"/>
                </a:lnTo>
                <a:lnTo>
                  <a:pt x="114385" y="1204288"/>
                </a:lnTo>
                <a:lnTo>
                  <a:pt x="76474" y="1180186"/>
                </a:lnTo>
                <a:lnTo>
                  <a:pt x="44855" y="1148566"/>
                </a:lnTo>
                <a:lnTo>
                  <a:pt x="20752" y="1110655"/>
                </a:lnTo>
                <a:lnTo>
                  <a:pt x="5392" y="1067678"/>
                </a:lnTo>
                <a:lnTo>
                  <a:pt x="0" y="1020860"/>
                </a:lnTo>
                <a:lnTo>
                  <a:pt x="0" y="204177"/>
                </a:lnTo>
                <a:close/>
              </a:path>
            </a:pathLst>
          </a:custGeom>
          <a:ln w="38100">
            <a:solidFill>
              <a:srgbClr val="C0504D"/>
            </a:solidFill>
            <a:prstDash val="sysDash"/>
          </a:ln>
        </p:spPr>
        <p:txBody>
          <a:bodyPr wrap="square" lIns="0" tIns="0" rIns="0" bIns="0" rtlCol="0"/>
          <a:lstStyle/>
          <a:p>
            <a:endParaRPr sz="2400"/>
          </a:p>
        </p:txBody>
      </p:sp>
      <p:sp>
        <p:nvSpPr>
          <p:cNvPr id="12" name="object 9">
            <a:extLst>
              <a:ext uri="{FF2B5EF4-FFF2-40B4-BE49-F238E27FC236}">
                <a16:creationId xmlns:a16="http://schemas.microsoft.com/office/drawing/2014/main" id="{EB72472C-53AD-DA46-9E39-9F9717DC4070}"/>
              </a:ext>
            </a:extLst>
          </p:cNvPr>
          <p:cNvSpPr/>
          <p:nvPr/>
        </p:nvSpPr>
        <p:spPr>
          <a:xfrm>
            <a:off x="8280789" y="3700814"/>
            <a:ext cx="215511" cy="615233"/>
          </a:xfrm>
          <a:custGeom>
            <a:avLst/>
            <a:gdLst/>
            <a:ahLst/>
            <a:cxnLst/>
            <a:rect l="l" t="t" r="r" b="b"/>
            <a:pathLst>
              <a:path w="247650" h="687070">
                <a:moveTo>
                  <a:pt x="149575" y="546763"/>
                </a:moveTo>
                <a:lnTo>
                  <a:pt x="100660" y="560489"/>
                </a:lnTo>
                <a:lnTo>
                  <a:pt x="215214" y="686625"/>
                </a:lnTo>
                <a:lnTo>
                  <a:pt x="237412" y="571220"/>
                </a:lnTo>
                <a:lnTo>
                  <a:pt x="156438" y="571220"/>
                </a:lnTo>
                <a:lnTo>
                  <a:pt x="149575" y="546763"/>
                </a:lnTo>
                <a:close/>
              </a:path>
              <a:path w="247650" h="687070">
                <a:moveTo>
                  <a:pt x="198484" y="533039"/>
                </a:moveTo>
                <a:lnTo>
                  <a:pt x="149575" y="546763"/>
                </a:lnTo>
                <a:lnTo>
                  <a:pt x="156438" y="571220"/>
                </a:lnTo>
                <a:lnTo>
                  <a:pt x="205346" y="557491"/>
                </a:lnTo>
                <a:lnTo>
                  <a:pt x="198484" y="533039"/>
                </a:lnTo>
                <a:close/>
              </a:path>
              <a:path w="247650" h="687070">
                <a:moveTo>
                  <a:pt x="247395" y="519315"/>
                </a:moveTo>
                <a:lnTo>
                  <a:pt x="198484" y="533039"/>
                </a:lnTo>
                <a:lnTo>
                  <a:pt x="205346" y="557491"/>
                </a:lnTo>
                <a:lnTo>
                  <a:pt x="156438" y="571220"/>
                </a:lnTo>
                <a:lnTo>
                  <a:pt x="237412" y="571220"/>
                </a:lnTo>
                <a:lnTo>
                  <a:pt x="247395" y="519315"/>
                </a:lnTo>
                <a:close/>
              </a:path>
              <a:path w="247650" h="687070">
                <a:moveTo>
                  <a:pt x="48907" y="0"/>
                </a:moveTo>
                <a:lnTo>
                  <a:pt x="0" y="13728"/>
                </a:lnTo>
                <a:lnTo>
                  <a:pt x="149575" y="546763"/>
                </a:lnTo>
                <a:lnTo>
                  <a:pt x="198484" y="533039"/>
                </a:lnTo>
                <a:lnTo>
                  <a:pt x="48907" y="0"/>
                </a:lnTo>
                <a:close/>
              </a:path>
            </a:pathLst>
          </a:custGeom>
          <a:solidFill>
            <a:srgbClr val="C0504D"/>
          </a:solidFill>
        </p:spPr>
        <p:txBody>
          <a:bodyPr wrap="square" lIns="0" tIns="0" rIns="0" bIns="0" rtlCol="0"/>
          <a:lstStyle/>
          <a:p>
            <a:endParaRPr sz="2400" dirty="0"/>
          </a:p>
        </p:txBody>
      </p:sp>
      <p:sp>
        <p:nvSpPr>
          <p:cNvPr id="13" name="object 11">
            <a:extLst>
              <a:ext uri="{FF2B5EF4-FFF2-40B4-BE49-F238E27FC236}">
                <a16:creationId xmlns:a16="http://schemas.microsoft.com/office/drawing/2014/main" id="{BDB8A175-688D-824A-AF1E-055051E2AE9E}"/>
              </a:ext>
            </a:extLst>
          </p:cNvPr>
          <p:cNvSpPr txBox="1">
            <a:spLocks/>
          </p:cNvSpPr>
          <p:nvPr/>
        </p:nvSpPr>
        <p:spPr>
          <a:xfrm>
            <a:off x="6298565" y="5025021"/>
            <a:ext cx="149860" cy="136525"/>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rgbClr val="898989"/>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866">
              <a:spcBef>
                <a:spcPts val="87"/>
              </a:spcBef>
            </a:pPr>
            <a:fld id="{81D60167-4931-47E6-BA6A-407CBD079E47}" type="slidenum">
              <a:rPr lang="en-US" spc="-5" smtClean="0"/>
              <a:pPr marL="33866">
                <a:spcBef>
                  <a:spcPts val="87"/>
                </a:spcBef>
              </a:pPr>
              <a:t>19</a:t>
            </a:fld>
            <a:endParaRPr lang="en-US" spc="-7" dirty="0"/>
          </a:p>
        </p:txBody>
      </p:sp>
      <p:sp>
        <p:nvSpPr>
          <p:cNvPr id="14" name="TextBox 13">
            <a:extLst>
              <a:ext uri="{FF2B5EF4-FFF2-40B4-BE49-F238E27FC236}">
                <a16:creationId xmlns:a16="http://schemas.microsoft.com/office/drawing/2014/main" id="{CFC262CE-321F-5A47-9C64-B479CEAD50BF}"/>
              </a:ext>
            </a:extLst>
          </p:cNvPr>
          <p:cNvSpPr txBox="1"/>
          <p:nvPr/>
        </p:nvSpPr>
        <p:spPr>
          <a:xfrm>
            <a:off x="6973107" y="2772204"/>
            <a:ext cx="2823915" cy="954107"/>
          </a:xfrm>
          <a:prstGeom prst="rect">
            <a:avLst/>
          </a:prstGeom>
          <a:noFill/>
        </p:spPr>
        <p:txBody>
          <a:bodyPr wrap="none" rtlCol="0">
            <a:spAutoFit/>
          </a:bodyPr>
          <a:lstStyle/>
          <a:p>
            <a:r>
              <a:rPr lang="en-US" sz="2800" spc="-80" dirty="0">
                <a:solidFill>
                  <a:srgbClr val="FF0000"/>
                </a:solidFill>
                <a:cs typeface="Arial"/>
              </a:rPr>
              <a:t>Even </a:t>
            </a:r>
            <a:r>
              <a:rPr lang="en-US" sz="2800" spc="-13" dirty="0">
                <a:solidFill>
                  <a:srgbClr val="FF0000"/>
                </a:solidFill>
                <a:cs typeface="Arial"/>
              </a:rPr>
              <a:t>for </a:t>
            </a:r>
            <a:r>
              <a:rPr lang="en-US" sz="2800" dirty="0">
                <a:solidFill>
                  <a:srgbClr val="FF0000"/>
                </a:solidFill>
                <a:cs typeface="Arial"/>
              </a:rPr>
              <a:t>nodes </a:t>
            </a:r>
            <a:r>
              <a:rPr lang="en-US" sz="2800" spc="20" dirty="0">
                <a:solidFill>
                  <a:srgbClr val="FF0000"/>
                </a:solidFill>
                <a:cs typeface="Arial"/>
              </a:rPr>
              <a:t>we </a:t>
            </a:r>
          </a:p>
          <a:p>
            <a:r>
              <a:rPr lang="en-US" sz="2800" spc="-53" dirty="0">
                <a:solidFill>
                  <a:srgbClr val="FF0000"/>
                </a:solidFill>
                <a:cs typeface="Arial"/>
              </a:rPr>
              <a:t>never </a:t>
            </a:r>
            <a:r>
              <a:rPr lang="en-US" sz="2800" spc="-13" dirty="0">
                <a:solidFill>
                  <a:srgbClr val="FF0000"/>
                </a:solidFill>
                <a:cs typeface="Arial"/>
              </a:rPr>
              <a:t>trained</a:t>
            </a:r>
            <a:r>
              <a:rPr lang="en-US" sz="2800" spc="13" dirty="0">
                <a:solidFill>
                  <a:srgbClr val="FF0000"/>
                </a:solidFill>
                <a:cs typeface="Arial"/>
              </a:rPr>
              <a:t> </a:t>
            </a:r>
            <a:r>
              <a:rPr lang="en-US" sz="2800" spc="-47" dirty="0">
                <a:solidFill>
                  <a:srgbClr val="FF0000"/>
                </a:solidFill>
                <a:cs typeface="Arial"/>
              </a:rPr>
              <a:t>on!</a:t>
            </a:r>
            <a:endParaRPr lang="en-US" sz="2800" dirty="0">
              <a:solidFill>
                <a:srgbClr val="FF0000"/>
              </a:solidFill>
            </a:endParaRPr>
          </a:p>
        </p:txBody>
      </p:sp>
      <p:sp>
        <p:nvSpPr>
          <p:cNvPr id="15" name="TextBox 14">
            <a:extLst>
              <a:ext uri="{FF2B5EF4-FFF2-40B4-BE49-F238E27FC236}">
                <a16:creationId xmlns:a16="http://schemas.microsoft.com/office/drawing/2014/main" id="{5965CD3D-C5B2-8B41-874F-D6BAB889D549}"/>
              </a:ext>
            </a:extLst>
          </p:cNvPr>
          <p:cNvSpPr txBox="1"/>
          <p:nvPr/>
        </p:nvSpPr>
        <p:spPr>
          <a:xfrm>
            <a:off x="4594155" y="2002174"/>
            <a:ext cx="6759645" cy="523220"/>
          </a:xfrm>
          <a:prstGeom prst="rect">
            <a:avLst/>
          </a:prstGeom>
          <a:noFill/>
        </p:spPr>
        <p:txBody>
          <a:bodyPr wrap="square" rtlCol="0">
            <a:spAutoFit/>
          </a:bodyPr>
          <a:lstStyle/>
          <a:p>
            <a:r>
              <a:rPr lang="en-US" sz="2800" spc="-93" dirty="0">
                <a:cs typeface="Arial"/>
              </a:rPr>
              <a:t>4) </a:t>
            </a:r>
            <a:r>
              <a:rPr lang="en-US" sz="2800" spc="-33" dirty="0">
                <a:cs typeface="Arial"/>
              </a:rPr>
              <a:t>Generate </a:t>
            </a:r>
            <a:r>
              <a:rPr lang="en-US" sz="2800" spc="7" dirty="0">
                <a:cs typeface="Arial"/>
              </a:rPr>
              <a:t>embeddings </a:t>
            </a:r>
            <a:r>
              <a:rPr lang="en-US" sz="2800" spc="-7" dirty="0">
                <a:cs typeface="Arial"/>
              </a:rPr>
              <a:t>for </a:t>
            </a:r>
            <a:r>
              <a:rPr lang="en-US" sz="2800" dirty="0">
                <a:cs typeface="Arial"/>
              </a:rPr>
              <a:t>nodes </a:t>
            </a:r>
            <a:r>
              <a:rPr lang="en-US" sz="2800" spc="-47" dirty="0">
                <a:cs typeface="Arial"/>
              </a:rPr>
              <a:t>as</a:t>
            </a:r>
            <a:r>
              <a:rPr lang="en-US" sz="2800" spc="20" dirty="0">
                <a:cs typeface="Arial"/>
              </a:rPr>
              <a:t> </a:t>
            </a:r>
            <a:r>
              <a:rPr lang="en-US" sz="2800" spc="-13" dirty="0">
                <a:cs typeface="Arial"/>
              </a:rPr>
              <a:t>needed</a:t>
            </a:r>
          </a:p>
        </p:txBody>
      </p:sp>
      <p:cxnSp>
        <p:nvCxnSpPr>
          <p:cNvPr id="16" name="Straight Arrow Connector 15">
            <a:extLst>
              <a:ext uri="{FF2B5EF4-FFF2-40B4-BE49-F238E27FC236}">
                <a16:creationId xmlns:a16="http://schemas.microsoft.com/office/drawing/2014/main" id="{8A971B24-38F5-0A44-9B81-4AD719E38AD7}"/>
              </a:ext>
            </a:extLst>
          </p:cNvPr>
          <p:cNvCxnSpPr>
            <a:cxnSpLocks/>
          </p:cNvCxnSpPr>
          <p:nvPr/>
        </p:nvCxnSpPr>
        <p:spPr>
          <a:xfrm flipH="1">
            <a:off x="5753100" y="2619298"/>
            <a:ext cx="952500" cy="161940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422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RL-based</a:t>
            </a:r>
            <a:r>
              <a:rPr kumimoji="1" lang="zh-CN" altLang="en-US" b="1" spc="-253" dirty="0">
                <a:solidFill>
                  <a:srgbClr val="C00000"/>
                </a:solidFill>
              </a:rPr>
              <a:t> </a:t>
            </a:r>
            <a:r>
              <a:rPr kumimoji="1" lang="en-US" altLang="zh-CN" b="1" spc="-253" dirty="0">
                <a:solidFill>
                  <a:srgbClr val="C00000"/>
                </a:solidFill>
              </a:rPr>
              <a:t>Graph2Seq</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QG</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Chen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ICLR’20</a:t>
            </a:r>
            <a:r>
              <a:rPr lang="en-US" dirty="0">
                <a:solidFill>
                  <a:schemeClr val="tx2">
                    <a:lumMod val="60000"/>
                    <a:lumOff val="40000"/>
                  </a:schemeClr>
                </a:solidFill>
              </a:rPr>
              <a:t>]</a:t>
            </a:r>
            <a:r>
              <a:rPr lang="zh-CN" altLang="en-US" dirty="0">
                <a:solidFill>
                  <a:schemeClr val="tx2">
                    <a:lumMod val="60000"/>
                    <a:lumOff val="40000"/>
                  </a:schemeClr>
                </a:solidFill>
              </a:rPr>
              <a:t> </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190</a:t>
            </a:fld>
            <a:endParaRPr lang="en-US"/>
          </a:p>
        </p:txBody>
      </p:sp>
      <p:pic>
        <p:nvPicPr>
          <p:cNvPr id="18" name="Picture 17">
            <a:extLst>
              <a:ext uri="{FF2B5EF4-FFF2-40B4-BE49-F238E27FC236}">
                <a16:creationId xmlns:a16="http://schemas.microsoft.com/office/drawing/2014/main" id="{A6C1E2A1-68AA-664D-800E-40D8337F470F}"/>
              </a:ext>
            </a:extLst>
          </p:cNvPr>
          <p:cNvPicPr>
            <a:picLocks noChangeAspect="1"/>
          </p:cNvPicPr>
          <p:nvPr/>
        </p:nvPicPr>
        <p:blipFill>
          <a:blip r:embed="rId3"/>
          <a:stretch>
            <a:fillRect/>
          </a:stretch>
        </p:blipFill>
        <p:spPr>
          <a:xfrm>
            <a:off x="4715236" y="1803413"/>
            <a:ext cx="2196857" cy="1619446"/>
          </a:xfrm>
          <a:prstGeom prst="rect">
            <a:avLst/>
          </a:prstGeom>
        </p:spPr>
      </p:pic>
      <p:pic>
        <p:nvPicPr>
          <p:cNvPr id="19" name="Picture 18">
            <a:extLst>
              <a:ext uri="{FF2B5EF4-FFF2-40B4-BE49-F238E27FC236}">
                <a16:creationId xmlns:a16="http://schemas.microsoft.com/office/drawing/2014/main" id="{7DFD0A93-0307-0A4F-A8BA-600B3C47D6F5}"/>
              </a:ext>
            </a:extLst>
          </p:cNvPr>
          <p:cNvPicPr>
            <a:picLocks noChangeAspect="1"/>
          </p:cNvPicPr>
          <p:nvPr/>
        </p:nvPicPr>
        <p:blipFill>
          <a:blip r:embed="rId4"/>
          <a:stretch>
            <a:fillRect/>
          </a:stretch>
        </p:blipFill>
        <p:spPr>
          <a:xfrm>
            <a:off x="3552115" y="2414602"/>
            <a:ext cx="1878472" cy="1994012"/>
          </a:xfrm>
          <a:prstGeom prst="rect">
            <a:avLst/>
          </a:prstGeom>
        </p:spPr>
      </p:pic>
      <p:pic>
        <p:nvPicPr>
          <p:cNvPr id="20" name="Picture 19">
            <a:extLst>
              <a:ext uri="{FF2B5EF4-FFF2-40B4-BE49-F238E27FC236}">
                <a16:creationId xmlns:a16="http://schemas.microsoft.com/office/drawing/2014/main" id="{669DAAA2-DE9E-B246-8AB4-A2ECD66616AE}"/>
              </a:ext>
            </a:extLst>
          </p:cNvPr>
          <p:cNvPicPr>
            <a:picLocks noChangeAspect="1"/>
          </p:cNvPicPr>
          <p:nvPr/>
        </p:nvPicPr>
        <p:blipFill>
          <a:blip r:embed="rId5"/>
          <a:stretch>
            <a:fillRect/>
          </a:stretch>
        </p:blipFill>
        <p:spPr>
          <a:xfrm>
            <a:off x="5112878" y="3433173"/>
            <a:ext cx="1878472" cy="1905879"/>
          </a:xfrm>
          <a:prstGeom prst="rect">
            <a:avLst/>
          </a:prstGeom>
        </p:spPr>
      </p:pic>
      <p:pic>
        <p:nvPicPr>
          <p:cNvPr id="21" name="Picture 20">
            <a:extLst>
              <a:ext uri="{FF2B5EF4-FFF2-40B4-BE49-F238E27FC236}">
                <a16:creationId xmlns:a16="http://schemas.microsoft.com/office/drawing/2014/main" id="{827D25DD-1409-AB42-8A20-50F8023B5A11}"/>
              </a:ext>
            </a:extLst>
          </p:cNvPr>
          <p:cNvPicPr>
            <a:picLocks noChangeAspect="1"/>
          </p:cNvPicPr>
          <p:nvPr/>
        </p:nvPicPr>
        <p:blipFill>
          <a:blip r:embed="rId6"/>
          <a:stretch>
            <a:fillRect/>
          </a:stretch>
        </p:blipFill>
        <p:spPr>
          <a:xfrm>
            <a:off x="3146795" y="4474655"/>
            <a:ext cx="3534074" cy="2313495"/>
          </a:xfrm>
          <a:prstGeom prst="rect">
            <a:avLst/>
          </a:prstGeom>
        </p:spPr>
      </p:pic>
      <p:grpSp>
        <p:nvGrpSpPr>
          <p:cNvPr id="38" name="Group 37">
            <a:extLst>
              <a:ext uri="{FF2B5EF4-FFF2-40B4-BE49-F238E27FC236}">
                <a16:creationId xmlns:a16="http://schemas.microsoft.com/office/drawing/2014/main" id="{F24EFF9D-0A54-0044-B314-4BDBDF994D6C}"/>
              </a:ext>
            </a:extLst>
          </p:cNvPr>
          <p:cNvGrpSpPr/>
          <p:nvPr/>
        </p:nvGrpSpPr>
        <p:grpSpPr>
          <a:xfrm>
            <a:off x="4869946" y="5405093"/>
            <a:ext cx="5203269" cy="406726"/>
            <a:chOff x="4869946" y="5405093"/>
            <a:chExt cx="5203269" cy="406726"/>
          </a:xfrm>
        </p:grpSpPr>
        <p:sp>
          <p:nvSpPr>
            <p:cNvPr id="30" name="TextBox 29">
              <a:extLst>
                <a:ext uri="{FF2B5EF4-FFF2-40B4-BE49-F238E27FC236}">
                  <a16:creationId xmlns:a16="http://schemas.microsoft.com/office/drawing/2014/main" id="{920B205E-045A-DE47-9A61-421A4AE99E46}"/>
                </a:ext>
              </a:extLst>
            </p:cNvPr>
            <p:cNvSpPr txBox="1"/>
            <p:nvPr/>
          </p:nvSpPr>
          <p:spPr>
            <a:xfrm>
              <a:off x="6157720" y="5411709"/>
              <a:ext cx="3915495" cy="400110"/>
            </a:xfrm>
            <a:prstGeom prst="rect">
              <a:avLst/>
            </a:prstGeom>
            <a:noFill/>
          </p:spPr>
          <p:txBody>
            <a:bodyPr wrap="none" rtlCol="0">
              <a:spAutoFit/>
            </a:bodyPr>
            <a:lstStyle/>
            <a:p>
              <a:r>
                <a:rPr lang="en-US" altLang="zh-CN" sz="2000" dirty="0">
                  <a:solidFill>
                    <a:srgbClr val="FF0000"/>
                  </a:solidFill>
                </a:rPr>
                <a:t>Bi-Fuse</a:t>
              </a:r>
              <a:r>
                <a:rPr lang="zh-CN" altLang="en-US" sz="2000" dirty="0">
                  <a:solidFill>
                    <a:srgbClr val="FF0000"/>
                  </a:solidFill>
                </a:rPr>
                <a:t> </a:t>
              </a:r>
              <a:r>
                <a:rPr lang="en-US" altLang="zh-CN" sz="2000" dirty="0">
                  <a:solidFill>
                    <a:srgbClr val="FF0000"/>
                  </a:solidFill>
                </a:rPr>
                <a:t>GGNN</a:t>
              </a:r>
              <a:r>
                <a:rPr lang="zh-CN" altLang="en-US" sz="2000" dirty="0">
                  <a:solidFill>
                    <a:srgbClr val="FF0000"/>
                  </a:solidFill>
                </a:rPr>
                <a:t> </a:t>
              </a:r>
              <a:r>
                <a:rPr lang="en-US" altLang="zh-CN" sz="2000" dirty="0">
                  <a:solidFill>
                    <a:srgbClr val="FF0000"/>
                  </a:solidFill>
                </a:rPr>
                <a:t>as</a:t>
              </a:r>
              <a:r>
                <a:rPr lang="zh-CN" altLang="en-US" sz="2000" dirty="0">
                  <a:solidFill>
                    <a:srgbClr val="FF0000"/>
                  </a:solidFill>
                </a:rPr>
                <a:t> </a:t>
              </a:r>
              <a:r>
                <a:rPr lang="en-US" altLang="zh-CN" sz="2000" dirty="0">
                  <a:solidFill>
                    <a:srgbClr val="FF0000"/>
                  </a:solidFill>
                </a:rPr>
                <a:t>the</a:t>
              </a:r>
              <a:r>
                <a:rPr lang="zh-CN" altLang="en-US" sz="2000" dirty="0">
                  <a:solidFill>
                    <a:srgbClr val="FF0000"/>
                  </a:solidFill>
                </a:rPr>
                <a:t> </a:t>
              </a:r>
              <a:r>
                <a:rPr lang="en-US" altLang="zh-CN" sz="2000" dirty="0">
                  <a:solidFill>
                    <a:srgbClr val="FF0000"/>
                  </a:solidFill>
                </a:rPr>
                <a:t>graph</a:t>
              </a:r>
              <a:r>
                <a:rPr lang="zh-CN" altLang="en-US" sz="2000" dirty="0">
                  <a:solidFill>
                    <a:srgbClr val="FF0000"/>
                  </a:solidFill>
                </a:rPr>
                <a:t> </a:t>
              </a:r>
              <a:r>
                <a:rPr lang="en-US" altLang="zh-CN" sz="2000" dirty="0">
                  <a:solidFill>
                    <a:srgbClr val="FF0000"/>
                  </a:solidFill>
                </a:rPr>
                <a:t>encoder</a:t>
              </a:r>
              <a:endParaRPr lang="en-US" sz="2000" dirty="0">
                <a:solidFill>
                  <a:srgbClr val="FF0000"/>
                </a:solidFill>
              </a:endParaRPr>
            </a:p>
          </p:txBody>
        </p:sp>
        <p:sp>
          <p:nvSpPr>
            <p:cNvPr id="35" name="Right Arrow 34">
              <a:extLst>
                <a:ext uri="{FF2B5EF4-FFF2-40B4-BE49-F238E27FC236}">
                  <a16:creationId xmlns:a16="http://schemas.microsoft.com/office/drawing/2014/main" id="{7173AFEA-5506-E942-ACE7-81941A58A362}"/>
                </a:ext>
              </a:extLst>
            </p:cNvPr>
            <p:cNvSpPr/>
            <p:nvPr/>
          </p:nvSpPr>
          <p:spPr>
            <a:xfrm>
              <a:off x="4869946" y="5405093"/>
              <a:ext cx="1182168" cy="3759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a:extLst>
              <a:ext uri="{FF2B5EF4-FFF2-40B4-BE49-F238E27FC236}">
                <a16:creationId xmlns:a16="http://schemas.microsoft.com/office/drawing/2014/main" id="{F7317D32-4567-8041-BB8B-0819362FB7E1}"/>
              </a:ext>
            </a:extLst>
          </p:cNvPr>
          <p:cNvPicPr>
            <a:picLocks noChangeAspect="1"/>
          </p:cNvPicPr>
          <p:nvPr/>
        </p:nvPicPr>
        <p:blipFill>
          <a:blip r:embed="rId7"/>
          <a:stretch>
            <a:fillRect/>
          </a:stretch>
        </p:blipFill>
        <p:spPr>
          <a:xfrm>
            <a:off x="5163233" y="1302439"/>
            <a:ext cx="1517635" cy="627949"/>
          </a:xfrm>
          <a:prstGeom prst="rect">
            <a:avLst/>
          </a:prstGeom>
        </p:spPr>
      </p:pic>
    </p:spTree>
    <p:extLst>
      <p:ext uri="{BB962C8B-B14F-4D97-AF65-F5344CB8AC3E}">
        <p14:creationId xmlns:p14="http://schemas.microsoft.com/office/powerpoint/2010/main" val="3302041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55EF5C6-FEC5-3440-9E65-393DE023A8D9}"/>
              </a:ext>
            </a:extLst>
          </p:cNvPr>
          <p:cNvPicPr>
            <a:picLocks noChangeAspect="1"/>
          </p:cNvPicPr>
          <p:nvPr/>
        </p:nvPicPr>
        <p:blipFill>
          <a:blip r:embed="rId3"/>
          <a:stretch>
            <a:fillRect/>
          </a:stretch>
        </p:blipFill>
        <p:spPr>
          <a:xfrm>
            <a:off x="560090" y="2013174"/>
            <a:ext cx="9345910" cy="2979508"/>
          </a:xfrm>
          <a:prstGeom prst="rect">
            <a:avLst/>
          </a:prstGeom>
        </p:spPr>
      </p:pic>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RL-based</a:t>
            </a:r>
            <a:r>
              <a:rPr kumimoji="1" lang="zh-CN" altLang="en-US" b="1" spc="-253" dirty="0">
                <a:solidFill>
                  <a:srgbClr val="C00000"/>
                </a:solidFill>
              </a:rPr>
              <a:t> </a:t>
            </a:r>
            <a:r>
              <a:rPr kumimoji="1" lang="en-US" altLang="zh-CN" b="1" spc="-253" dirty="0">
                <a:solidFill>
                  <a:srgbClr val="C00000"/>
                </a:solidFill>
              </a:rPr>
              <a:t>Graph2Seq</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QG</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Chen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ICLR’20</a:t>
            </a:r>
            <a:r>
              <a:rPr lang="en-US" dirty="0">
                <a:solidFill>
                  <a:schemeClr val="tx2">
                    <a:lumMod val="60000"/>
                    <a:lumOff val="40000"/>
                  </a:schemeClr>
                </a:solidFill>
              </a:rPr>
              <a:t>]</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191</a:t>
            </a:fld>
            <a:endParaRPr lang="en-US"/>
          </a:p>
        </p:txBody>
      </p:sp>
      <p:sp>
        <p:nvSpPr>
          <p:cNvPr id="8" name="Content Placeholder 3">
            <a:extLst>
              <a:ext uri="{FF2B5EF4-FFF2-40B4-BE49-F238E27FC236}">
                <a16:creationId xmlns:a16="http://schemas.microsoft.com/office/drawing/2014/main" id="{BF93ABDF-1547-EC43-B3F6-B92C966B0157}"/>
              </a:ext>
            </a:extLst>
          </p:cNvPr>
          <p:cNvSpPr>
            <a:spLocks noGrp="1"/>
          </p:cNvSpPr>
          <p:nvPr>
            <p:ph idx="1"/>
          </p:nvPr>
        </p:nvSpPr>
        <p:spPr>
          <a:xfrm>
            <a:off x="995517" y="1858962"/>
            <a:ext cx="10692865" cy="2573403"/>
          </a:xfrm>
        </p:spPr>
        <p:txBody>
          <a:bodyPr/>
          <a:lstStyle/>
          <a:p>
            <a:pPr lvl="1"/>
            <a:endParaRPr lang="en-US" dirty="0"/>
          </a:p>
          <a:p>
            <a:pPr lvl="1"/>
            <a:endParaRPr lang="en-US" dirty="0"/>
          </a:p>
        </p:txBody>
      </p:sp>
      <p:sp>
        <p:nvSpPr>
          <p:cNvPr id="9" name="TextBox 8">
            <a:extLst>
              <a:ext uri="{FF2B5EF4-FFF2-40B4-BE49-F238E27FC236}">
                <a16:creationId xmlns:a16="http://schemas.microsoft.com/office/drawing/2014/main" id="{7E362FD4-7815-E74A-8CB1-623E8FC38C40}"/>
              </a:ext>
            </a:extLst>
          </p:cNvPr>
          <p:cNvSpPr txBox="1"/>
          <p:nvPr/>
        </p:nvSpPr>
        <p:spPr>
          <a:xfrm>
            <a:off x="3206085" y="4980454"/>
            <a:ext cx="4340804" cy="369332"/>
          </a:xfrm>
          <a:prstGeom prst="rect">
            <a:avLst/>
          </a:prstGeom>
          <a:noFill/>
        </p:spPr>
        <p:txBody>
          <a:bodyPr wrap="none" rtlCol="0">
            <a:spAutoFit/>
          </a:bodyPr>
          <a:lstStyle/>
          <a:p>
            <a:r>
              <a:rPr lang="en-US" dirty="0"/>
              <a:t>Ablation study on the </a:t>
            </a:r>
            <a:r>
              <a:rPr lang="en-US" dirty="0" err="1"/>
              <a:t>SQuAD</a:t>
            </a:r>
            <a:r>
              <a:rPr lang="en-US" dirty="0"/>
              <a:t> split-2 test set.</a:t>
            </a:r>
          </a:p>
        </p:txBody>
      </p:sp>
      <p:sp>
        <p:nvSpPr>
          <p:cNvPr id="11" name="Rectangle 10">
            <a:extLst>
              <a:ext uri="{FF2B5EF4-FFF2-40B4-BE49-F238E27FC236}">
                <a16:creationId xmlns:a16="http://schemas.microsoft.com/office/drawing/2014/main" id="{8DAC0BAB-823E-AD4B-994D-725683240972}"/>
              </a:ext>
            </a:extLst>
          </p:cNvPr>
          <p:cNvSpPr/>
          <p:nvPr/>
        </p:nvSpPr>
        <p:spPr>
          <a:xfrm>
            <a:off x="668594" y="4422840"/>
            <a:ext cx="3627181" cy="51614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FFE956E5-C13B-6444-A765-4EC1F036C3DC}"/>
              </a:ext>
            </a:extLst>
          </p:cNvPr>
          <p:cNvSpPr/>
          <p:nvPr/>
        </p:nvSpPr>
        <p:spPr>
          <a:xfrm>
            <a:off x="668594" y="5281516"/>
            <a:ext cx="2333625" cy="61532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Static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graph</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construction</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performs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slightly</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better</a:t>
            </a:r>
            <a:endParaRPr lang="en-US" sz="1600" dirty="0">
              <a:solidFill>
                <a:schemeClr val="tx1"/>
              </a:solidFill>
              <a:latin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id="{5D59157F-655E-7E4C-8A18-0D6C2395D031}"/>
              </a:ext>
            </a:extLst>
          </p:cNvPr>
          <p:cNvCxnSpPr>
            <a:cxnSpLocks/>
            <a:stCxn id="11" idx="2"/>
            <a:endCxn id="13" idx="0"/>
          </p:cNvCxnSpPr>
          <p:nvPr/>
        </p:nvCxnSpPr>
        <p:spPr>
          <a:xfrm flipH="1">
            <a:off x="1835407" y="4938982"/>
            <a:ext cx="646778" cy="34253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AB2DBE1-480A-BF48-8C01-8813F57F1508}"/>
              </a:ext>
            </a:extLst>
          </p:cNvPr>
          <p:cNvSpPr/>
          <p:nvPr/>
        </p:nvSpPr>
        <p:spPr>
          <a:xfrm>
            <a:off x="5066894" y="4375681"/>
            <a:ext cx="4546556" cy="291176"/>
          </a:xfrm>
          <a:prstGeom prst="rect">
            <a:avLst/>
          </a:prstGeom>
          <a:noFill/>
          <a:ln w="19050">
            <a:solidFill>
              <a:srgbClr val="ED7D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861C0C9C-5E6F-0F40-BE38-C51568FA1AFF}"/>
              </a:ext>
            </a:extLst>
          </p:cNvPr>
          <p:cNvCxnSpPr>
            <a:cxnSpLocks/>
            <a:stCxn id="32" idx="3"/>
            <a:endCxn id="33" idx="1"/>
          </p:cNvCxnSpPr>
          <p:nvPr/>
        </p:nvCxnSpPr>
        <p:spPr>
          <a:xfrm flipV="1">
            <a:off x="9613449" y="3670125"/>
            <a:ext cx="329391" cy="462197"/>
          </a:xfrm>
          <a:prstGeom prst="straightConnector1">
            <a:avLst/>
          </a:prstGeom>
          <a:ln w="19050">
            <a:solidFill>
              <a:srgbClr val="702FA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0683EEC8-6D50-D441-8866-0B175D567A42}"/>
              </a:ext>
            </a:extLst>
          </p:cNvPr>
          <p:cNvSpPr/>
          <p:nvPr/>
        </p:nvSpPr>
        <p:spPr>
          <a:xfrm>
            <a:off x="5066893" y="3889480"/>
            <a:ext cx="4546556" cy="485683"/>
          </a:xfrm>
          <a:prstGeom prst="rect">
            <a:avLst/>
          </a:prstGeom>
          <a:noFill/>
          <a:ln w="19050">
            <a:solidFill>
              <a:srgbClr val="702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a:extLst>
              <a:ext uri="{FF2B5EF4-FFF2-40B4-BE49-F238E27FC236}">
                <a16:creationId xmlns:a16="http://schemas.microsoft.com/office/drawing/2014/main" id="{1E4648C8-8549-E540-9762-E210B4F03806}"/>
              </a:ext>
            </a:extLst>
          </p:cNvPr>
          <p:cNvSpPr/>
          <p:nvPr/>
        </p:nvSpPr>
        <p:spPr>
          <a:xfrm>
            <a:off x="9942840" y="3368065"/>
            <a:ext cx="1782381" cy="604120"/>
          </a:xfrm>
          <a:prstGeom prst="roundRect">
            <a:avLst/>
          </a:prstGeom>
          <a:noFill/>
          <a:ln w="19050">
            <a:solidFill>
              <a:srgbClr val="702F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Bidirectional</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GNN</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performs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better</a:t>
            </a:r>
            <a:endParaRPr lang="en-US" sz="1600" dirty="0">
              <a:solidFill>
                <a:schemeClr val="tx1"/>
              </a:solidFill>
              <a:latin typeface="Calibri" panose="020F0502020204030204" pitchFamily="34" charset="0"/>
              <a:cs typeface="Calibri" panose="020F0502020204030204" pitchFamily="34" charset="0"/>
            </a:endParaRPr>
          </a:p>
        </p:txBody>
      </p:sp>
      <p:sp>
        <p:nvSpPr>
          <p:cNvPr id="34" name="Rounded Rectangle 33">
            <a:extLst>
              <a:ext uri="{FF2B5EF4-FFF2-40B4-BE49-F238E27FC236}">
                <a16:creationId xmlns:a16="http://schemas.microsoft.com/office/drawing/2014/main" id="{A4126E0F-46F6-C449-8A34-DB2A439F59CB}"/>
              </a:ext>
            </a:extLst>
          </p:cNvPr>
          <p:cNvSpPr/>
          <p:nvPr/>
        </p:nvSpPr>
        <p:spPr>
          <a:xfrm>
            <a:off x="9946170" y="4324942"/>
            <a:ext cx="2069135" cy="58548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Graph2Seq</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performs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better</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than</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Seq2Seq</a:t>
            </a:r>
            <a:endParaRPr lang="en-US" sz="1600" dirty="0">
              <a:solidFill>
                <a:schemeClr val="tx1"/>
              </a:solidFill>
              <a:latin typeface="Calibri" panose="020F0502020204030204" pitchFamily="34" charset="0"/>
              <a:cs typeface="Calibri" panose="020F0502020204030204" pitchFamily="34" charset="0"/>
            </a:endParaRPr>
          </a:p>
        </p:txBody>
      </p:sp>
      <p:cxnSp>
        <p:nvCxnSpPr>
          <p:cNvPr id="46" name="Straight Arrow Connector 45">
            <a:extLst>
              <a:ext uri="{FF2B5EF4-FFF2-40B4-BE49-F238E27FC236}">
                <a16:creationId xmlns:a16="http://schemas.microsoft.com/office/drawing/2014/main" id="{2A12A5F9-FC11-3F4D-909B-3A437BCF71AC}"/>
              </a:ext>
            </a:extLst>
          </p:cNvPr>
          <p:cNvCxnSpPr>
            <a:cxnSpLocks/>
            <a:stCxn id="26" idx="3"/>
            <a:endCxn id="34" idx="1"/>
          </p:cNvCxnSpPr>
          <p:nvPr/>
        </p:nvCxnSpPr>
        <p:spPr>
          <a:xfrm>
            <a:off x="9613450" y="4521269"/>
            <a:ext cx="332720" cy="96417"/>
          </a:xfrm>
          <a:prstGeom prst="straightConnector1">
            <a:avLst/>
          </a:prstGeom>
          <a:ln w="19050">
            <a:solidFill>
              <a:srgbClr val="F8000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86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26" grpId="0" animBg="1"/>
      <p:bldP spid="32" grpId="0" animBg="1"/>
      <p:bldP spid="33" grpId="0" animBg="1"/>
      <p:bldP spid="3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Natural Question Generation</a:t>
            </a:r>
            <a:r>
              <a:rPr kumimoji="1" lang="zh-CN" altLang="en-US" b="1" spc="-253" dirty="0">
                <a:solidFill>
                  <a:srgbClr val="C00000"/>
                </a:solidFill>
              </a:rPr>
              <a:t> </a:t>
            </a:r>
            <a:r>
              <a:rPr kumimoji="1" lang="en-US" altLang="zh-CN" b="1" spc="-253" dirty="0">
                <a:solidFill>
                  <a:srgbClr val="C00000"/>
                </a:solidFill>
              </a:rPr>
              <a:t>From</a:t>
            </a:r>
            <a:r>
              <a:rPr kumimoji="1" lang="zh-CN" altLang="en-US" b="1" spc="-253" dirty="0">
                <a:solidFill>
                  <a:srgbClr val="C00000"/>
                </a:solidFill>
              </a:rPr>
              <a:t> </a:t>
            </a:r>
            <a:r>
              <a:rPr kumimoji="1" lang="en-US" altLang="zh-CN" b="1" spc="-253" dirty="0">
                <a:solidFill>
                  <a:srgbClr val="C00000"/>
                </a:solidFill>
              </a:rPr>
              <a:t>KG</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192</a:t>
            </a:fld>
            <a:endParaRPr lang="en-US"/>
          </a:p>
        </p:txBody>
      </p:sp>
      <p:sp>
        <p:nvSpPr>
          <p:cNvPr id="5" name="TextBox 4">
            <a:extLst>
              <a:ext uri="{FF2B5EF4-FFF2-40B4-BE49-F238E27FC236}">
                <a16:creationId xmlns:a16="http://schemas.microsoft.com/office/drawing/2014/main" id="{6FBF8545-EACD-F84E-BD16-39A627C82DDA}"/>
              </a:ext>
            </a:extLst>
          </p:cNvPr>
          <p:cNvSpPr txBox="1"/>
          <p:nvPr/>
        </p:nvSpPr>
        <p:spPr>
          <a:xfrm>
            <a:off x="1442301" y="1832209"/>
            <a:ext cx="4583306" cy="400110"/>
          </a:xfrm>
          <a:prstGeom prst="rect">
            <a:avLst/>
          </a:prstGeom>
          <a:noFill/>
        </p:spPr>
        <p:txBody>
          <a:bodyPr wrap="none" rtlCol="0">
            <a:spAutoFit/>
          </a:bodyPr>
          <a:lstStyle/>
          <a:p>
            <a:r>
              <a:rPr lang="en-US" altLang="zh-CN" sz="2000" dirty="0">
                <a:latin typeface="Calibri" panose="020F0502020204030204" pitchFamily="34" charset="0"/>
                <a:cs typeface="Calibri" panose="020F0502020204030204" pitchFamily="34" charset="0"/>
              </a:rPr>
              <a:t>Q:</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W</a:t>
            </a:r>
            <a:r>
              <a:rPr lang="en-US" sz="2000" dirty="0">
                <a:latin typeface="Calibri" panose="020F0502020204030204" pitchFamily="34" charset="0"/>
                <a:cs typeface="Calibri" panose="020F0502020204030204" pitchFamily="34" charset="0"/>
              </a:rPr>
              <a:t>hat languages are spoken in </a:t>
            </a:r>
            <a:r>
              <a:rPr lang="en-US" altLang="zh-CN" sz="2000" dirty="0">
                <a:latin typeface="Calibri" panose="020F0502020204030204" pitchFamily="34" charset="0"/>
                <a:cs typeface="Calibri" panose="020F0502020204030204" pitchFamily="34" charset="0"/>
              </a:rPr>
              <a:t>N</a:t>
            </a:r>
            <a:r>
              <a:rPr lang="en-US" sz="2000" dirty="0">
                <a:latin typeface="Calibri" panose="020F0502020204030204" pitchFamily="34" charset="0"/>
                <a:cs typeface="Calibri" panose="020F0502020204030204" pitchFamily="34" charset="0"/>
              </a:rPr>
              <a:t>orway?</a:t>
            </a:r>
          </a:p>
        </p:txBody>
      </p:sp>
      <p:grpSp>
        <p:nvGrpSpPr>
          <p:cNvPr id="6" name="Group 5">
            <a:extLst>
              <a:ext uri="{FF2B5EF4-FFF2-40B4-BE49-F238E27FC236}">
                <a16:creationId xmlns:a16="http://schemas.microsoft.com/office/drawing/2014/main" id="{3B54BD5A-3B79-F543-AE1B-E0372A66210D}"/>
              </a:ext>
            </a:extLst>
          </p:cNvPr>
          <p:cNvGrpSpPr/>
          <p:nvPr/>
        </p:nvGrpSpPr>
        <p:grpSpPr>
          <a:xfrm>
            <a:off x="722554" y="4021023"/>
            <a:ext cx="5178943" cy="2152006"/>
            <a:chOff x="647140" y="4021023"/>
            <a:chExt cx="5178943" cy="2152006"/>
          </a:xfrm>
        </p:grpSpPr>
        <p:pic>
          <p:nvPicPr>
            <p:cNvPr id="3" name="Picture 2">
              <a:extLst>
                <a:ext uri="{FF2B5EF4-FFF2-40B4-BE49-F238E27FC236}">
                  <a16:creationId xmlns:a16="http://schemas.microsoft.com/office/drawing/2014/main" id="{BA67B359-F76D-CC46-86AB-FF8BAB1FF6B2}"/>
                </a:ext>
              </a:extLst>
            </p:cNvPr>
            <p:cNvPicPr>
              <a:picLocks noChangeAspect="1"/>
            </p:cNvPicPr>
            <p:nvPr/>
          </p:nvPicPr>
          <p:blipFill>
            <a:blip r:embed="rId3"/>
            <a:stretch>
              <a:fillRect/>
            </a:stretch>
          </p:blipFill>
          <p:spPr>
            <a:xfrm>
              <a:off x="647140" y="4021023"/>
              <a:ext cx="5178943" cy="2152006"/>
            </a:xfrm>
            <a:prstGeom prst="rect">
              <a:avLst/>
            </a:prstGeom>
          </p:spPr>
        </p:pic>
        <p:sp>
          <p:nvSpPr>
            <p:cNvPr id="15" name="Oval 14">
              <a:extLst>
                <a:ext uri="{FF2B5EF4-FFF2-40B4-BE49-F238E27FC236}">
                  <a16:creationId xmlns:a16="http://schemas.microsoft.com/office/drawing/2014/main" id="{CAAE2280-3E04-9440-B41A-6D91E6394B0F}"/>
                </a:ext>
              </a:extLst>
            </p:cNvPr>
            <p:cNvSpPr/>
            <p:nvPr/>
          </p:nvSpPr>
          <p:spPr>
            <a:xfrm>
              <a:off x="2648932" y="4039508"/>
              <a:ext cx="1182678" cy="734465"/>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3B29D1A4-8FCB-8146-809E-8E8E1B796BEB}"/>
                </a:ext>
              </a:extLst>
            </p:cNvPr>
            <p:cNvSpPr/>
            <p:nvPr/>
          </p:nvSpPr>
          <p:spPr>
            <a:xfrm>
              <a:off x="685787" y="5316348"/>
              <a:ext cx="1182678" cy="650819"/>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24BC759-D00E-6D4C-85C5-AC0AD847B39A}"/>
                </a:ext>
              </a:extLst>
            </p:cNvPr>
            <p:cNvSpPr/>
            <p:nvPr/>
          </p:nvSpPr>
          <p:spPr>
            <a:xfrm>
              <a:off x="4605697" y="5316348"/>
              <a:ext cx="1182678" cy="650819"/>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Up Arrow 24">
            <a:extLst>
              <a:ext uri="{FF2B5EF4-FFF2-40B4-BE49-F238E27FC236}">
                <a16:creationId xmlns:a16="http://schemas.microsoft.com/office/drawing/2014/main" id="{7EBAB70F-1194-954C-9350-09FC4B69CA1E}"/>
              </a:ext>
            </a:extLst>
          </p:cNvPr>
          <p:cNvSpPr/>
          <p:nvPr/>
        </p:nvSpPr>
        <p:spPr>
          <a:xfrm>
            <a:off x="3102279" y="2546684"/>
            <a:ext cx="457200" cy="1159973"/>
          </a:xfrm>
          <a:prstGeom prst="upArrow">
            <a:avLst/>
          </a:prstGeom>
          <a:solidFill>
            <a:srgbClr val="90A5A7"/>
          </a:solidFill>
          <a:ln>
            <a:solidFill>
              <a:srgbClr val="90A5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60000"/>
                  <a:lumOff val="40000"/>
                </a:schemeClr>
              </a:solidFill>
            </a:endParaRPr>
          </a:p>
        </p:txBody>
      </p:sp>
      <p:grpSp>
        <p:nvGrpSpPr>
          <p:cNvPr id="10" name="Group 9">
            <a:extLst>
              <a:ext uri="{FF2B5EF4-FFF2-40B4-BE49-F238E27FC236}">
                <a16:creationId xmlns:a16="http://schemas.microsoft.com/office/drawing/2014/main" id="{78E5EA0E-CA33-1447-96D0-29D1783CC11A}"/>
              </a:ext>
            </a:extLst>
          </p:cNvPr>
          <p:cNvGrpSpPr/>
          <p:nvPr/>
        </p:nvGrpSpPr>
        <p:grpSpPr>
          <a:xfrm>
            <a:off x="6400800" y="1897627"/>
            <a:ext cx="5651887" cy="4037469"/>
            <a:chOff x="6400800" y="1897627"/>
            <a:chExt cx="5651887" cy="4037469"/>
          </a:xfrm>
        </p:grpSpPr>
        <p:sp>
          <p:nvSpPr>
            <p:cNvPr id="22" name="TextBox 21">
              <a:extLst>
                <a:ext uri="{FF2B5EF4-FFF2-40B4-BE49-F238E27FC236}">
                  <a16:creationId xmlns:a16="http://schemas.microsoft.com/office/drawing/2014/main" id="{DCCECF56-21F0-AA48-AD37-77BCF261984D}"/>
                </a:ext>
              </a:extLst>
            </p:cNvPr>
            <p:cNvSpPr txBox="1"/>
            <p:nvPr/>
          </p:nvSpPr>
          <p:spPr>
            <a:xfrm>
              <a:off x="7129159" y="4782944"/>
              <a:ext cx="4923528" cy="830997"/>
            </a:xfrm>
            <a:prstGeom prst="rect">
              <a:avLst/>
            </a:prstGeom>
            <a:noFill/>
          </p:spPr>
          <p:txBody>
            <a:bodyPr wrap="square" rtlCol="0">
              <a:spAutoFit/>
            </a:bodyPr>
            <a:lstStyle/>
            <a:p>
              <a:r>
                <a:rPr lang="en-US" sz="2400" dirty="0"/>
                <a:t>which maximizes the conditional likelihood</a:t>
              </a:r>
            </a:p>
          </p:txBody>
        </p:sp>
        <p:grpSp>
          <p:nvGrpSpPr>
            <p:cNvPr id="9" name="Group 8">
              <a:extLst>
                <a:ext uri="{FF2B5EF4-FFF2-40B4-BE49-F238E27FC236}">
                  <a16:creationId xmlns:a16="http://schemas.microsoft.com/office/drawing/2014/main" id="{1E44A2E7-B40A-8C43-A404-45DBFC52BBE1}"/>
                </a:ext>
              </a:extLst>
            </p:cNvPr>
            <p:cNvGrpSpPr/>
            <p:nvPr/>
          </p:nvGrpSpPr>
          <p:grpSpPr>
            <a:xfrm>
              <a:off x="6400800" y="1897627"/>
              <a:ext cx="5380875" cy="4037469"/>
              <a:chOff x="6400800" y="1897627"/>
              <a:chExt cx="5380875" cy="4037469"/>
            </a:xfrm>
          </p:grpSpPr>
          <p:pic>
            <p:nvPicPr>
              <p:cNvPr id="7" name="Picture 6">
                <a:extLst>
                  <a:ext uri="{FF2B5EF4-FFF2-40B4-BE49-F238E27FC236}">
                    <a16:creationId xmlns:a16="http://schemas.microsoft.com/office/drawing/2014/main" id="{DB36D651-E1D4-654D-9EA5-FF7BF9684A17}"/>
                  </a:ext>
                </a:extLst>
              </p:cNvPr>
              <p:cNvPicPr>
                <a:picLocks noChangeAspect="1"/>
              </p:cNvPicPr>
              <p:nvPr/>
            </p:nvPicPr>
            <p:blipFill>
              <a:blip r:embed="rId4"/>
              <a:stretch>
                <a:fillRect/>
              </a:stretch>
            </p:blipFill>
            <p:spPr>
              <a:xfrm>
                <a:off x="7665555" y="5635590"/>
                <a:ext cx="2743201" cy="299506"/>
              </a:xfrm>
              <a:prstGeom prst="rect">
                <a:avLst/>
              </a:prstGeom>
            </p:spPr>
          </p:pic>
          <p:sp>
            <p:nvSpPr>
              <p:cNvPr id="18" name="TextBox 17">
                <a:extLst>
                  <a:ext uri="{FF2B5EF4-FFF2-40B4-BE49-F238E27FC236}">
                    <a16:creationId xmlns:a16="http://schemas.microsoft.com/office/drawing/2014/main" id="{B257F4E6-D9ED-EE4B-B629-4AAF610F8D3C}"/>
                  </a:ext>
                </a:extLst>
              </p:cNvPr>
              <p:cNvSpPr txBox="1"/>
              <p:nvPr/>
            </p:nvSpPr>
            <p:spPr>
              <a:xfrm>
                <a:off x="6400800" y="1897627"/>
                <a:ext cx="5380875"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Input</a:t>
                </a:r>
                <a:endParaRPr lang="en-US" altLang="zh-CN" sz="2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A</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KG</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subgraph</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(i.e.,</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a</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collection</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of</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subject-predicate-object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triples)</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A</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target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answer</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set</a:t>
                </a:r>
              </a:p>
              <a:p>
                <a:pPr marL="285750" indent="-285750">
                  <a:buFont typeface="Arial" panose="020B0604020202020204" pitchFamily="34" charset="0"/>
                  <a:buChar char="•"/>
                </a:pPr>
                <a:r>
                  <a:rPr lang="en-US" altLang="zh-CN" sz="2800" dirty="0">
                    <a:cs typeface="Calibri" panose="020F0502020204030204" pitchFamily="34" charset="0"/>
                  </a:rPr>
                  <a:t>Output</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A</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natural</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language</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question</a:t>
                </a:r>
              </a:p>
              <a:p>
                <a:pPr lvl="1"/>
                <a:endParaRPr lang="en-US" altLang="zh-CN" sz="24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altLang="zh-CN" sz="2400" dirty="0">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1D689334-3427-8C43-ACC1-229CD8851561}"/>
                  </a:ext>
                </a:extLst>
              </p:cNvPr>
              <p:cNvPicPr>
                <a:picLocks noChangeAspect="1"/>
              </p:cNvPicPr>
              <p:nvPr/>
            </p:nvPicPr>
            <p:blipFill>
              <a:blip r:embed="rId5"/>
              <a:stretch>
                <a:fillRect/>
              </a:stretch>
            </p:blipFill>
            <p:spPr>
              <a:xfrm>
                <a:off x="7665555" y="4346943"/>
                <a:ext cx="2385381" cy="325269"/>
              </a:xfrm>
              <a:prstGeom prst="rect">
                <a:avLst/>
              </a:prstGeom>
            </p:spPr>
          </p:pic>
          <p:pic>
            <p:nvPicPr>
              <p:cNvPr id="11" name="Picture 10">
                <a:extLst>
                  <a:ext uri="{FF2B5EF4-FFF2-40B4-BE49-F238E27FC236}">
                    <a16:creationId xmlns:a16="http://schemas.microsoft.com/office/drawing/2014/main" id="{DC482F41-99E5-8D4E-A8C5-7E30DE3E3BE4}"/>
                  </a:ext>
                </a:extLst>
              </p:cNvPr>
              <p:cNvPicPr>
                <a:picLocks noChangeAspect="1"/>
              </p:cNvPicPr>
              <p:nvPr/>
            </p:nvPicPr>
            <p:blipFill>
              <a:blip r:embed="rId6"/>
              <a:stretch>
                <a:fillRect/>
              </a:stretch>
            </p:blipFill>
            <p:spPr>
              <a:xfrm>
                <a:off x="9110900" y="2429689"/>
                <a:ext cx="203776" cy="268556"/>
              </a:xfrm>
              <a:prstGeom prst="rect">
                <a:avLst/>
              </a:prstGeom>
            </p:spPr>
          </p:pic>
          <p:pic>
            <p:nvPicPr>
              <p:cNvPr id="12" name="Picture 11">
                <a:extLst>
                  <a:ext uri="{FF2B5EF4-FFF2-40B4-BE49-F238E27FC236}">
                    <a16:creationId xmlns:a16="http://schemas.microsoft.com/office/drawing/2014/main" id="{61413BFF-8FBE-4A41-817E-3AF95D02CC70}"/>
                  </a:ext>
                </a:extLst>
              </p:cNvPr>
              <p:cNvPicPr>
                <a:picLocks noChangeAspect="1"/>
              </p:cNvPicPr>
              <p:nvPr/>
            </p:nvPicPr>
            <p:blipFill>
              <a:blip r:embed="rId7"/>
              <a:stretch>
                <a:fillRect/>
              </a:stretch>
            </p:blipFill>
            <p:spPr>
              <a:xfrm>
                <a:off x="9698931" y="3212234"/>
                <a:ext cx="352005" cy="209506"/>
              </a:xfrm>
              <a:prstGeom prst="rect">
                <a:avLst/>
              </a:prstGeom>
            </p:spPr>
          </p:pic>
        </p:grpSp>
      </p:grpSp>
      <p:sp>
        <p:nvSpPr>
          <p:cNvPr id="8" name="TextBox 7">
            <a:extLst>
              <a:ext uri="{FF2B5EF4-FFF2-40B4-BE49-F238E27FC236}">
                <a16:creationId xmlns:a16="http://schemas.microsoft.com/office/drawing/2014/main" id="{B1BD9F7A-D50A-A34A-BE0E-F919B55F4037}"/>
              </a:ext>
            </a:extLst>
          </p:cNvPr>
          <p:cNvSpPr txBox="1"/>
          <p:nvPr/>
        </p:nvSpPr>
        <p:spPr>
          <a:xfrm>
            <a:off x="6572250" y="67056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10488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5"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Graph2Seq</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QG</a:t>
            </a:r>
            <a:r>
              <a:rPr kumimoji="1" lang="zh-CN" altLang="en-US" b="1" spc="-253" dirty="0">
                <a:solidFill>
                  <a:srgbClr val="C00000"/>
                </a:solidFill>
              </a:rPr>
              <a:t> </a:t>
            </a:r>
            <a:r>
              <a:rPr kumimoji="1" lang="en-US" altLang="zh-CN" b="1" spc="-253" dirty="0">
                <a:solidFill>
                  <a:srgbClr val="C00000"/>
                </a:solidFill>
              </a:rPr>
              <a:t>from</a:t>
            </a:r>
            <a:r>
              <a:rPr kumimoji="1" lang="zh-CN" altLang="en-US" b="1" spc="-253" dirty="0">
                <a:solidFill>
                  <a:srgbClr val="C00000"/>
                </a:solidFill>
              </a:rPr>
              <a:t> </a:t>
            </a:r>
            <a:r>
              <a:rPr kumimoji="1" lang="en-US" altLang="zh-CN" b="1" spc="-253" dirty="0">
                <a:solidFill>
                  <a:srgbClr val="C00000"/>
                </a:solidFill>
              </a:rPr>
              <a:t>KG</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Chen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arXiv’20</a:t>
            </a:r>
            <a:r>
              <a:rPr lang="en-US" dirty="0">
                <a:solidFill>
                  <a:schemeClr val="tx2">
                    <a:lumMod val="60000"/>
                    <a:lumOff val="40000"/>
                  </a:schemeClr>
                </a:solidFill>
              </a:rPr>
              <a:t>]</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193</a:t>
            </a:fld>
            <a:endParaRPr lang="en-US"/>
          </a:p>
        </p:txBody>
      </p:sp>
      <p:pic>
        <p:nvPicPr>
          <p:cNvPr id="13" name="Picture 12" descr="A close up of a screen&#10;&#10;Description automatically generated">
            <a:extLst>
              <a:ext uri="{FF2B5EF4-FFF2-40B4-BE49-F238E27FC236}">
                <a16:creationId xmlns:a16="http://schemas.microsoft.com/office/drawing/2014/main" id="{383CB725-2D89-044B-BC8B-EC12000D5656}"/>
              </a:ext>
            </a:extLst>
          </p:cNvPr>
          <p:cNvPicPr>
            <a:picLocks noChangeAspect="1"/>
          </p:cNvPicPr>
          <p:nvPr/>
        </p:nvPicPr>
        <p:blipFill>
          <a:blip r:embed="rId3"/>
          <a:stretch>
            <a:fillRect/>
          </a:stretch>
        </p:blipFill>
        <p:spPr>
          <a:xfrm>
            <a:off x="342402" y="2159730"/>
            <a:ext cx="11339014" cy="3454489"/>
          </a:xfrm>
          <a:prstGeom prst="rect">
            <a:avLst/>
          </a:prstGeom>
        </p:spPr>
      </p:pic>
      <p:sp>
        <p:nvSpPr>
          <p:cNvPr id="14" name="TextBox 13">
            <a:extLst>
              <a:ext uri="{FF2B5EF4-FFF2-40B4-BE49-F238E27FC236}">
                <a16:creationId xmlns:a16="http://schemas.microsoft.com/office/drawing/2014/main" id="{6E2A3E4B-F709-6345-9FE8-501835AD74FC}"/>
              </a:ext>
            </a:extLst>
          </p:cNvPr>
          <p:cNvSpPr txBox="1"/>
          <p:nvPr/>
        </p:nvSpPr>
        <p:spPr>
          <a:xfrm>
            <a:off x="3202651" y="6335919"/>
            <a:ext cx="6734536" cy="261610"/>
          </a:xfrm>
          <a:prstGeom prst="rect">
            <a:avLst/>
          </a:prstGeom>
          <a:noFill/>
        </p:spPr>
        <p:txBody>
          <a:bodyPr wrap="none" rtlCol="0">
            <a:spAutoFit/>
          </a:bodyPr>
          <a:lstStyle/>
          <a:p>
            <a:r>
              <a:rPr lang="en-US" altLang="zh-CN" sz="1100" i="1" dirty="0"/>
              <a:t>Chen</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“Toward Subgraph Guided Knowledge Graph Question Generation with Graph Neural Networks”.</a:t>
            </a:r>
            <a:r>
              <a:rPr lang="zh-CN" altLang="en-US" sz="1100" i="1" dirty="0"/>
              <a:t> </a:t>
            </a:r>
            <a:r>
              <a:rPr lang="en-US" altLang="zh-CN" sz="1100" i="1" dirty="0"/>
              <a:t>2020.</a:t>
            </a:r>
            <a:r>
              <a:rPr lang="zh-CN" altLang="en-US" sz="1100" i="1" dirty="0"/>
              <a:t> </a:t>
            </a:r>
            <a:endParaRPr lang="en-US" sz="1100" i="1" dirty="0"/>
          </a:p>
        </p:txBody>
      </p:sp>
    </p:spTree>
    <p:extLst>
      <p:ext uri="{BB962C8B-B14F-4D97-AF65-F5344CB8AC3E}">
        <p14:creationId xmlns:p14="http://schemas.microsoft.com/office/powerpoint/2010/main" val="235254713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Graph2Seq</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QG</a:t>
            </a:r>
            <a:r>
              <a:rPr kumimoji="1" lang="zh-CN" altLang="en-US" b="1" spc="-253" dirty="0">
                <a:solidFill>
                  <a:srgbClr val="C00000"/>
                </a:solidFill>
              </a:rPr>
              <a:t> </a:t>
            </a:r>
            <a:r>
              <a:rPr kumimoji="1" lang="en-US" altLang="zh-CN" b="1" spc="-253" dirty="0">
                <a:solidFill>
                  <a:srgbClr val="C00000"/>
                </a:solidFill>
              </a:rPr>
              <a:t>from</a:t>
            </a:r>
            <a:r>
              <a:rPr kumimoji="1" lang="zh-CN" altLang="en-US" b="1" spc="-253" dirty="0">
                <a:solidFill>
                  <a:srgbClr val="C00000"/>
                </a:solidFill>
              </a:rPr>
              <a:t> </a:t>
            </a:r>
            <a:r>
              <a:rPr kumimoji="1" lang="en-US" altLang="zh-CN" b="1" spc="-253" dirty="0">
                <a:solidFill>
                  <a:srgbClr val="C00000"/>
                </a:solidFill>
              </a:rPr>
              <a:t>KG</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Chen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arXiv’20</a:t>
            </a:r>
            <a:r>
              <a:rPr lang="en-US" dirty="0">
                <a:solidFill>
                  <a:schemeClr val="tx2">
                    <a:lumMod val="60000"/>
                    <a:lumOff val="40000"/>
                  </a:schemeClr>
                </a:solidFill>
              </a:rPr>
              <a:t>]</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194</a:t>
            </a:fld>
            <a:endParaRPr lang="en-US"/>
          </a:p>
        </p:txBody>
      </p:sp>
      <p:pic>
        <p:nvPicPr>
          <p:cNvPr id="3" name="Picture 2">
            <a:extLst>
              <a:ext uri="{FF2B5EF4-FFF2-40B4-BE49-F238E27FC236}">
                <a16:creationId xmlns:a16="http://schemas.microsoft.com/office/drawing/2014/main" id="{5734882E-69EF-A64E-BA29-5F5383235E77}"/>
              </a:ext>
            </a:extLst>
          </p:cNvPr>
          <p:cNvPicPr>
            <a:picLocks noChangeAspect="1"/>
          </p:cNvPicPr>
          <p:nvPr/>
        </p:nvPicPr>
        <p:blipFill>
          <a:blip r:embed="rId3"/>
          <a:stretch>
            <a:fillRect/>
          </a:stretch>
        </p:blipFill>
        <p:spPr>
          <a:xfrm>
            <a:off x="6574446" y="1244745"/>
            <a:ext cx="1286492" cy="497593"/>
          </a:xfrm>
          <a:prstGeom prst="rect">
            <a:avLst/>
          </a:prstGeom>
        </p:spPr>
      </p:pic>
      <p:pic>
        <p:nvPicPr>
          <p:cNvPr id="8" name="Picture 7">
            <a:extLst>
              <a:ext uri="{FF2B5EF4-FFF2-40B4-BE49-F238E27FC236}">
                <a16:creationId xmlns:a16="http://schemas.microsoft.com/office/drawing/2014/main" id="{05A11F03-A60F-D947-BF46-5A03C9E9D8F3}"/>
              </a:ext>
            </a:extLst>
          </p:cNvPr>
          <p:cNvPicPr>
            <a:picLocks noChangeAspect="1"/>
          </p:cNvPicPr>
          <p:nvPr/>
        </p:nvPicPr>
        <p:blipFill>
          <a:blip r:embed="rId4"/>
          <a:stretch>
            <a:fillRect/>
          </a:stretch>
        </p:blipFill>
        <p:spPr>
          <a:xfrm>
            <a:off x="6205592" y="1700872"/>
            <a:ext cx="1862265" cy="1283267"/>
          </a:xfrm>
          <a:prstGeom prst="rect">
            <a:avLst/>
          </a:prstGeom>
        </p:spPr>
      </p:pic>
      <p:pic>
        <p:nvPicPr>
          <p:cNvPr id="12" name="Picture 11">
            <a:extLst>
              <a:ext uri="{FF2B5EF4-FFF2-40B4-BE49-F238E27FC236}">
                <a16:creationId xmlns:a16="http://schemas.microsoft.com/office/drawing/2014/main" id="{41F05A73-3EB5-0F41-99E6-E9190DE25094}"/>
              </a:ext>
            </a:extLst>
          </p:cNvPr>
          <p:cNvPicPr>
            <a:picLocks noChangeAspect="1"/>
          </p:cNvPicPr>
          <p:nvPr/>
        </p:nvPicPr>
        <p:blipFill>
          <a:blip r:embed="rId5"/>
          <a:stretch>
            <a:fillRect/>
          </a:stretch>
        </p:blipFill>
        <p:spPr>
          <a:xfrm>
            <a:off x="8025123" y="2183189"/>
            <a:ext cx="2069183" cy="1894347"/>
          </a:xfrm>
          <a:prstGeom prst="rect">
            <a:avLst/>
          </a:prstGeom>
        </p:spPr>
      </p:pic>
      <p:pic>
        <p:nvPicPr>
          <p:cNvPr id="13" name="Picture 12">
            <a:extLst>
              <a:ext uri="{FF2B5EF4-FFF2-40B4-BE49-F238E27FC236}">
                <a16:creationId xmlns:a16="http://schemas.microsoft.com/office/drawing/2014/main" id="{A25DB986-4A95-F44F-88D3-8C22A45BE9CC}"/>
              </a:ext>
            </a:extLst>
          </p:cNvPr>
          <p:cNvPicPr>
            <a:picLocks noChangeAspect="1"/>
          </p:cNvPicPr>
          <p:nvPr/>
        </p:nvPicPr>
        <p:blipFill>
          <a:blip r:embed="rId6"/>
          <a:stretch>
            <a:fillRect/>
          </a:stretch>
        </p:blipFill>
        <p:spPr>
          <a:xfrm>
            <a:off x="4268577" y="3086713"/>
            <a:ext cx="4012415" cy="1649915"/>
          </a:xfrm>
          <a:prstGeom prst="rect">
            <a:avLst/>
          </a:prstGeom>
        </p:spPr>
      </p:pic>
      <p:pic>
        <p:nvPicPr>
          <p:cNvPr id="15" name="Picture 14">
            <a:extLst>
              <a:ext uri="{FF2B5EF4-FFF2-40B4-BE49-F238E27FC236}">
                <a16:creationId xmlns:a16="http://schemas.microsoft.com/office/drawing/2014/main" id="{4D8C81D9-AC77-AC4E-99DA-3763659E66E0}"/>
              </a:ext>
            </a:extLst>
          </p:cNvPr>
          <p:cNvPicPr>
            <a:picLocks noChangeAspect="1"/>
          </p:cNvPicPr>
          <p:nvPr/>
        </p:nvPicPr>
        <p:blipFill>
          <a:blip r:embed="rId7"/>
          <a:stretch>
            <a:fillRect/>
          </a:stretch>
        </p:blipFill>
        <p:spPr>
          <a:xfrm>
            <a:off x="5439887" y="3919066"/>
            <a:ext cx="1736314" cy="1597537"/>
          </a:xfrm>
          <a:prstGeom prst="rect">
            <a:avLst/>
          </a:prstGeom>
        </p:spPr>
      </p:pic>
      <p:pic>
        <p:nvPicPr>
          <p:cNvPr id="17" name="Picture 16">
            <a:extLst>
              <a:ext uri="{FF2B5EF4-FFF2-40B4-BE49-F238E27FC236}">
                <a16:creationId xmlns:a16="http://schemas.microsoft.com/office/drawing/2014/main" id="{D418976C-4F4F-8F4F-9D15-E80A840EE149}"/>
              </a:ext>
            </a:extLst>
          </p:cNvPr>
          <p:cNvPicPr>
            <a:picLocks noChangeAspect="1"/>
          </p:cNvPicPr>
          <p:nvPr/>
        </p:nvPicPr>
        <p:blipFill>
          <a:blip r:embed="rId8"/>
          <a:stretch>
            <a:fillRect/>
          </a:stretch>
        </p:blipFill>
        <p:spPr>
          <a:xfrm>
            <a:off x="9524370" y="3239998"/>
            <a:ext cx="1592371" cy="1780860"/>
          </a:xfrm>
          <a:prstGeom prst="rect">
            <a:avLst/>
          </a:prstGeom>
        </p:spPr>
      </p:pic>
      <p:pic>
        <p:nvPicPr>
          <p:cNvPr id="22" name="Picture 21">
            <a:extLst>
              <a:ext uri="{FF2B5EF4-FFF2-40B4-BE49-F238E27FC236}">
                <a16:creationId xmlns:a16="http://schemas.microsoft.com/office/drawing/2014/main" id="{1469C7BC-FFF5-0D4E-911B-0594F9A9C93F}"/>
              </a:ext>
            </a:extLst>
          </p:cNvPr>
          <p:cNvPicPr>
            <a:picLocks noChangeAspect="1"/>
          </p:cNvPicPr>
          <p:nvPr/>
        </p:nvPicPr>
        <p:blipFill>
          <a:blip r:embed="rId9"/>
          <a:stretch>
            <a:fillRect/>
          </a:stretch>
        </p:blipFill>
        <p:spPr>
          <a:xfrm>
            <a:off x="4454742" y="4758653"/>
            <a:ext cx="3544599" cy="1920535"/>
          </a:xfrm>
          <a:prstGeom prst="rect">
            <a:avLst/>
          </a:prstGeom>
        </p:spPr>
      </p:pic>
      <p:pic>
        <p:nvPicPr>
          <p:cNvPr id="23" name="Picture 22">
            <a:extLst>
              <a:ext uri="{FF2B5EF4-FFF2-40B4-BE49-F238E27FC236}">
                <a16:creationId xmlns:a16="http://schemas.microsoft.com/office/drawing/2014/main" id="{738769F0-CBE2-E44C-8A21-159860CB58CA}"/>
              </a:ext>
            </a:extLst>
          </p:cNvPr>
          <p:cNvPicPr>
            <a:picLocks noChangeAspect="1"/>
          </p:cNvPicPr>
          <p:nvPr/>
        </p:nvPicPr>
        <p:blipFill>
          <a:blip r:embed="rId10"/>
          <a:stretch>
            <a:fillRect/>
          </a:stretch>
        </p:blipFill>
        <p:spPr>
          <a:xfrm>
            <a:off x="7798038" y="4206195"/>
            <a:ext cx="1916242" cy="2383209"/>
          </a:xfrm>
          <a:prstGeom prst="rect">
            <a:avLst/>
          </a:prstGeom>
        </p:spPr>
      </p:pic>
      <p:grpSp>
        <p:nvGrpSpPr>
          <p:cNvPr id="25" name="Group 24">
            <a:extLst>
              <a:ext uri="{FF2B5EF4-FFF2-40B4-BE49-F238E27FC236}">
                <a16:creationId xmlns:a16="http://schemas.microsoft.com/office/drawing/2014/main" id="{2F9E716E-8806-E642-8F0A-FADE69CB0F3E}"/>
              </a:ext>
            </a:extLst>
          </p:cNvPr>
          <p:cNvGrpSpPr/>
          <p:nvPr/>
        </p:nvGrpSpPr>
        <p:grpSpPr>
          <a:xfrm>
            <a:off x="9740283" y="5055827"/>
            <a:ext cx="2418771" cy="646331"/>
            <a:chOff x="4832838" y="5365277"/>
            <a:chExt cx="2418771" cy="646331"/>
          </a:xfrm>
        </p:grpSpPr>
        <p:sp>
          <p:nvSpPr>
            <p:cNvPr id="26" name="TextBox 25">
              <a:extLst>
                <a:ext uri="{FF2B5EF4-FFF2-40B4-BE49-F238E27FC236}">
                  <a16:creationId xmlns:a16="http://schemas.microsoft.com/office/drawing/2014/main" id="{6DE25106-DE95-A04E-B9A0-BEAF439F7247}"/>
                </a:ext>
              </a:extLst>
            </p:cNvPr>
            <p:cNvSpPr txBox="1"/>
            <p:nvPr/>
          </p:nvSpPr>
          <p:spPr>
            <a:xfrm>
              <a:off x="5335367" y="5365277"/>
              <a:ext cx="1916242" cy="646331"/>
            </a:xfrm>
            <a:prstGeom prst="rect">
              <a:avLst/>
            </a:prstGeom>
            <a:noFill/>
          </p:spPr>
          <p:txBody>
            <a:bodyPr wrap="square" rtlCol="0">
              <a:spAutoFit/>
            </a:bodyPr>
            <a:lstStyle/>
            <a:p>
              <a:r>
                <a:rPr lang="en-US" altLang="zh-CN" dirty="0">
                  <a:solidFill>
                    <a:srgbClr val="FF0000"/>
                  </a:solidFill>
                </a:rPr>
                <a:t>Bi-Fuse</a:t>
              </a:r>
              <a:r>
                <a:rPr lang="zh-CN" altLang="en-US" dirty="0">
                  <a:solidFill>
                    <a:srgbClr val="FF0000"/>
                  </a:solidFill>
                </a:rPr>
                <a:t> </a:t>
              </a:r>
              <a:r>
                <a:rPr lang="en-US" altLang="zh-CN" dirty="0">
                  <a:solidFill>
                    <a:srgbClr val="FF0000"/>
                  </a:solidFill>
                </a:rPr>
                <a:t>GGNN</a:t>
              </a:r>
              <a:r>
                <a:rPr lang="zh-CN" altLang="en-US" dirty="0">
                  <a:solidFill>
                    <a:srgbClr val="FF0000"/>
                  </a:solidFill>
                </a:rPr>
                <a:t> </a:t>
              </a:r>
              <a:r>
                <a:rPr lang="en-US" altLang="zh-CN" dirty="0">
                  <a:solidFill>
                    <a:srgbClr val="FF0000"/>
                  </a:solidFill>
                </a:rPr>
                <a:t>w/</a:t>
              </a:r>
              <a:r>
                <a:rPr lang="zh-CN" altLang="en-US" dirty="0">
                  <a:solidFill>
                    <a:srgbClr val="FF0000"/>
                  </a:solidFill>
                </a:rPr>
                <a:t> </a:t>
              </a:r>
              <a:r>
                <a:rPr lang="en-US" altLang="zh-CN" dirty="0">
                  <a:solidFill>
                    <a:srgbClr val="FF0000"/>
                  </a:solidFill>
                </a:rPr>
                <a:t>edge</a:t>
              </a:r>
              <a:r>
                <a:rPr lang="zh-CN" altLang="en-US" dirty="0">
                  <a:solidFill>
                    <a:srgbClr val="FF0000"/>
                  </a:solidFill>
                </a:rPr>
                <a:t> </a:t>
              </a:r>
              <a:r>
                <a:rPr lang="en-US" altLang="zh-CN" dirty="0">
                  <a:solidFill>
                    <a:srgbClr val="FF0000"/>
                  </a:solidFill>
                </a:rPr>
                <a:t>embeddings</a:t>
              </a:r>
              <a:endParaRPr lang="en-US" dirty="0">
                <a:solidFill>
                  <a:srgbClr val="FF0000"/>
                </a:solidFill>
              </a:endParaRPr>
            </a:p>
          </p:txBody>
        </p:sp>
        <p:sp>
          <p:nvSpPr>
            <p:cNvPr id="27" name="Right Arrow 26">
              <a:extLst>
                <a:ext uri="{FF2B5EF4-FFF2-40B4-BE49-F238E27FC236}">
                  <a16:creationId xmlns:a16="http://schemas.microsoft.com/office/drawing/2014/main" id="{AB06F3DB-B942-1748-877A-8828E6CFD659}"/>
                </a:ext>
              </a:extLst>
            </p:cNvPr>
            <p:cNvSpPr/>
            <p:nvPr/>
          </p:nvSpPr>
          <p:spPr>
            <a:xfrm>
              <a:off x="4832838" y="5512175"/>
              <a:ext cx="524778" cy="201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E937ED20-85A9-334E-B5DD-60D1533B9363}"/>
              </a:ext>
            </a:extLst>
          </p:cNvPr>
          <p:cNvGrpSpPr/>
          <p:nvPr/>
        </p:nvGrpSpPr>
        <p:grpSpPr>
          <a:xfrm>
            <a:off x="2425658" y="5534254"/>
            <a:ext cx="2001044" cy="369332"/>
            <a:chOff x="3688144" y="5371013"/>
            <a:chExt cx="2001044" cy="369332"/>
          </a:xfrm>
        </p:grpSpPr>
        <p:sp>
          <p:nvSpPr>
            <p:cNvPr id="29" name="TextBox 28">
              <a:extLst>
                <a:ext uri="{FF2B5EF4-FFF2-40B4-BE49-F238E27FC236}">
                  <a16:creationId xmlns:a16="http://schemas.microsoft.com/office/drawing/2014/main" id="{1444B5DF-58C8-BA48-871A-AC3250F1CCD2}"/>
                </a:ext>
              </a:extLst>
            </p:cNvPr>
            <p:cNvSpPr txBox="1"/>
            <p:nvPr/>
          </p:nvSpPr>
          <p:spPr>
            <a:xfrm>
              <a:off x="3688144" y="5371013"/>
              <a:ext cx="1508746" cy="369332"/>
            </a:xfrm>
            <a:prstGeom prst="rect">
              <a:avLst/>
            </a:prstGeom>
            <a:noFill/>
          </p:spPr>
          <p:txBody>
            <a:bodyPr wrap="none" rtlCol="0">
              <a:spAutoFit/>
            </a:bodyPr>
            <a:lstStyle/>
            <a:p>
              <a:r>
                <a:rPr lang="en-US" altLang="zh-CN" dirty="0">
                  <a:solidFill>
                    <a:srgbClr val="FF0000"/>
                  </a:solidFill>
                </a:rPr>
                <a:t>Bi-Fuse</a:t>
              </a:r>
              <a:r>
                <a:rPr lang="zh-CN" altLang="en-US" dirty="0">
                  <a:solidFill>
                    <a:srgbClr val="FF0000"/>
                  </a:solidFill>
                </a:rPr>
                <a:t> </a:t>
              </a:r>
              <a:r>
                <a:rPr lang="en-US" altLang="zh-CN" dirty="0">
                  <a:solidFill>
                    <a:srgbClr val="FF0000"/>
                  </a:solidFill>
                </a:rPr>
                <a:t>GGNN</a:t>
              </a:r>
              <a:endParaRPr lang="en-US" dirty="0">
                <a:solidFill>
                  <a:srgbClr val="FF0000"/>
                </a:solidFill>
              </a:endParaRPr>
            </a:p>
          </p:txBody>
        </p:sp>
        <p:sp>
          <p:nvSpPr>
            <p:cNvPr id="30" name="Right Arrow 29">
              <a:extLst>
                <a:ext uri="{FF2B5EF4-FFF2-40B4-BE49-F238E27FC236}">
                  <a16:creationId xmlns:a16="http://schemas.microsoft.com/office/drawing/2014/main" id="{1D98B8CB-3B79-D24B-A9E6-E45608E6AC57}"/>
                </a:ext>
              </a:extLst>
            </p:cNvPr>
            <p:cNvSpPr/>
            <p:nvPr/>
          </p:nvSpPr>
          <p:spPr>
            <a:xfrm flipH="1">
              <a:off x="5148252" y="5476911"/>
              <a:ext cx="540936" cy="2018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Content Placeholder 11">
            <a:extLst>
              <a:ext uri="{FF2B5EF4-FFF2-40B4-BE49-F238E27FC236}">
                <a16:creationId xmlns:a16="http://schemas.microsoft.com/office/drawing/2014/main" id="{DE441EA0-BF30-4A45-A15C-CA556E68A685}"/>
              </a:ext>
            </a:extLst>
          </p:cNvPr>
          <p:cNvPicPr>
            <a:picLocks noChangeAspect="1"/>
          </p:cNvPicPr>
          <p:nvPr/>
        </p:nvPicPr>
        <p:blipFill>
          <a:blip r:embed="rId11"/>
          <a:stretch>
            <a:fillRect/>
          </a:stretch>
        </p:blipFill>
        <p:spPr>
          <a:xfrm>
            <a:off x="326840" y="1391947"/>
            <a:ext cx="5078086" cy="1800132"/>
          </a:xfrm>
          <a:prstGeom prst="rect">
            <a:avLst/>
          </a:prstGeom>
        </p:spPr>
      </p:pic>
      <p:sp>
        <p:nvSpPr>
          <p:cNvPr id="24" name="Rounded Rectangle 23">
            <a:extLst>
              <a:ext uri="{FF2B5EF4-FFF2-40B4-BE49-F238E27FC236}">
                <a16:creationId xmlns:a16="http://schemas.microsoft.com/office/drawing/2014/main" id="{2846551E-1878-C04B-9DFC-28F6BEE514BF}"/>
              </a:ext>
            </a:extLst>
          </p:cNvPr>
          <p:cNvSpPr/>
          <p:nvPr/>
        </p:nvSpPr>
        <p:spPr>
          <a:xfrm>
            <a:off x="4344290" y="2359205"/>
            <a:ext cx="953506" cy="237815"/>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36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Graph2Seq</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QG</a:t>
            </a:r>
            <a:r>
              <a:rPr kumimoji="1" lang="zh-CN" altLang="en-US" b="1" spc="-253" dirty="0">
                <a:solidFill>
                  <a:srgbClr val="C00000"/>
                </a:solidFill>
              </a:rPr>
              <a:t> </a:t>
            </a:r>
            <a:r>
              <a:rPr kumimoji="1" lang="en-US" altLang="zh-CN" b="1" spc="-253" dirty="0">
                <a:solidFill>
                  <a:srgbClr val="C00000"/>
                </a:solidFill>
              </a:rPr>
              <a:t>from</a:t>
            </a:r>
            <a:r>
              <a:rPr kumimoji="1" lang="zh-CN" altLang="en-US" b="1" spc="-253" dirty="0">
                <a:solidFill>
                  <a:srgbClr val="C00000"/>
                </a:solidFill>
              </a:rPr>
              <a:t> </a:t>
            </a:r>
            <a:r>
              <a:rPr kumimoji="1" lang="en-US" altLang="zh-CN" b="1" spc="-253" dirty="0">
                <a:solidFill>
                  <a:srgbClr val="C00000"/>
                </a:solidFill>
              </a:rPr>
              <a:t>KG</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Chen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arXiv’20</a:t>
            </a:r>
            <a:r>
              <a:rPr lang="en-US" dirty="0">
                <a:solidFill>
                  <a:schemeClr val="tx2">
                    <a:lumMod val="60000"/>
                    <a:lumOff val="40000"/>
                  </a:schemeClr>
                </a:solidFill>
              </a:rPr>
              <a:t>]</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195</a:t>
            </a:fld>
            <a:endParaRPr lang="en-US"/>
          </a:p>
        </p:txBody>
      </p:sp>
      <p:pic>
        <p:nvPicPr>
          <p:cNvPr id="5" name="Picture 4">
            <a:extLst>
              <a:ext uri="{FF2B5EF4-FFF2-40B4-BE49-F238E27FC236}">
                <a16:creationId xmlns:a16="http://schemas.microsoft.com/office/drawing/2014/main" id="{90D69864-57FC-C74E-9916-1BDDA0530D36}"/>
              </a:ext>
            </a:extLst>
          </p:cNvPr>
          <p:cNvPicPr>
            <a:picLocks noChangeAspect="1"/>
          </p:cNvPicPr>
          <p:nvPr/>
        </p:nvPicPr>
        <p:blipFill>
          <a:blip r:embed="rId3"/>
          <a:stretch>
            <a:fillRect/>
          </a:stretch>
        </p:blipFill>
        <p:spPr>
          <a:xfrm>
            <a:off x="1018598" y="2481162"/>
            <a:ext cx="9848180" cy="2334744"/>
          </a:xfrm>
          <a:prstGeom prst="rect">
            <a:avLst/>
          </a:prstGeom>
        </p:spPr>
      </p:pic>
      <p:sp>
        <p:nvSpPr>
          <p:cNvPr id="6" name="TextBox 5">
            <a:extLst>
              <a:ext uri="{FF2B5EF4-FFF2-40B4-BE49-F238E27FC236}">
                <a16:creationId xmlns:a16="http://schemas.microsoft.com/office/drawing/2014/main" id="{2A6B025B-DB39-3C49-BB92-B11C2751E457}"/>
              </a:ext>
            </a:extLst>
          </p:cNvPr>
          <p:cNvSpPr txBox="1"/>
          <p:nvPr/>
        </p:nvSpPr>
        <p:spPr>
          <a:xfrm>
            <a:off x="3159906" y="4875732"/>
            <a:ext cx="5565563"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Automatic</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e</a:t>
            </a:r>
            <a:r>
              <a:rPr lang="en-US" dirty="0">
                <a:latin typeface="Calibri" panose="020F0502020204030204" pitchFamily="34" charset="0"/>
                <a:cs typeface="Calibri" panose="020F0502020204030204" pitchFamily="34" charset="0"/>
              </a:rPr>
              <a:t>valuation results on </a:t>
            </a:r>
            <a:r>
              <a:rPr lang="en-US" altLang="zh-CN" dirty="0">
                <a:latin typeface="Calibri" panose="020F0502020204030204" pitchFamily="34" charset="0"/>
                <a:cs typeface="Calibri" panose="020F0502020204030204" pitchFamily="34" charset="0"/>
              </a:rPr>
              <a:t>the</a:t>
            </a:r>
            <a:r>
              <a:rPr lang="zh-CN" alt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WQ and PQ</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test</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sets</a:t>
            </a:r>
            <a:r>
              <a:rPr lang="en-US" dirty="0">
                <a:latin typeface="Calibri" panose="020F0502020204030204" pitchFamily="34" charset="0"/>
                <a:cs typeface="Calibri" panose="020F0502020204030204" pitchFamily="34" charset="0"/>
              </a:rPr>
              <a:t>.</a:t>
            </a:r>
          </a:p>
        </p:txBody>
      </p:sp>
      <p:sp>
        <p:nvSpPr>
          <p:cNvPr id="8" name="Rectangle 7">
            <a:extLst>
              <a:ext uri="{FF2B5EF4-FFF2-40B4-BE49-F238E27FC236}">
                <a16:creationId xmlns:a16="http://schemas.microsoft.com/office/drawing/2014/main" id="{6DEA5819-123E-8D42-9D16-BCCBF4C72833}"/>
              </a:ext>
            </a:extLst>
          </p:cNvPr>
          <p:cNvSpPr/>
          <p:nvPr/>
        </p:nvSpPr>
        <p:spPr>
          <a:xfrm>
            <a:off x="1076789" y="4112976"/>
            <a:ext cx="9472062" cy="6821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010D2057-53B9-A542-ACF1-F8F5B35439CC}"/>
              </a:ext>
            </a:extLst>
          </p:cNvPr>
          <p:cNvSpPr/>
          <p:nvPr/>
        </p:nvSpPr>
        <p:spPr>
          <a:xfrm>
            <a:off x="1018597" y="5536339"/>
            <a:ext cx="4683933" cy="61280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tx1"/>
                </a:solidFill>
                <a:latin typeface="Calibri" panose="020F0502020204030204" pitchFamily="34" charset="0"/>
                <a:cs typeface="Calibri" panose="020F0502020204030204" pitchFamily="34" charset="0"/>
              </a:rPr>
              <a:t>Levi</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graph</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conversion</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homogeneous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GNN</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performs comparably with multi-relational</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GNN</a:t>
            </a:r>
            <a:endParaRPr lang="en-US" sz="1600" dirty="0">
              <a:solidFill>
                <a:schemeClr val="tx1"/>
              </a:solidFill>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CF44B5C7-CD42-1B47-A3D3-58E0BE8A7D73}"/>
              </a:ext>
            </a:extLst>
          </p:cNvPr>
          <p:cNvCxnSpPr>
            <a:cxnSpLocks/>
          </p:cNvCxnSpPr>
          <p:nvPr/>
        </p:nvCxnSpPr>
        <p:spPr>
          <a:xfrm flipH="1">
            <a:off x="2182808" y="4746567"/>
            <a:ext cx="360887" cy="78977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25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DFA6F2-F860-2B4E-8D82-C46788E8272F}"/>
              </a:ext>
            </a:extLst>
          </p:cNvPr>
          <p:cNvPicPr>
            <a:picLocks noChangeAspect="1"/>
          </p:cNvPicPr>
          <p:nvPr/>
        </p:nvPicPr>
        <p:blipFill>
          <a:blip r:embed="rId3"/>
          <a:stretch>
            <a:fillRect/>
          </a:stretch>
        </p:blipFill>
        <p:spPr>
          <a:xfrm>
            <a:off x="2813510" y="2439048"/>
            <a:ext cx="7037073" cy="1689770"/>
          </a:xfrm>
          <a:prstGeom prst="rect">
            <a:avLst/>
          </a:prstGeom>
        </p:spPr>
      </p:pic>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Graph2Seq</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QG</a:t>
            </a:r>
            <a:r>
              <a:rPr kumimoji="1" lang="zh-CN" altLang="en-US" b="1" spc="-253" dirty="0">
                <a:solidFill>
                  <a:srgbClr val="C00000"/>
                </a:solidFill>
              </a:rPr>
              <a:t> </a:t>
            </a:r>
            <a:r>
              <a:rPr kumimoji="1" lang="en-US" altLang="zh-CN" b="1" spc="-253" dirty="0">
                <a:solidFill>
                  <a:srgbClr val="C00000"/>
                </a:solidFill>
              </a:rPr>
              <a:t>from</a:t>
            </a:r>
            <a:r>
              <a:rPr kumimoji="1" lang="zh-CN" altLang="en-US" b="1" spc="-253" dirty="0">
                <a:solidFill>
                  <a:srgbClr val="C00000"/>
                </a:solidFill>
              </a:rPr>
              <a:t> </a:t>
            </a:r>
            <a:r>
              <a:rPr kumimoji="1" lang="en-US" altLang="zh-CN" b="1" spc="-253" dirty="0">
                <a:solidFill>
                  <a:srgbClr val="C00000"/>
                </a:solidFill>
              </a:rPr>
              <a:t>KG</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Chen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arXiv’20</a:t>
            </a:r>
            <a:r>
              <a:rPr lang="en-US" dirty="0">
                <a:solidFill>
                  <a:schemeClr val="tx2">
                    <a:lumMod val="60000"/>
                    <a:lumOff val="40000"/>
                  </a:schemeClr>
                </a:solidFill>
              </a:rPr>
              <a:t>]</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196</a:t>
            </a:fld>
            <a:endParaRPr lang="en-US"/>
          </a:p>
        </p:txBody>
      </p:sp>
      <p:sp>
        <p:nvSpPr>
          <p:cNvPr id="6" name="TextBox 5">
            <a:extLst>
              <a:ext uri="{FF2B5EF4-FFF2-40B4-BE49-F238E27FC236}">
                <a16:creationId xmlns:a16="http://schemas.microsoft.com/office/drawing/2014/main" id="{2A6B025B-DB39-3C49-BB92-B11C2751E457}"/>
              </a:ext>
            </a:extLst>
          </p:cNvPr>
          <p:cNvSpPr txBox="1"/>
          <p:nvPr/>
        </p:nvSpPr>
        <p:spPr>
          <a:xfrm>
            <a:off x="3771276" y="4128818"/>
            <a:ext cx="4913974"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Ablation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study</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on</a:t>
            </a:r>
            <a:r>
              <a:rPr lang="zh-CN" alt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directionality </a:t>
            </a:r>
            <a:r>
              <a:rPr lang="en-US" altLang="zh-CN" dirty="0">
                <a:latin typeface="Calibri" panose="020F0502020204030204" pitchFamily="34" charset="0"/>
                <a:cs typeface="Calibri" panose="020F0502020204030204" pitchFamily="34" charset="0"/>
              </a:rPr>
              <a:t>on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the</a:t>
            </a:r>
            <a:r>
              <a:rPr lang="en-US" dirty="0">
                <a:latin typeface="Calibri" panose="020F0502020204030204" pitchFamily="34" charset="0"/>
                <a:cs typeface="Calibri" panose="020F0502020204030204" pitchFamily="34" charset="0"/>
              </a:rPr>
              <a:t> PQ</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test</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set</a:t>
            </a:r>
            <a:r>
              <a:rPr lang="en-US" dirty="0">
                <a:latin typeface="Calibri" panose="020F0502020204030204" pitchFamily="34" charset="0"/>
                <a:cs typeface="Calibri" panose="020F0502020204030204" pitchFamily="34" charset="0"/>
              </a:rPr>
              <a:t>.</a:t>
            </a:r>
          </a:p>
        </p:txBody>
      </p:sp>
      <p:sp>
        <p:nvSpPr>
          <p:cNvPr id="8" name="Rectangle 7">
            <a:extLst>
              <a:ext uri="{FF2B5EF4-FFF2-40B4-BE49-F238E27FC236}">
                <a16:creationId xmlns:a16="http://schemas.microsoft.com/office/drawing/2014/main" id="{F647EF32-C1C4-B34F-8BE7-3545DF04C5D2}"/>
              </a:ext>
            </a:extLst>
          </p:cNvPr>
          <p:cNvSpPr/>
          <p:nvPr/>
        </p:nvSpPr>
        <p:spPr>
          <a:xfrm>
            <a:off x="2893188" y="2904208"/>
            <a:ext cx="6458631" cy="3395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D61A561B-F1B4-FE4F-ADE0-6720916494A5}"/>
              </a:ext>
            </a:extLst>
          </p:cNvPr>
          <p:cNvSpPr/>
          <p:nvPr/>
        </p:nvSpPr>
        <p:spPr>
          <a:xfrm>
            <a:off x="901574" y="2975318"/>
            <a:ext cx="1714165" cy="55757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tx1"/>
                </a:solidFill>
                <a:latin typeface="Calibri" panose="020F0502020204030204" pitchFamily="34" charset="0"/>
                <a:cs typeface="Calibri" panose="020F0502020204030204" pitchFamily="34" charset="0"/>
              </a:rPr>
              <a:t>Bidirectional</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GNN</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performs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better</a:t>
            </a:r>
            <a:endParaRPr lang="en-US" sz="1600" dirty="0">
              <a:solidFill>
                <a:schemeClr val="tx1"/>
              </a:solidFill>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3D9DF227-90BE-814D-BB42-DD4EEE8CE246}"/>
              </a:ext>
            </a:extLst>
          </p:cNvPr>
          <p:cNvCxnSpPr>
            <a:cxnSpLocks/>
            <a:stCxn id="8" idx="1"/>
            <a:endCxn id="9" idx="3"/>
          </p:cNvCxnSpPr>
          <p:nvPr/>
        </p:nvCxnSpPr>
        <p:spPr>
          <a:xfrm flipH="1">
            <a:off x="2615739" y="3073962"/>
            <a:ext cx="277449" cy="18014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572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Summarization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197</a:t>
            </a:fld>
            <a:endParaRPr lang="en-US"/>
          </a:p>
        </p:txBody>
      </p:sp>
      <p:pic>
        <p:nvPicPr>
          <p:cNvPr id="1026" name="Picture 2" descr="Text Summarization using Deep Learning | by Priya Dwivedi | Towards Data  Science">
            <a:extLst>
              <a:ext uri="{FF2B5EF4-FFF2-40B4-BE49-F238E27FC236}">
                <a16:creationId xmlns:a16="http://schemas.microsoft.com/office/drawing/2014/main" id="{A5163852-2AB4-754E-BD4F-87D82D32F7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022" y="1887795"/>
            <a:ext cx="4155220" cy="24714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xt Summarization With Natural Language Processing">
            <a:extLst>
              <a:ext uri="{FF2B5EF4-FFF2-40B4-BE49-F238E27FC236}">
                <a16:creationId xmlns:a16="http://schemas.microsoft.com/office/drawing/2014/main" id="{BF173678-C977-244C-A519-53F4CF4E87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1375" y="1400432"/>
            <a:ext cx="3022056" cy="29587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C4E29A8-5A7B-E44C-B2C2-B9385479FB8A}"/>
              </a:ext>
            </a:extLst>
          </p:cNvPr>
          <p:cNvSpPr txBox="1"/>
          <p:nvPr/>
        </p:nvSpPr>
        <p:spPr>
          <a:xfrm>
            <a:off x="2112636" y="4509284"/>
            <a:ext cx="8390672" cy="1754326"/>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Input</a:t>
            </a:r>
          </a:p>
          <a:p>
            <a:pPr marL="742950" lvl="1" indent="-285750">
              <a:buFont typeface="Arial" panose="020B0604020202020204" pitchFamily="34" charset="0"/>
              <a:buChar char="•"/>
            </a:pPr>
            <a:r>
              <a:rPr lang="en-US" altLang="zh-CN" sz="2800" dirty="0">
                <a:latin typeface="Calibri" panose="020F0502020204030204" pitchFamily="34" charset="0"/>
                <a:cs typeface="Calibri" panose="020F0502020204030204" pitchFamily="34" charset="0"/>
              </a:rPr>
              <a:t>A</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document,</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dialogue,</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code</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or</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multiple</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ones</a:t>
            </a:r>
          </a:p>
          <a:p>
            <a:pPr marL="285750" indent="-285750">
              <a:buFont typeface="Arial" panose="020B0604020202020204" pitchFamily="34" charset="0"/>
              <a:buChar char="•"/>
            </a:pPr>
            <a:r>
              <a:rPr lang="en-US" altLang="zh-CN" sz="2800" dirty="0">
                <a:cs typeface="Calibri" panose="020F0502020204030204" pitchFamily="34" charset="0"/>
              </a:rPr>
              <a:t>Output</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A</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succinct sentence</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or</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paragraph</a:t>
            </a:r>
          </a:p>
        </p:txBody>
      </p:sp>
      <p:sp>
        <p:nvSpPr>
          <p:cNvPr id="3" name="TextBox 2">
            <a:extLst>
              <a:ext uri="{FF2B5EF4-FFF2-40B4-BE49-F238E27FC236}">
                <a16:creationId xmlns:a16="http://schemas.microsoft.com/office/drawing/2014/main" id="{1C7E09BE-A47F-7D4C-9DFB-1B48C31A2880}"/>
              </a:ext>
            </a:extLst>
          </p:cNvPr>
          <p:cNvSpPr txBox="1"/>
          <p:nvPr/>
        </p:nvSpPr>
        <p:spPr>
          <a:xfrm>
            <a:off x="974365" y="6538912"/>
            <a:ext cx="9844362" cy="261610"/>
          </a:xfrm>
          <a:prstGeom prst="rect">
            <a:avLst/>
          </a:prstGeom>
          <a:noFill/>
        </p:spPr>
        <p:txBody>
          <a:bodyPr wrap="none" rtlCol="0">
            <a:spAutoFit/>
          </a:bodyPr>
          <a:lstStyle/>
          <a:p>
            <a:r>
              <a:rPr lang="en-US" altLang="zh-CN" sz="1100" dirty="0"/>
              <a:t>Ref:</a:t>
            </a:r>
            <a:r>
              <a:rPr lang="zh-CN" altLang="en-US" sz="1100" dirty="0"/>
              <a:t> </a:t>
            </a:r>
            <a:r>
              <a:rPr lang="en-US" altLang="zh-CN" sz="1100" dirty="0"/>
              <a:t>https://www.queppelin.com/how-nlp-is-helping-in-automatic-text-summarization-2,</a:t>
            </a:r>
            <a:r>
              <a:rPr lang="zh-CN" altLang="en-US" sz="1100" dirty="0"/>
              <a:t> </a:t>
            </a:r>
            <a:r>
              <a:rPr lang="en-US" altLang="zh-CN" sz="1100" dirty="0"/>
              <a:t>https://</a:t>
            </a:r>
            <a:r>
              <a:rPr lang="en-US" altLang="zh-CN" sz="1100" dirty="0" err="1"/>
              <a:t>www.fiverr.com</a:t>
            </a:r>
            <a:r>
              <a:rPr lang="en-US" altLang="zh-CN" sz="1100" dirty="0"/>
              <a:t>/yosree22/summarize-any-long-text-or-article-for-you</a:t>
            </a:r>
            <a:endParaRPr lang="en-US" sz="1100" dirty="0"/>
          </a:p>
        </p:txBody>
      </p:sp>
    </p:spTree>
    <p:extLst>
      <p:ext uri="{BB962C8B-B14F-4D97-AF65-F5344CB8AC3E}">
        <p14:creationId xmlns:p14="http://schemas.microsoft.com/office/powerpoint/2010/main" val="129041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Autofit/>
          </a:bodyPr>
          <a:lstStyle/>
          <a:p>
            <a:r>
              <a:rPr kumimoji="1" lang="en-US" altLang="zh-CN" sz="3800" b="1" spc="-253" dirty="0">
                <a:solidFill>
                  <a:srgbClr val="C00000"/>
                </a:solidFill>
              </a:rPr>
              <a:t>GNN</a:t>
            </a:r>
            <a:r>
              <a:rPr kumimoji="1" lang="zh-CN" altLang="en-US" sz="3800" b="1" spc="-253" dirty="0">
                <a:solidFill>
                  <a:srgbClr val="C00000"/>
                </a:solidFill>
              </a:rPr>
              <a:t> </a:t>
            </a:r>
            <a:r>
              <a:rPr kumimoji="1" lang="en-US" altLang="zh-CN" sz="3800" b="1" spc="-253" dirty="0">
                <a:solidFill>
                  <a:srgbClr val="C00000"/>
                </a:solidFill>
              </a:rPr>
              <a:t>for</a:t>
            </a:r>
            <a:r>
              <a:rPr kumimoji="1" lang="zh-CN" altLang="en-US" sz="3800" b="1" spc="-253" dirty="0">
                <a:solidFill>
                  <a:srgbClr val="C00000"/>
                </a:solidFill>
              </a:rPr>
              <a:t> </a:t>
            </a:r>
            <a:r>
              <a:rPr kumimoji="1" lang="en-US" altLang="zh-CN" sz="3800" b="1" spc="-253" dirty="0">
                <a:solidFill>
                  <a:srgbClr val="C00000"/>
                </a:solidFill>
              </a:rPr>
              <a:t>Code Summarization</a:t>
            </a:r>
            <a:r>
              <a:rPr kumimoji="1" lang="zh-CN" altLang="en-US" sz="3800" b="1" spc="-253" dirty="0">
                <a:solidFill>
                  <a:srgbClr val="C00000"/>
                </a:solidFill>
              </a:rPr>
              <a:t> </a:t>
            </a:r>
            <a:r>
              <a:rPr lang="en-US" sz="3800" dirty="0">
                <a:solidFill>
                  <a:schemeClr val="tx2">
                    <a:lumMod val="60000"/>
                    <a:lumOff val="40000"/>
                  </a:schemeClr>
                </a:solidFill>
              </a:rPr>
              <a:t>[</a:t>
            </a:r>
            <a:r>
              <a:rPr lang="en-US" altLang="zh-CN" sz="3800" dirty="0">
                <a:solidFill>
                  <a:schemeClr val="tx2">
                    <a:lumMod val="60000"/>
                    <a:lumOff val="40000"/>
                  </a:schemeClr>
                </a:solidFill>
              </a:rPr>
              <a:t>Liu</a:t>
            </a:r>
            <a:r>
              <a:rPr lang="en-US" sz="3800" dirty="0">
                <a:solidFill>
                  <a:schemeClr val="tx2">
                    <a:lumMod val="60000"/>
                    <a:lumOff val="40000"/>
                  </a:schemeClr>
                </a:solidFill>
              </a:rPr>
              <a:t> e</a:t>
            </a:r>
            <a:r>
              <a:rPr lang="en-US" altLang="zh-CN" sz="3800" dirty="0">
                <a:solidFill>
                  <a:schemeClr val="tx2">
                    <a:lumMod val="60000"/>
                    <a:lumOff val="40000"/>
                  </a:schemeClr>
                </a:solidFill>
              </a:rPr>
              <a:t>t</a:t>
            </a:r>
            <a:r>
              <a:rPr lang="en-US" sz="3800" dirty="0">
                <a:solidFill>
                  <a:schemeClr val="tx2">
                    <a:lumMod val="60000"/>
                    <a:lumOff val="40000"/>
                  </a:schemeClr>
                </a:solidFill>
              </a:rPr>
              <a:t> al. </a:t>
            </a:r>
            <a:r>
              <a:rPr lang="en-US" altLang="zh-CN" sz="3800" dirty="0">
                <a:solidFill>
                  <a:schemeClr val="tx2">
                    <a:lumMod val="60000"/>
                    <a:lumOff val="40000"/>
                  </a:schemeClr>
                </a:solidFill>
              </a:rPr>
              <a:t>ICLR’21</a:t>
            </a:r>
            <a:r>
              <a:rPr lang="en-US" sz="3800" dirty="0">
                <a:solidFill>
                  <a:schemeClr val="tx2">
                    <a:lumMod val="60000"/>
                    <a:lumOff val="40000"/>
                  </a:schemeClr>
                </a:solidFill>
              </a:rPr>
              <a:t>]</a:t>
            </a:r>
            <a:endParaRPr kumimoji="1" lang="zh-CN" altLang="en-US" sz="3800"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198</a:t>
            </a:fld>
            <a:endParaRPr lang="en-US"/>
          </a:p>
        </p:txBody>
      </p:sp>
      <p:sp>
        <p:nvSpPr>
          <p:cNvPr id="3" name="TextBox 2">
            <a:extLst>
              <a:ext uri="{FF2B5EF4-FFF2-40B4-BE49-F238E27FC236}">
                <a16:creationId xmlns:a16="http://schemas.microsoft.com/office/drawing/2014/main" id="{E9627086-556D-CA47-B03A-7EC6C26F278F}"/>
              </a:ext>
            </a:extLst>
          </p:cNvPr>
          <p:cNvSpPr txBox="1"/>
          <p:nvPr/>
        </p:nvSpPr>
        <p:spPr>
          <a:xfrm>
            <a:off x="4198375" y="6408107"/>
            <a:ext cx="5774338" cy="261610"/>
          </a:xfrm>
          <a:prstGeom prst="rect">
            <a:avLst/>
          </a:prstGeom>
          <a:noFill/>
        </p:spPr>
        <p:txBody>
          <a:bodyPr wrap="none" rtlCol="0">
            <a:spAutoFit/>
          </a:bodyPr>
          <a:lstStyle/>
          <a:p>
            <a:r>
              <a:rPr lang="en-US" altLang="zh-CN" sz="1100" i="1" dirty="0"/>
              <a:t>Liu</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“Retrieval-Augmented Generation for Code Summarization via Hybrid GNN”.</a:t>
            </a:r>
            <a:r>
              <a:rPr lang="zh-CN" altLang="en-US" sz="1100" i="1" dirty="0"/>
              <a:t> </a:t>
            </a:r>
            <a:r>
              <a:rPr lang="en-US" altLang="zh-CN" sz="1100" i="1" dirty="0"/>
              <a:t>ICLR</a:t>
            </a:r>
            <a:r>
              <a:rPr lang="zh-CN" altLang="en-US" sz="1100" i="1" dirty="0"/>
              <a:t> </a:t>
            </a:r>
            <a:r>
              <a:rPr lang="en-US" altLang="zh-CN" sz="1100" i="1" dirty="0"/>
              <a:t>2021.</a:t>
            </a:r>
            <a:endParaRPr lang="en-US" sz="1100" i="1" dirty="0"/>
          </a:p>
        </p:txBody>
      </p:sp>
      <p:pic>
        <p:nvPicPr>
          <p:cNvPr id="5" name="Picture 4">
            <a:extLst>
              <a:ext uri="{FF2B5EF4-FFF2-40B4-BE49-F238E27FC236}">
                <a16:creationId xmlns:a16="http://schemas.microsoft.com/office/drawing/2014/main" id="{92487240-9A55-584A-83EC-E192717EEFCF}"/>
              </a:ext>
            </a:extLst>
          </p:cNvPr>
          <p:cNvPicPr>
            <a:picLocks noChangeAspect="1"/>
          </p:cNvPicPr>
          <p:nvPr/>
        </p:nvPicPr>
        <p:blipFill>
          <a:blip r:embed="rId3"/>
          <a:stretch>
            <a:fillRect/>
          </a:stretch>
        </p:blipFill>
        <p:spPr>
          <a:xfrm>
            <a:off x="232560" y="1660974"/>
            <a:ext cx="11793284" cy="4435028"/>
          </a:xfrm>
          <a:prstGeom prst="rect">
            <a:avLst/>
          </a:prstGeom>
        </p:spPr>
      </p:pic>
    </p:spTree>
    <p:extLst>
      <p:ext uri="{BB962C8B-B14F-4D97-AF65-F5344CB8AC3E}">
        <p14:creationId xmlns:p14="http://schemas.microsoft.com/office/powerpoint/2010/main" val="228791171"/>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Autofit/>
          </a:bodyPr>
          <a:lstStyle/>
          <a:p>
            <a:r>
              <a:rPr kumimoji="1" lang="en-US" altLang="zh-CN" sz="3800" b="1" spc="-253" dirty="0">
                <a:solidFill>
                  <a:srgbClr val="C00000"/>
                </a:solidFill>
              </a:rPr>
              <a:t>GNN</a:t>
            </a:r>
            <a:r>
              <a:rPr kumimoji="1" lang="zh-CN" altLang="en-US" sz="3800" b="1" spc="-253" dirty="0">
                <a:solidFill>
                  <a:srgbClr val="C00000"/>
                </a:solidFill>
              </a:rPr>
              <a:t> </a:t>
            </a:r>
            <a:r>
              <a:rPr kumimoji="1" lang="en-US" altLang="zh-CN" sz="3800" b="1" spc="-253" dirty="0">
                <a:solidFill>
                  <a:srgbClr val="C00000"/>
                </a:solidFill>
              </a:rPr>
              <a:t>for</a:t>
            </a:r>
            <a:r>
              <a:rPr kumimoji="1" lang="zh-CN" altLang="en-US" sz="3800" b="1" spc="-253" dirty="0">
                <a:solidFill>
                  <a:srgbClr val="C00000"/>
                </a:solidFill>
              </a:rPr>
              <a:t> </a:t>
            </a:r>
            <a:r>
              <a:rPr kumimoji="1" lang="en-US" altLang="zh-CN" sz="3800" b="1" spc="-253" dirty="0">
                <a:solidFill>
                  <a:srgbClr val="C00000"/>
                </a:solidFill>
              </a:rPr>
              <a:t>Code Summarization</a:t>
            </a:r>
            <a:r>
              <a:rPr kumimoji="1" lang="zh-CN" altLang="en-US" sz="3800" b="1" spc="-253" dirty="0">
                <a:solidFill>
                  <a:srgbClr val="C00000"/>
                </a:solidFill>
              </a:rPr>
              <a:t> </a:t>
            </a:r>
            <a:r>
              <a:rPr lang="en-US" sz="3800" dirty="0">
                <a:solidFill>
                  <a:schemeClr val="tx2">
                    <a:lumMod val="60000"/>
                    <a:lumOff val="40000"/>
                  </a:schemeClr>
                </a:solidFill>
              </a:rPr>
              <a:t>[</a:t>
            </a:r>
            <a:r>
              <a:rPr lang="en-US" altLang="zh-CN" sz="3800" dirty="0">
                <a:solidFill>
                  <a:schemeClr val="tx2">
                    <a:lumMod val="60000"/>
                    <a:lumOff val="40000"/>
                  </a:schemeClr>
                </a:solidFill>
              </a:rPr>
              <a:t>Liu</a:t>
            </a:r>
            <a:r>
              <a:rPr lang="en-US" sz="3800" dirty="0">
                <a:solidFill>
                  <a:schemeClr val="tx2">
                    <a:lumMod val="60000"/>
                    <a:lumOff val="40000"/>
                  </a:schemeClr>
                </a:solidFill>
              </a:rPr>
              <a:t> e</a:t>
            </a:r>
            <a:r>
              <a:rPr lang="en-US" altLang="zh-CN" sz="3800" dirty="0">
                <a:solidFill>
                  <a:schemeClr val="tx2">
                    <a:lumMod val="60000"/>
                    <a:lumOff val="40000"/>
                  </a:schemeClr>
                </a:solidFill>
              </a:rPr>
              <a:t>t</a:t>
            </a:r>
            <a:r>
              <a:rPr lang="en-US" sz="3800" dirty="0">
                <a:solidFill>
                  <a:schemeClr val="tx2">
                    <a:lumMod val="60000"/>
                    <a:lumOff val="40000"/>
                  </a:schemeClr>
                </a:solidFill>
              </a:rPr>
              <a:t> al. </a:t>
            </a:r>
            <a:r>
              <a:rPr lang="en-US" altLang="zh-CN" sz="3800" dirty="0">
                <a:solidFill>
                  <a:schemeClr val="tx2">
                    <a:lumMod val="60000"/>
                    <a:lumOff val="40000"/>
                  </a:schemeClr>
                </a:solidFill>
              </a:rPr>
              <a:t>ICLR’21</a:t>
            </a:r>
            <a:r>
              <a:rPr lang="en-US" sz="3800" dirty="0">
                <a:solidFill>
                  <a:schemeClr val="tx2">
                    <a:lumMod val="60000"/>
                    <a:lumOff val="40000"/>
                  </a:schemeClr>
                </a:solidFill>
              </a:rPr>
              <a:t>]</a:t>
            </a:r>
            <a:endParaRPr kumimoji="1" lang="zh-CN" altLang="en-US" sz="3800"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199</a:t>
            </a:fld>
            <a:endParaRPr lang="en-US"/>
          </a:p>
        </p:txBody>
      </p:sp>
      <p:pic>
        <p:nvPicPr>
          <p:cNvPr id="12" name="Picture 11">
            <a:extLst>
              <a:ext uri="{FF2B5EF4-FFF2-40B4-BE49-F238E27FC236}">
                <a16:creationId xmlns:a16="http://schemas.microsoft.com/office/drawing/2014/main" id="{5976DB97-2EF7-4047-A468-9BF4BA0222C4}"/>
              </a:ext>
            </a:extLst>
          </p:cNvPr>
          <p:cNvPicPr>
            <a:picLocks noChangeAspect="1"/>
          </p:cNvPicPr>
          <p:nvPr/>
        </p:nvPicPr>
        <p:blipFill>
          <a:blip r:embed="rId3"/>
          <a:stretch>
            <a:fillRect/>
          </a:stretch>
        </p:blipFill>
        <p:spPr>
          <a:xfrm>
            <a:off x="6607831" y="3658970"/>
            <a:ext cx="5290293" cy="2746817"/>
          </a:xfrm>
          <a:prstGeom prst="rect">
            <a:avLst/>
          </a:prstGeom>
        </p:spPr>
      </p:pic>
      <p:grpSp>
        <p:nvGrpSpPr>
          <p:cNvPr id="24" name="Group 23">
            <a:extLst>
              <a:ext uri="{FF2B5EF4-FFF2-40B4-BE49-F238E27FC236}">
                <a16:creationId xmlns:a16="http://schemas.microsoft.com/office/drawing/2014/main" id="{A829EF31-B91F-F74D-8D02-9264D26279B0}"/>
              </a:ext>
            </a:extLst>
          </p:cNvPr>
          <p:cNvGrpSpPr/>
          <p:nvPr/>
        </p:nvGrpSpPr>
        <p:grpSpPr>
          <a:xfrm>
            <a:off x="356269" y="1255566"/>
            <a:ext cx="6164474" cy="2575700"/>
            <a:chOff x="356269" y="1072384"/>
            <a:chExt cx="6164474" cy="2575700"/>
          </a:xfrm>
        </p:grpSpPr>
        <p:pic>
          <p:nvPicPr>
            <p:cNvPr id="20" name="Picture 19">
              <a:extLst>
                <a:ext uri="{FF2B5EF4-FFF2-40B4-BE49-F238E27FC236}">
                  <a16:creationId xmlns:a16="http://schemas.microsoft.com/office/drawing/2014/main" id="{9A61AAF3-F6A2-214F-814A-F9BAE191A2BB}"/>
                </a:ext>
              </a:extLst>
            </p:cNvPr>
            <p:cNvPicPr>
              <a:picLocks noChangeAspect="1"/>
            </p:cNvPicPr>
            <p:nvPr/>
          </p:nvPicPr>
          <p:blipFill>
            <a:blip r:embed="rId4"/>
            <a:stretch>
              <a:fillRect/>
            </a:stretch>
          </p:blipFill>
          <p:spPr>
            <a:xfrm>
              <a:off x="356269" y="1072384"/>
              <a:ext cx="5998029" cy="2520288"/>
            </a:xfrm>
            <a:prstGeom prst="rect">
              <a:avLst/>
            </a:prstGeom>
          </p:spPr>
        </p:pic>
        <p:pic>
          <p:nvPicPr>
            <p:cNvPr id="21" name="Picture 20">
              <a:extLst>
                <a:ext uri="{FF2B5EF4-FFF2-40B4-BE49-F238E27FC236}">
                  <a16:creationId xmlns:a16="http://schemas.microsoft.com/office/drawing/2014/main" id="{A1A043B3-CC57-C64B-8BE4-649BECA93A20}"/>
                </a:ext>
              </a:extLst>
            </p:cNvPr>
            <p:cNvPicPr>
              <a:picLocks noChangeAspect="1"/>
            </p:cNvPicPr>
            <p:nvPr/>
          </p:nvPicPr>
          <p:blipFill>
            <a:blip r:embed="rId5"/>
            <a:stretch>
              <a:fillRect/>
            </a:stretch>
          </p:blipFill>
          <p:spPr>
            <a:xfrm>
              <a:off x="1427228" y="2643412"/>
              <a:ext cx="281830" cy="1004672"/>
            </a:xfrm>
            <a:prstGeom prst="rect">
              <a:avLst/>
            </a:prstGeom>
          </p:spPr>
        </p:pic>
        <p:pic>
          <p:nvPicPr>
            <p:cNvPr id="23" name="Picture 22">
              <a:extLst>
                <a:ext uri="{FF2B5EF4-FFF2-40B4-BE49-F238E27FC236}">
                  <a16:creationId xmlns:a16="http://schemas.microsoft.com/office/drawing/2014/main" id="{578DDFCD-8063-834A-94B0-DBF48AE9697D}"/>
                </a:ext>
              </a:extLst>
            </p:cNvPr>
            <p:cNvPicPr>
              <a:picLocks noChangeAspect="1"/>
            </p:cNvPicPr>
            <p:nvPr/>
          </p:nvPicPr>
          <p:blipFill>
            <a:blip r:embed="rId5"/>
            <a:stretch>
              <a:fillRect/>
            </a:stretch>
          </p:blipFill>
          <p:spPr>
            <a:xfrm>
              <a:off x="5862277" y="3167741"/>
              <a:ext cx="658466" cy="228601"/>
            </a:xfrm>
            <a:prstGeom prst="rect">
              <a:avLst/>
            </a:prstGeom>
          </p:spPr>
        </p:pic>
      </p:grpSp>
      <p:pic>
        <p:nvPicPr>
          <p:cNvPr id="11" name="Content Placeholder 11">
            <a:extLst>
              <a:ext uri="{FF2B5EF4-FFF2-40B4-BE49-F238E27FC236}">
                <a16:creationId xmlns:a16="http://schemas.microsoft.com/office/drawing/2014/main" id="{EB6FE4CF-E810-EE47-89AC-D7FD97E37777}"/>
              </a:ext>
            </a:extLst>
          </p:cNvPr>
          <p:cNvPicPr>
            <a:picLocks noChangeAspect="1"/>
          </p:cNvPicPr>
          <p:nvPr/>
        </p:nvPicPr>
        <p:blipFill>
          <a:blip r:embed="rId6"/>
          <a:stretch>
            <a:fillRect/>
          </a:stretch>
        </p:blipFill>
        <p:spPr>
          <a:xfrm>
            <a:off x="168827" y="3974658"/>
            <a:ext cx="6196357" cy="2196548"/>
          </a:xfrm>
          <a:prstGeom prst="rect">
            <a:avLst/>
          </a:prstGeom>
        </p:spPr>
      </p:pic>
      <p:sp>
        <p:nvSpPr>
          <p:cNvPr id="25" name="Rounded Rectangle 24">
            <a:extLst>
              <a:ext uri="{FF2B5EF4-FFF2-40B4-BE49-F238E27FC236}">
                <a16:creationId xmlns:a16="http://schemas.microsoft.com/office/drawing/2014/main" id="{09702E96-5AD7-724D-ADD9-129B6E6BFF92}"/>
              </a:ext>
            </a:extLst>
          </p:cNvPr>
          <p:cNvSpPr/>
          <p:nvPr/>
        </p:nvSpPr>
        <p:spPr>
          <a:xfrm>
            <a:off x="3694674" y="5504842"/>
            <a:ext cx="1160355" cy="300284"/>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E4237C37-9799-D146-9FEF-B13841504FA2}"/>
              </a:ext>
            </a:extLst>
          </p:cNvPr>
          <p:cNvSpPr/>
          <p:nvPr/>
        </p:nvSpPr>
        <p:spPr>
          <a:xfrm>
            <a:off x="9162426" y="4040520"/>
            <a:ext cx="1988504" cy="24016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EF58F667-18B2-064D-9AB5-A024CCB5E2F3}"/>
              </a:ext>
            </a:extLst>
          </p:cNvPr>
          <p:cNvSpPr/>
          <p:nvPr/>
        </p:nvSpPr>
        <p:spPr>
          <a:xfrm>
            <a:off x="7796757" y="5258737"/>
            <a:ext cx="3086978" cy="24016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74F05476-3492-C34A-89A7-14AA71CF5ED9}"/>
              </a:ext>
            </a:extLst>
          </p:cNvPr>
          <p:cNvSpPr/>
          <p:nvPr/>
        </p:nvSpPr>
        <p:spPr>
          <a:xfrm>
            <a:off x="9011998" y="5519529"/>
            <a:ext cx="2613945" cy="240167"/>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B7FE7C4-1824-BB48-9DA4-8E6899B11DF8}"/>
              </a:ext>
            </a:extLst>
          </p:cNvPr>
          <p:cNvGrpSpPr/>
          <p:nvPr/>
        </p:nvGrpSpPr>
        <p:grpSpPr>
          <a:xfrm>
            <a:off x="6332506" y="2003068"/>
            <a:ext cx="2536372" cy="925188"/>
            <a:chOff x="5146221" y="1698269"/>
            <a:chExt cx="2536372" cy="925188"/>
          </a:xfrm>
        </p:grpSpPr>
        <p:sp>
          <p:nvSpPr>
            <p:cNvPr id="13" name="Rounded Rectangle 12">
              <a:extLst>
                <a:ext uri="{FF2B5EF4-FFF2-40B4-BE49-F238E27FC236}">
                  <a16:creationId xmlns:a16="http://schemas.microsoft.com/office/drawing/2014/main" id="{C937CA47-39B4-984D-AE4D-3E79FE1BA2DE}"/>
                </a:ext>
              </a:extLst>
            </p:cNvPr>
            <p:cNvSpPr/>
            <p:nvPr/>
          </p:nvSpPr>
          <p:spPr>
            <a:xfrm>
              <a:off x="5478941" y="1698269"/>
              <a:ext cx="2203652" cy="92518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Static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CPG</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graph</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attention-based</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dynamic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dynamic</a:t>
              </a:r>
              <a:endParaRPr lang="en-US" sz="1600" dirty="0">
                <a:solidFill>
                  <a:schemeClr val="tx1"/>
                </a:solidFill>
                <a:latin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id="{2C1D14D4-EA51-DA47-AD47-208AF9A311B4}"/>
                </a:ext>
              </a:extLst>
            </p:cNvPr>
            <p:cNvCxnSpPr>
              <a:cxnSpLocks/>
              <a:endCxn id="13" idx="1"/>
            </p:cNvCxnSpPr>
            <p:nvPr/>
          </p:nvCxnSpPr>
          <p:spPr>
            <a:xfrm>
              <a:off x="5146221" y="1894596"/>
              <a:ext cx="332720" cy="266267"/>
            </a:xfrm>
            <a:prstGeom prst="straightConnector1">
              <a:avLst/>
            </a:prstGeom>
            <a:ln w="19050">
              <a:solidFill>
                <a:srgbClr val="F8000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5293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3CF55-F9F4-D644-B841-E326E8CE28BC}"/>
              </a:ext>
            </a:extLst>
          </p:cNvPr>
          <p:cNvSpPr>
            <a:spLocks noGrp="1"/>
          </p:cNvSpPr>
          <p:nvPr>
            <p:ph type="title"/>
          </p:nvPr>
        </p:nvSpPr>
        <p:spPr>
          <a:xfrm>
            <a:off x="838200" y="0"/>
            <a:ext cx="10515600" cy="1325563"/>
          </a:xfrm>
        </p:spPr>
        <p:txBody>
          <a:bodyPr/>
          <a:lstStyle/>
          <a:p>
            <a:r>
              <a:rPr lang="en-US" b="1" dirty="0">
                <a:solidFill>
                  <a:srgbClr val="C00000"/>
                </a:solidFill>
              </a:rPr>
              <a:t>Outline</a:t>
            </a:r>
          </a:p>
        </p:txBody>
      </p:sp>
      <p:sp>
        <p:nvSpPr>
          <p:cNvPr id="4" name="Slide Number Placeholder 3">
            <a:extLst>
              <a:ext uri="{FF2B5EF4-FFF2-40B4-BE49-F238E27FC236}">
                <a16:creationId xmlns:a16="http://schemas.microsoft.com/office/drawing/2014/main" id="{EF369F78-CCDF-1F41-8395-0FD91659639E}"/>
              </a:ext>
            </a:extLst>
          </p:cNvPr>
          <p:cNvSpPr>
            <a:spLocks noGrp="1"/>
          </p:cNvSpPr>
          <p:nvPr>
            <p:ph type="sldNum" sz="quarter" idx="12"/>
          </p:nvPr>
        </p:nvSpPr>
        <p:spPr/>
        <p:txBody>
          <a:bodyPr/>
          <a:lstStyle/>
          <a:p>
            <a:fld id="{4C15419E-54D6-8648-ABFB-BEF58E3E877E}" type="slidenum">
              <a:rPr lang="en-US" smtClean="0"/>
              <a:t>2</a:t>
            </a:fld>
            <a:endParaRPr lang="en-US"/>
          </a:p>
        </p:txBody>
      </p:sp>
      <p:graphicFrame>
        <p:nvGraphicFramePr>
          <p:cNvPr id="5" name="Diagram 4">
            <a:extLst>
              <a:ext uri="{FF2B5EF4-FFF2-40B4-BE49-F238E27FC236}">
                <a16:creationId xmlns:a16="http://schemas.microsoft.com/office/drawing/2014/main" id="{7A454651-0CC2-5141-893F-E892CB104032}"/>
              </a:ext>
            </a:extLst>
          </p:cNvPr>
          <p:cNvGraphicFramePr/>
          <p:nvPr>
            <p:extLst>
              <p:ext uri="{D42A27DB-BD31-4B8C-83A1-F6EECF244321}">
                <p14:modId xmlns:p14="http://schemas.microsoft.com/office/powerpoint/2010/main" val="3928657265"/>
              </p:ext>
            </p:extLst>
          </p:nvPr>
        </p:nvGraphicFramePr>
        <p:xfrm>
          <a:off x="402492" y="1125416"/>
          <a:ext cx="7065107" cy="55960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014B9154-885F-D248-9F85-90C180A6E8A9}"/>
              </a:ext>
            </a:extLst>
          </p:cNvPr>
          <p:cNvGraphicFramePr/>
          <p:nvPr>
            <p:extLst>
              <p:ext uri="{D42A27DB-BD31-4B8C-83A1-F6EECF244321}">
                <p14:modId xmlns:p14="http://schemas.microsoft.com/office/powerpoint/2010/main" val="2222345462"/>
              </p:ext>
            </p:extLst>
          </p:nvPr>
        </p:nvGraphicFramePr>
        <p:xfrm>
          <a:off x="6446716" y="867508"/>
          <a:ext cx="5505938" cy="47692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383439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2BC1-64A3-2447-AE5C-96B198950242}"/>
              </a:ext>
            </a:extLst>
          </p:cNvPr>
          <p:cNvSpPr>
            <a:spLocks noGrp="1"/>
          </p:cNvSpPr>
          <p:nvPr>
            <p:ph type="title"/>
          </p:nvPr>
        </p:nvSpPr>
        <p:spPr/>
        <p:txBody>
          <a:bodyPr/>
          <a:lstStyle/>
          <a:p>
            <a:r>
              <a:rPr lang="en-US" b="1" spc="60" dirty="0">
                <a:solidFill>
                  <a:srgbClr val="C00000"/>
                </a:solidFill>
              </a:rPr>
              <a:t>GNN </a:t>
            </a:r>
            <a:r>
              <a:rPr lang="en-US" b="1" spc="-80" dirty="0">
                <a:solidFill>
                  <a:srgbClr val="C00000"/>
                </a:solidFill>
              </a:rPr>
              <a:t>Model: A Case Study</a:t>
            </a:r>
            <a:endParaRPr lang="en-US" dirty="0"/>
          </a:p>
        </p:txBody>
      </p:sp>
      <p:sp>
        <p:nvSpPr>
          <p:cNvPr id="3" name="Content Placeholder 2">
            <a:extLst>
              <a:ext uri="{FF2B5EF4-FFF2-40B4-BE49-F238E27FC236}">
                <a16:creationId xmlns:a16="http://schemas.microsoft.com/office/drawing/2014/main" id="{97411C10-9D64-CB43-A312-F145D8591021}"/>
              </a:ext>
            </a:extLst>
          </p:cNvPr>
          <p:cNvSpPr>
            <a:spLocks noGrp="1"/>
          </p:cNvSpPr>
          <p:nvPr>
            <p:ph idx="1"/>
          </p:nvPr>
        </p:nvSpPr>
        <p:spPr>
          <a:xfrm>
            <a:off x="838200" y="1729580"/>
            <a:ext cx="10990385" cy="4351338"/>
          </a:xfrm>
        </p:spPr>
        <p:txBody>
          <a:bodyPr>
            <a:normAutofit/>
          </a:bodyPr>
          <a:lstStyle/>
          <a:p>
            <a:r>
              <a:rPr lang="en-US" sz="3200" dirty="0">
                <a:solidFill>
                  <a:srgbClr val="FF0000"/>
                </a:solidFill>
              </a:rPr>
              <a:t>Basic approach</a:t>
            </a:r>
            <a:r>
              <a:rPr lang="en-US" sz="3200" dirty="0"/>
              <a:t>: Average neighbor information and apply a neural network </a:t>
            </a:r>
          </a:p>
        </p:txBody>
      </p:sp>
      <p:sp>
        <p:nvSpPr>
          <p:cNvPr id="4" name="Slide Number Placeholder 3">
            <a:extLst>
              <a:ext uri="{FF2B5EF4-FFF2-40B4-BE49-F238E27FC236}">
                <a16:creationId xmlns:a16="http://schemas.microsoft.com/office/drawing/2014/main" id="{12F6F9C3-6A18-1946-9776-99892FAFBAD5}"/>
              </a:ext>
            </a:extLst>
          </p:cNvPr>
          <p:cNvSpPr>
            <a:spLocks noGrp="1"/>
          </p:cNvSpPr>
          <p:nvPr>
            <p:ph type="sldNum" sz="quarter" idx="12"/>
          </p:nvPr>
        </p:nvSpPr>
        <p:spPr/>
        <p:txBody>
          <a:bodyPr/>
          <a:lstStyle/>
          <a:p>
            <a:fld id="{4C15419E-54D6-8648-ABFB-BEF58E3E877E}" type="slidenum">
              <a:rPr lang="en-US" smtClean="0"/>
              <a:t>20</a:t>
            </a:fld>
            <a:endParaRPr lang="en-US"/>
          </a:p>
        </p:txBody>
      </p:sp>
      <p:sp>
        <p:nvSpPr>
          <p:cNvPr id="89" name="object 7">
            <a:extLst>
              <a:ext uri="{FF2B5EF4-FFF2-40B4-BE49-F238E27FC236}">
                <a16:creationId xmlns:a16="http://schemas.microsoft.com/office/drawing/2014/main" id="{EC3A1AB6-89CC-2145-99EF-5B1AC9BA732A}"/>
              </a:ext>
            </a:extLst>
          </p:cNvPr>
          <p:cNvSpPr/>
          <p:nvPr/>
        </p:nvSpPr>
        <p:spPr>
          <a:xfrm>
            <a:off x="3141735" y="5229016"/>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2"/>
            <a:srcRect/>
            <a:stretch>
              <a:fillRect/>
            </a:stretch>
          </a:blipFill>
        </p:spPr>
        <p:txBody>
          <a:bodyPr wrap="square" lIns="0" tIns="0" rIns="0" bIns="0" rtlCol="0"/>
          <a:lstStyle/>
          <a:p>
            <a:endParaRPr sz="2400"/>
          </a:p>
        </p:txBody>
      </p:sp>
      <p:sp>
        <p:nvSpPr>
          <p:cNvPr id="90" name="object 7">
            <a:extLst>
              <a:ext uri="{FF2B5EF4-FFF2-40B4-BE49-F238E27FC236}">
                <a16:creationId xmlns:a16="http://schemas.microsoft.com/office/drawing/2014/main" id="{6EC5207C-3B35-B248-A3D9-CDDD4AC2CEB5}"/>
              </a:ext>
            </a:extLst>
          </p:cNvPr>
          <p:cNvSpPr/>
          <p:nvPr/>
        </p:nvSpPr>
        <p:spPr>
          <a:xfrm>
            <a:off x="4096948" y="4726904"/>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3"/>
            <a:srcRect/>
            <a:stretch>
              <a:fillRect/>
            </a:stretch>
          </a:blipFill>
        </p:spPr>
        <p:txBody>
          <a:bodyPr wrap="square" lIns="0" tIns="0" rIns="0" bIns="0" rtlCol="0"/>
          <a:lstStyle/>
          <a:p>
            <a:endParaRPr sz="2400"/>
          </a:p>
        </p:txBody>
      </p:sp>
      <p:sp>
        <p:nvSpPr>
          <p:cNvPr id="91" name="object 7">
            <a:extLst>
              <a:ext uri="{FF2B5EF4-FFF2-40B4-BE49-F238E27FC236}">
                <a16:creationId xmlns:a16="http://schemas.microsoft.com/office/drawing/2014/main" id="{166F9CE1-F454-4249-A416-4847607665B9}"/>
              </a:ext>
            </a:extLst>
          </p:cNvPr>
          <p:cNvSpPr/>
          <p:nvPr/>
        </p:nvSpPr>
        <p:spPr>
          <a:xfrm>
            <a:off x="3814934" y="4092001"/>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92" name="object 7">
            <a:extLst>
              <a:ext uri="{FF2B5EF4-FFF2-40B4-BE49-F238E27FC236}">
                <a16:creationId xmlns:a16="http://schemas.microsoft.com/office/drawing/2014/main" id="{ABA9E37F-E8D3-A441-92D6-52FC2A1381BB}"/>
              </a:ext>
            </a:extLst>
          </p:cNvPr>
          <p:cNvSpPr/>
          <p:nvPr/>
        </p:nvSpPr>
        <p:spPr>
          <a:xfrm>
            <a:off x="3484149" y="3187588"/>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93" name="object 7">
            <a:extLst>
              <a:ext uri="{FF2B5EF4-FFF2-40B4-BE49-F238E27FC236}">
                <a16:creationId xmlns:a16="http://schemas.microsoft.com/office/drawing/2014/main" id="{E7B552ED-CE8C-7E49-8F59-C83C60D7A02D}"/>
              </a:ext>
            </a:extLst>
          </p:cNvPr>
          <p:cNvSpPr/>
          <p:nvPr/>
        </p:nvSpPr>
        <p:spPr>
          <a:xfrm>
            <a:off x="1905321" y="498077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94" name="object 7">
            <a:extLst>
              <a:ext uri="{FF2B5EF4-FFF2-40B4-BE49-F238E27FC236}">
                <a16:creationId xmlns:a16="http://schemas.microsoft.com/office/drawing/2014/main" id="{5A3EC244-4013-414A-BE1C-94CD31E0D6FB}"/>
              </a:ext>
            </a:extLst>
          </p:cNvPr>
          <p:cNvSpPr/>
          <p:nvPr/>
        </p:nvSpPr>
        <p:spPr>
          <a:xfrm>
            <a:off x="2276516" y="398935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95" name="object 4">
            <a:extLst>
              <a:ext uri="{FF2B5EF4-FFF2-40B4-BE49-F238E27FC236}">
                <a16:creationId xmlns:a16="http://schemas.microsoft.com/office/drawing/2014/main" id="{C529CFF5-CDC6-DE4B-A73C-EDDEAF455B9E}"/>
              </a:ext>
            </a:extLst>
          </p:cNvPr>
          <p:cNvSpPr/>
          <p:nvPr/>
        </p:nvSpPr>
        <p:spPr>
          <a:xfrm>
            <a:off x="6092328" y="4588459"/>
            <a:ext cx="57573" cy="0"/>
          </a:xfrm>
          <a:custGeom>
            <a:avLst/>
            <a:gdLst/>
            <a:ahLst/>
            <a:cxnLst/>
            <a:rect l="l" t="t" r="r" b="b"/>
            <a:pathLst>
              <a:path w="43179">
                <a:moveTo>
                  <a:pt x="0" y="0"/>
                </a:moveTo>
                <a:lnTo>
                  <a:pt x="42999" y="0"/>
                </a:lnTo>
              </a:path>
            </a:pathLst>
          </a:custGeom>
          <a:ln w="20149">
            <a:solidFill>
              <a:srgbClr val="000000"/>
            </a:solidFill>
          </a:ln>
        </p:spPr>
        <p:txBody>
          <a:bodyPr wrap="square" lIns="0" tIns="0" rIns="0" bIns="0" rtlCol="0"/>
          <a:lstStyle/>
          <a:p>
            <a:endParaRPr sz="2400"/>
          </a:p>
        </p:txBody>
      </p:sp>
      <p:sp>
        <p:nvSpPr>
          <p:cNvPr id="96" name="object 5">
            <a:extLst>
              <a:ext uri="{FF2B5EF4-FFF2-40B4-BE49-F238E27FC236}">
                <a16:creationId xmlns:a16="http://schemas.microsoft.com/office/drawing/2014/main" id="{03B428DB-DDA8-384A-ABEA-F9E34F19D632}"/>
              </a:ext>
            </a:extLst>
          </p:cNvPr>
          <p:cNvSpPr/>
          <p:nvPr/>
        </p:nvSpPr>
        <p:spPr>
          <a:xfrm>
            <a:off x="5976806" y="4523994"/>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000000"/>
          </a:solidFill>
        </p:spPr>
        <p:txBody>
          <a:bodyPr wrap="square" lIns="0" tIns="0" rIns="0" bIns="0" rtlCol="0"/>
          <a:lstStyle/>
          <a:p>
            <a:endParaRPr sz="2400"/>
          </a:p>
        </p:txBody>
      </p:sp>
      <p:sp>
        <p:nvSpPr>
          <p:cNvPr id="97" name="object 6">
            <a:extLst>
              <a:ext uri="{FF2B5EF4-FFF2-40B4-BE49-F238E27FC236}">
                <a16:creationId xmlns:a16="http://schemas.microsoft.com/office/drawing/2014/main" id="{81E9EDD2-E650-424A-82BC-A9C69C83F7F0}"/>
              </a:ext>
            </a:extLst>
          </p:cNvPr>
          <p:cNvSpPr/>
          <p:nvPr/>
        </p:nvSpPr>
        <p:spPr>
          <a:xfrm>
            <a:off x="6149662" y="4184057"/>
            <a:ext cx="876300" cy="796713"/>
          </a:xfrm>
          <a:custGeom>
            <a:avLst/>
            <a:gdLst/>
            <a:ahLst/>
            <a:cxnLst/>
            <a:rect l="l" t="t" r="r" b="b"/>
            <a:pathLst>
              <a:path w="657225" h="597535">
                <a:moveTo>
                  <a:pt x="0" y="0"/>
                </a:moveTo>
                <a:lnTo>
                  <a:pt x="657212" y="0"/>
                </a:lnTo>
                <a:lnTo>
                  <a:pt x="657212" y="597141"/>
                </a:lnTo>
                <a:lnTo>
                  <a:pt x="0" y="597141"/>
                </a:lnTo>
                <a:lnTo>
                  <a:pt x="0" y="0"/>
                </a:lnTo>
                <a:close/>
              </a:path>
            </a:pathLst>
          </a:custGeom>
          <a:solidFill>
            <a:srgbClr val="DCDEE0"/>
          </a:solidFill>
        </p:spPr>
        <p:txBody>
          <a:bodyPr wrap="square" lIns="0" tIns="0" rIns="0" bIns="0" rtlCol="0"/>
          <a:lstStyle/>
          <a:p>
            <a:endParaRPr sz="2400"/>
          </a:p>
        </p:txBody>
      </p:sp>
      <p:sp>
        <p:nvSpPr>
          <p:cNvPr id="98" name="object 7">
            <a:extLst>
              <a:ext uri="{FF2B5EF4-FFF2-40B4-BE49-F238E27FC236}">
                <a16:creationId xmlns:a16="http://schemas.microsoft.com/office/drawing/2014/main" id="{1AEA5FAD-424E-D44D-9658-143AE2EBF320}"/>
              </a:ext>
            </a:extLst>
          </p:cNvPr>
          <p:cNvSpPr/>
          <p:nvPr/>
        </p:nvSpPr>
        <p:spPr>
          <a:xfrm>
            <a:off x="6149662" y="4184057"/>
            <a:ext cx="876300" cy="796713"/>
          </a:xfrm>
          <a:custGeom>
            <a:avLst/>
            <a:gdLst/>
            <a:ahLst/>
            <a:cxnLst/>
            <a:rect l="l" t="t" r="r" b="b"/>
            <a:pathLst>
              <a:path w="657225" h="597535">
                <a:moveTo>
                  <a:pt x="0" y="0"/>
                </a:moveTo>
                <a:lnTo>
                  <a:pt x="657212" y="0"/>
                </a:lnTo>
                <a:lnTo>
                  <a:pt x="657212" y="597138"/>
                </a:lnTo>
                <a:lnTo>
                  <a:pt x="0" y="597138"/>
                </a:lnTo>
                <a:lnTo>
                  <a:pt x="0" y="0"/>
                </a:lnTo>
                <a:close/>
              </a:path>
            </a:pathLst>
          </a:custGeom>
          <a:ln w="3175">
            <a:solidFill>
              <a:srgbClr val="53585F"/>
            </a:solidFill>
          </a:ln>
        </p:spPr>
        <p:txBody>
          <a:bodyPr wrap="square" lIns="0" tIns="0" rIns="0" bIns="0" rtlCol="0"/>
          <a:lstStyle/>
          <a:p>
            <a:endParaRPr sz="2400"/>
          </a:p>
        </p:txBody>
      </p:sp>
      <p:sp>
        <p:nvSpPr>
          <p:cNvPr id="99" name="object 8">
            <a:extLst>
              <a:ext uri="{FF2B5EF4-FFF2-40B4-BE49-F238E27FC236}">
                <a16:creationId xmlns:a16="http://schemas.microsoft.com/office/drawing/2014/main" id="{E502785B-EC68-AB46-9A33-04B7FC07266E}"/>
              </a:ext>
            </a:extLst>
          </p:cNvPr>
          <p:cNvSpPr/>
          <p:nvPr/>
        </p:nvSpPr>
        <p:spPr>
          <a:xfrm>
            <a:off x="3415185" y="4878717"/>
            <a:ext cx="703580" cy="451273"/>
          </a:xfrm>
          <a:custGeom>
            <a:avLst/>
            <a:gdLst/>
            <a:ahLst/>
            <a:cxnLst/>
            <a:rect l="l" t="t" r="r" b="b"/>
            <a:pathLst>
              <a:path w="527685" h="338454">
                <a:moveTo>
                  <a:pt x="0" y="329826"/>
                </a:moveTo>
                <a:lnTo>
                  <a:pt x="521865" y="0"/>
                </a:lnTo>
                <a:lnTo>
                  <a:pt x="527248" y="8516"/>
                </a:lnTo>
                <a:lnTo>
                  <a:pt x="5382" y="338343"/>
                </a:lnTo>
                <a:lnTo>
                  <a:pt x="0" y="329826"/>
                </a:lnTo>
                <a:close/>
              </a:path>
            </a:pathLst>
          </a:custGeom>
          <a:solidFill>
            <a:srgbClr val="53585F"/>
          </a:solidFill>
        </p:spPr>
        <p:txBody>
          <a:bodyPr wrap="square" lIns="0" tIns="0" rIns="0" bIns="0" rtlCol="0"/>
          <a:lstStyle/>
          <a:p>
            <a:endParaRPr sz="2400"/>
          </a:p>
        </p:txBody>
      </p:sp>
      <p:sp>
        <p:nvSpPr>
          <p:cNvPr id="100" name="object 9">
            <a:extLst>
              <a:ext uri="{FF2B5EF4-FFF2-40B4-BE49-F238E27FC236}">
                <a16:creationId xmlns:a16="http://schemas.microsoft.com/office/drawing/2014/main" id="{31754BD3-6145-0F4B-956A-DB35CC39D018}"/>
              </a:ext>
            </a:extLst>
          </p:cNvPr>
          <p:cNvSpPr/>
          <p:nvPr/>
        </p:nvSpPr>
        <p:spPr>
          <a:xfrm>
            <a:off x="7122871" y="4527567"/>
            <a:ext cx="129540" cy="129540"/>
          </a:xfrm>
          <a:custGeom>
            <a:avLst/>
            <a:gdLst/>
            <a:ahLst/>
            <a:cxnLst/>
            <a:rect l="l" t="t" r="r" b="b"/>
            <a:pathLst>
              <a:path w="97154" h="97154">
                <a:moveTo>
                  <a:pt x="96723" y="0"/>
                </a:moveTo>
                <a:lnTo>
                  <a:pt x="0" y="48348"/>
                </a:lnTo>
                <a:lnTo>
                  <a:pt x="96723" y="96710"/>
                </a:lnTo>
                <a:lnTo>
                  <a:pt x="96723" y="0"/>
                </a:lnTo>
                <a:close/>
              </a:path>
            </a:pathLst>
          </a:custGeom>
          <a:solidFill>
            <a:srgbClr val="53585F"/>
          </a:solidFill>
        </p:spPr>
        <p:txBody>
          <a:bodyPr wrap="square" lIns="0" tIns="0" rIns="0" bIns="0" rtlCol="0"/>
          <a:lstStyle/>
          <a:p>
            <a:endParaRPr sz="2400"/>
          </a:p>
        </p:txBody>
      </p:sp>
      <p:sp>
        <p:nvSpPr>
          <p:cNvPr id="101" name="object 10">
            <a:extLst>
              <a:ext uri="{FF2B5EF4-FFF2-40B4-BE49-F238E27FC236}">
                <a16:creationId xmlns:a16="http://schemas.microsoft.com/office/drawing/2014/main" id="{B214EE2A-06E5-3445-BCD7-040D3B19BC64}"/>
              </a:ext>
            </a:extLst>
          </p:cNvPr>
          <p:cNvSpPr/>
          <p:nvPr/>
        </p:nvSpPr>
        <p:spPr>
          <a:xfrm>
            <a:off x="7227514" y="4802854"/>
            <a:ext cx="906685" cy="746841"/>
          </a:xfrm>
          <a:custGeom>
            <a:avLst/>
            <a:gdLst/>
            <a:ahLst/>
            <a:cxnLst/>
            <a:rect l="l" t="t" r="r" b="b"/>
            <a:pathLst>
              <a:path w="648970" h="546735">
                <a:moveTo>
                  <a:pt x="0" y="0"/>
                </a:moveTo>
                <a:lnTo>
                  <a:pt x="7705" y="6490"/>
                </a:lnTo>
                <a:lnTo>
                  <a:pt x="648731" y="546468"/>
                </a:lnTo>
              </a:path>
            </a:pathLst>
          </a:custGeom>
          <a:ln w="20149">
            <a:solidFill>
              <a:srgbClr val="53585F"/>
            </a:solidFill>
            <a:prstDash val="dash"/>
          </a:ln>
        </p:spPr>
        <p:txBody>
          <a:bodyPr wrap="square" lIns="0" tIns="0" rIns="0" bIns="0" rtlCol="0"/>
          <a:lstStyle/>
          <a:p>
            <a:endParaRPr sz="2400"/>
          </a:p>
        </p:txBody>
      </p:sp>
      <p:sp>
        <p:nvSpPr>
          <p:cNvPr id="102" name="object 11">
            <a:extLst>
              <a:ext uri="{FF2B5EF4-FFF2-40B4-BE49-F238E27FC236}">
                <a16:creationId xmlns:a16="http://schemas.microsoft.com/office/drawing/2014/main" id="{44BEF29C-1E39-A740-9306-100ECD82A17F}"/>
              </a:ext>
            </a:extLst>
          </p:cNvPr>
          <p:cNvSpPr/>
          <p:nvPr/>
        </p:nvSpPr>
        <p:spPr>
          <a:xfrm>
            <a:off x="7139160" y="4728430"/>
            <a:ext cx="140547" cy="132927"/>
          </a:xfrm>
          <a:custGeom>
            <a:avLst/>
            <a:gdLst/>
            <a:ahLst/>
            <a:cxnLst/>
            <a:rect l="l" t="t" r="r" b="b"/>
            <a:pathLst>
              <a:path w="105410" h="99695">
                <a:moveTo>
                  <a:pt x="0" y="0"/>
                </a:moveTo>
                <a:lnTo>
                  <a:pt x="42811" y="99288"/>
                </a:lnTo>
                <a:lnTo>
                  <a:pt x="105117" y="25323"/>
                </a:lnTo>
                <a:lnTo>
                  <a:pt x="0" y="0"/>
                </a:lnTo>
                <a:close/>
              </a:path>
            </a:pathLst>
          </a:custGeom>
          <a:solidFill>
            <a:srgbClr val="53585F"/>
          </a:solidFill>
        </p:spPr>
        <p:txBody>
          <a:bodyPr wrap="square" lIns="0" tIns="0" rIns="0" bIns="0" rtlCol="0"/>
          <a:lstStyle/>
          <a:p>
            <a:endParaRPr sz="2400"/>
          </a:p>
        </p:txBody>
      </p:sp>
      <p:sp>
        <p:nvSpPr>
          <p:cNvPr id="103" name="object 12">
            <a:extLst>
              <a:ext uri="{FF2B5EF4-FFF2-40B4-BE49-F238E27FC236}">
                <a16:creationId xmlns:a16="http://schemas.microsoft.com/office/drawing/2014/main" id="{2030643C-0ABB-1545-8D18-FA8A94FF039A}"/>
              </a:ext>
            </a:extLst>
          </p:cNvPr>
          <p:cNvSpPr/>
          <p:nvPr/>
        </p:nvSpPr>
        <p:spPr>
          <a:xfrm>
            <a:off x="7229868" y="3594615"/>
            <a:ext cx="964353" cy="760307"/>
          </a:xfrm>
          <a:custGeom>
            <a:avLst/>
            <a:gdLst/>
            <a:ahLst/>
            <a:cxnLst/>
            <a:rect l="l" t="t" r="r" b="b"/>
            <a:pathLst>
              <a:path w="723264" h="570229">
                <a:moveTo>
                  <a:pt x="0" y="570025"/>
                </a:moveTo>
                <a:lnTo>
                  <a:pt x="7910" y="563787"/>
                </a:lnTo>
                <a:lnTo>
                  <a:pt x="722769" y="0"/>
                </a:lnTo>
              </a:path>
            </a:pathLst>
          </a:custGeom>
          <a:ln w="20149">
            <a:solidFill>
              <a:srgbClr val="53585F"/>
            </a:solidFill>
            <a:prstDash val="dash"/>
          </a:ln>
        </p:spPr>
        <p:txBody>
          <a:bodyPr wrap="square" lIns="0" tIns="0" rIns="0" bIns="0" rtlCol="0"/>
          <a:lstStyle/>
          <a:p>
            <a:endParaRPr sz="2400"/>
          </a:p>
        </p:txBody>
      </p:sp>
      <p:sp>
        <p:nvSpPr>
          <p:cNvPr id="104" name="object 13">
            <a:extLst>
              <a:ext uri="{FF2B5EF4-FFF2-40B4-BE49-F238E27FC236}">
                <a16:creationId xmlns:a16="http://schemas.microsoft.com/office/drawing/2014/main" id="{EC0689F6-95FB-364E-9EEB-3B55BA332D58}"/>
              </a:ext>
            </a:extLst>
          </p:cNvPr>
          <p:cNvSpPr/>
          <p:nvPr/>
        </p:nvSpPr>
        <p:spPr>
          <a:xfrm>
            <a:off x="7139161" y="4295700"/>
            <a:ext cx="141393" cy="131233"/>
          </a:xfrm>
          <a:custGeom>
            <a:avLst/>
            <a:gdLst/>
            <a:ahLst/>
            <a:cxnLst/>
            <a:rect l="l" t="t" r="r" b="b"/>
            <a:pathLst>
              <a:path w="106045" h="98425">
                <a:moveTo>
                  <a:pt x="45986" y="0"/>
                </a:moveTo>
                <a:lnTo>
                  <a:pt x="0" y="97866"/>
                </a:lnTo>
                <a:lnTo>
                  <a:pt x="105879" y="75946"/>
                </a:lnTo>
                <a:lnTo>
                  <a:pt x="45986" y="0"/>
                </a:lnTo>
                <a:close/>
              </a:path>
            </a:pathLst>
          </a:custGeom>
          <a:solidFill>
            <a:srgbClr val="53585F"/>
          </a:solidFill>
        </p:spPr>
        <p:txBody>
          <a:bodyPr wrap="square" lIns="0" tIns="0" rIns="0" bIns="0" rtlCol="0"/>
          <a:lstStyle/>
          <a:p>
            <a:endParaRPr sz="2400"/>
          </a:p>
        </p:txBody>
      </p:sp>
      <p:sp>
        <p:nvSpPr>
          <p:cNvPr id="105" name="object 14">
            <a:extLst>
              <a:ext uri="{FF2B5EF4-FFF2-40B4-BE49-F238E27FC236}">
                <a16:creationId xmlns:a16="http://schemas.microsoft.com/office/drawing/2014/main" id="{8C694BF9-5A5A-A64A-BEA2-08550007F762}"/>
              </a:ext>
            </a:extLst>
          </p:cNvPr>
          <p:cNvSpPr/>
          <p:nvPr/>
        </p:nvSpPr>
        <p:spPr>
          <a:xfrm>
            <a:off x="8674778" y="3127401"/>
            <a:ext cx="393700" cy="414020"/>
          </a:xfrm>
          <a:custGeom>
            <a:avLst/>
            <a:gdLst/>
            <a:ahLst/>
            <a:cxnLst/>
            <a:rect l="l" t="t" r="r" b="b"/>
            <a:pathLst>
              <a:path w="295275" h="310514">
                <a:moveTo>
                  <a:pt x="224256" y="0"/>
                </a:moveTo>
                <a:lnTo>
                  <a:pt x="0" y="64312"/>
                </a:lnTo>
                <a:lnTo>
                  <a:pt x="70548" y="310311"/>
                </a:lnTo>
                <a:lnTo>
                  <a:pt x="294805" y="246011"/>
                </a:lnTo>
                <a:lnTo>
                  <a:pt x="224256" y="0"/>
                </a:lnTo>
                <a:close/>
              </a:path>
            </a:pathLst>
          </a:custGeom>
          <a:solidFill>
            <a:srgbClr val="53585F"/>
          </a:solidFill>
        </p:spPr>
        <p:txBody>
          <a:bodyPr wrap="square" lIns="0" tIns="0" rIns="0" bIns="0" rtlCol="0"/>
          <a:lstStyle/>
          <a:p>
            <a:endParaRPr sz="2400"/>
          </a:p>
        </p:txBody>
      </p:sp>
      <p:sp>
        <p:nvSpPr>
          <p:cNvPr id="106" name="object 15">
            <a:extLst>
              <a:ext uri="{FF2B5EF4-FFF2-40B4-BE49-F238E27FC236}">
                <a16:creationId xmlns:a16="http://schemas.microsoft.com/office/drawing/2014/main" id="{2363279F-9CC3-C24A-AB19-C3186D59CD8F}"/>
              </a:ext>
            </a:extLst>
          </p:cNvPr>
          <p:cNvSpPr/>
          <p:nvPr/>
        </p:nvSpPr>
        <p:spPr>
          <a:xfrm>
            <a:off x="8674778" y="3127411"/>
            <a:ext cx="393700" cy="414020"/>
          </a:xfrm>
          <a:custGeom>
            <a:avLst/>
            <a:gdLst/>
            <a:ahLst/>
            <a:cxnLst/>
            <a:rect l="l" t="t" r="r" b="b"/>
            <a:pathLst>
              <a:path w="295275" h="310514">
                <a:moveTo>
                  <a:pt x="0" y="64304"/>
                </a:moveTo>
                <a:lnTo>
                  <a:pt x="224256" y="0"/>
                </a:lnTo>
                <a:lnTo>
                  <a:pt x="294795" y="245998"/>
                </a:lnTo>
                <a:lnTo>
                  <a:pt x="70538" y="310303"/>
                </a:lnTo>
                <a:lnTo>
                  <a:pt x="0" y="64304"/>
                </a:lnTo>
              </a:path>
            </a:pathLst>
          </a:custGeom>
          <a:ln w="3175">
            <a:solidFill>
              <a:srgbClr val="53585F"/>
            </a:solidFill>
          </a:ln>
        </p:spPr>
        <p:txBody>
          <a:bodyPr wrap="square" lIns="0" tIns="0" rIns="0" bIns="0" rtlCol="0"/>
          <a:lstStyle/>
          <a:p>
            <a:endParaRPr sz="2400"/>
          </a:p>
        </p:txBody>
      </p:sp>
      <p:sp>
        <p:nvSpPr>
          <p:cNvPr id="107" name="object 16">
            <a:extLst>
              <a:ext uri="{FF2B5EF4-FFF2-40B4-BE49-F238E27FC236}">
                <a16:creationId xmlns:a16="http://schemas.microsoft.com/office/drawing/2014/main" id="{E508CF05-CC1C-7F4D-BAC6-6A1DD68A55DE}"/>
              </a:ext>
            </a:extLst>
          </p:cNvPr>
          <p:cNvSpPr/>
          <p:nvPr/>
        </p:nvSpPr>
        <p:spPr>
          <a:xfrm>
            <a:off x="9107176" y="2934371"/>
            <a:ext cx="751840" cy="291253"/>
          </a:xfrm>
          <a:custGeom>
            <a:avLst/>
            <a:gdLst/>
            <a:ahLst/>
            <a:cxnLst/>
            <a:rect l="l" t="t" r="r" b="b"/>
            <a:pathLst>
              <a:path w="563879" h="218439">
                <a:moveTo>
                  <a:pt x="0" y="217982"/>
                </a:moveTo>
                <a:lnTo>
                  <a:pt x="4698" y="216165"/>
                </a:lnTo>
                <a:lnTo>
                  <a:pt x="563781" y="0"/>
                </a:lnTo>
              </a:path>
            </a:pathLst>
          </a:custGeom>
          <a:ln w="10074">
            <a:solidFill>
              <a:srgbClr val="53585F"/>
            </a:solidFill>
            <a:prstDash val="sysDot"/>
          </a:ln>
        </p:spPr>
        <p:txBody>
          <a:bodyPr wrap="square" lIns="0" tIns="0" rIns="0" bIns="0" rtlCol="0"/>
          <a:lstStyle/>
          <a:p>
            <a:endParaRPr sz="2400"/>
          </a:p>
        </p:txBody>
      </p:sp>
      <p:sp>
        <p:nvSpPr>
          <p:cNvPr id="108" name="object 17">
            <a:extLst>
              <a:ext uri="{FF2B5EF4-FFF2-40B4-BE49-F238E27FC236}">
                <a16:creationId xmlns:a16="http://schemas.microsoft.com/office/drawing/2014/main" id="{C3ABC0FD-E64A-CC4C-B197-A2D8F81C35FA}"/>
              </a:ext>
            </a:extLst>
          </p:cNvPr>
          <p:cNvSpPr/>
          <p:nvPr/>
        </p:nvSpPr>
        <p:spPr>
          <a:xfrm>
            <a:off x="9038268" y="3184990"/>
            <a:ext cx="89747" cy="75353"/>
          </a:xfrm>
          <a:custGeom>
            <a:avLst/>
            <a:gdLst/>
            <a:ahLst/>
            <a:cxnLst/>
            <a:rect l="l" t="t" r="r" b="b"/>
            <a:pathLst>
              <a:path w="67310" h="56514">
                <a:moveTo>
                  <a:pt x="45478" y="0"/>
                </a:moveTo>
                <a:lnTo>
                  <a:pt x="0" y="49999"/>
                </a:lnTo>
                <a:lnTo>
                  <a:pt x="67284" y="56387"/>
                </a:lnTo>
                <a:lnTo>
                  <a:pt x="45478" y="0"/>
                </a:lnTo>
                <a:close/>
              </a:path>
            </a:pathLst>
          </a:custGeom>
          <a:solidFill>
            <a:srgbClr val="53585F"/>
          </a:solidFill>
        </p:spPr>
        <p:txBody>
          <a:bodyPr wrap="square" lIns="0" tIns="0" rIns="0" bIns="0" rtlCol="0"/>
          <a:lstStyle/>
          <a:p>
            <a:endParaRPr sz="2400"/>
          </a:p>
        </p:txBody>
      </p:sp>
      <p:sp>
        <p:nvSpPr>
          <p:cNvPr id="109" name="object 18">
            <a:extLst>
              <a:ext uri="{FF2B5EF4-FFF2-40B4-BE49-F238E27FC236}">
                <a16:creationId xmlns:a16="http://schemas.microsoft.com/office/drawing/2014/main" id="{9BD5EA09-8286-5E43-A290-9D71D73FE13B}"/>
              </a:ext>
            </a:extLst>
          </p:cNvPr>
          <p:cNvSpPr/>
          <p:nvPr/>
        </p:nvSpPr>
        <p:spPr>
          <a:xfrm>
            <a:off x="8645581" y="3383635"/>
            <a:ext cx="78740" cy="25400"/>
          </a:xfrm>
          <a:custGeom>
            <a:avLst/>
            <a:gdLst/>
            <a:ahLst/>
            <a:cxnLst/>
            <a:rect l="l" t="t" r="r" b="b"/>
            <a:pathLst>
              <a:path w="59054" h="19050">
                <a:moveTo>
                  <a:pt x="58561" y="0"/>
                </a:moveTo>
                <a:lnTo>
                  <a:pt x="9587" y="15811"/>
                </a:lnTo>
                <a:lnTo>
                  <a:pt x="0" y="18907"/>
                </a:lnTo>
              </a:path>
            </a:pathLst>
          </a:custGeom>
          <a:ln w="20149">
            <a:solidFill>
              <a:srgbClr val="000000"/>
            </a:solidFill>
          </a:ln>
        </p:spPr>
        <p:txBody>
          <a:bodyPr wrap="square" lIns="0" tIns="0" rIns="0" bIns="0" rtlCol="0"/>
          <a:lstStyle/>
          <a:p>
            <a:endParaRPr sz="2400"/>
          </a:p>
        </p:txBody>
      </p:sp>
      <p:sp>
        <p:nvSpPr>
          <p:cNvPr id="110" name="object 19">
            <a:extLst>
              <a:ext uri="{FF2B5EF4-FFF2-40B4-BE49-F238E27FC236}">
                <a16:creationId xmlns:a16="http://schemas.microsoft.com/office/drawing/2014/main" id="{061B74B8-64E6-D64B-A232-D7044BFD29DD}"/>
              </a:ext>
            </a:extLst>
          </p:cNvPr>
          <p:cNvSpPr/>
          <p:nvPr/>
        </p:nvSpPr>
        <p:spPr>
          <a:xfrm>
            <a:off x="8535652" y="3343351"/>
            <a:ext cx="143085" cy="122767"/>
          </a:xfrm>
          <a:custGeom>
            <a:avLst/>
            <a:gdLst/>
            <a:ahLst/>
            <a:cxnLst/>
            <a:rect l="l" t="t" r="r" b="b"/>
            <a:pathLst>
              <a:path w="107314" h="92075">
                <a:moveTo>
                  <a:pt x="77177" y="0"/>
                </a:moveTo>
                <a:lnTo>
                  <a:pt x="0" y="75742"/>
                </a:lnTo>
                <a:lnTo>
                  <a:pt x="106895" y="92036"/>
                </a:lnTo>
                <a:lnTo>
                  <a:pt x="77177" y="0"/>
                </a:lnTo>
                <a:close/>
              </a:path>
            </a:pathLst>
          </a:custGeom>
          <a:solidFill>
            <a:srgbClr val="000000"/>
          </a:solidFill>
        </p:spPr>
        <p:txBody>
          <a:bodyPr wrap="square" lIns="0" tIns="0" rIns="0" bIns="0" rtlCol="0"/>
          <a:lstStyle/>
          <a:p>
            <a:endParaRPr sz="2400"/>
          </a:p>
        </p:txBody>
      </p:sp>
      <p:sp>
        <p:nvSpPr>
          <p:cNvPr id="111" name="object 20">
            <a:extLst>
              <a:ext uri="{FF2B5EF4-FFF2-40B4-BE49-F238E27FC236}">
                <a16:creationId xmlns:a16="http://schemas.microsoft.com/office/drawing/2014/main" id="{DE1D936E-0AC2-8343-BF74-BCF6DC830AF0}"/>
              </a:ext>
            </a:extLst>
          </p:cNvPr>
          <p:cNvSpPr/>
          <p:nvPr/>
        </p:nvSpPr>
        <p:spPr>
          <a:xfrm>
            <a:off x="8704444" y="4339048"/>
            <a:ext cx="323427" cy="352213"/>
          </a:xfrm>
          <a:custGeom>
            <a:avLst/>
            <a:gdLst/>
            <a:ahLst/>
            <a:cxnLst/>
            <a:rect l="l" t="t" r="r" b="b"/>
            <a:pathLst>
              <a:path w="242570" h="264160">
                <a:moveTo>
                  <a:pt x="233146" y="0"/>
                </a:moveTo>
                <a:lnTo>
                  <a:pt x="0" y="8140"/>
                </a:lnTo>
                <a:lnTo>
                  <a:pt x="8928" y="263893"/>
                </a:lnTo>
                <a:lnTo>
                  <a:pt x="242087" y="255752"/>
                </a:lnTo>
                <a:lnTo>
                  <a:pt x="233146" y="0"/>
                </a:lnTo>
                <a:close/>
              </a:path>
            </a:pathLst>
          </a:custGeom>
          <a:solidFill>
            <a:srgbClr val="53585F"/>
          </a:solidFill>
        </p:spPr>
        <p:txBody>
          <a:bodyPr wrap="square" lIns="0" tIns="0" rIns="0" bIns="0" rtlCol="0"/>
          <a:lstStyle/>
          <a:p>
            <a:endParaRPr sz="2400"/>
          </a:p>
        </p:txBody>
      </p:sp>
      <p:sp>
        <p:nvSpPr>
          <p:cNvPr id="112" name="object 21">
            <a:extLst>
              <a:ext uri="{FF2B5EF4-FFF2-40B4-BE49-F238E27FC236}">
                <a16:creationId xmlns:a16="http://schemas.microsoft.com/office/drawing/2014/main" id="{19D35896-A8C3-EA40-88B5-D552C870079E}"/>
              </a:ext>
            </a:extLst>
          </p:cNvPr>
          <p:cNvSpPr/>
          <p:nvPr/>
        </p:nvSpPr>
        <p:spPr>
          <a:xfrm>
            <a:off x="8704444" y="4339047"/>
            <a:ext cx="323427" cy="352213"/>
          </a:xfrm>
          <a:custGeom>
            <a:avLst/>
            <a:gdLst/>
            <a:ahLst/>
            <a:cxnLst/>
            <a:rect l="l" t="t" r="r" b="b"/>
            <a:pathLst>
              <a:path w="242570" h="264160">
                <a:moveTo>
                  <a:pt x="0" y="8141"/>
                </a:moveTo>
                <a:lnTo>
                  <a:pt x="233150" y="0"/>
                </a:lnTo>
                <a:lnTo>
                  <a:pt x="242081" y="255756"/>
                </a:lnTo>
                <a:lnTo>
                  <a:pt x="8931" y="263898"/>
                </a:lnTo>
                <a:lnTo>
                  <a:pt x="0" y="8141"/>
                </a:lnTo>
              </a:path>
            </a:pathLst>
          </a:custGeom>
          <a:ln w="3175">
            <a:solidFill>
              <a:srgbClr val="53585F"/>
            </a:solidFill>
          </a:ln>
        </p:spPr>
        <p:txBody>
          <a:bodyPr wrap="square" lIns="0" tIns="0" rIns="0" bIns="0" rtlCol="0"/>
          <a:lstStyle/>
          <a:p>
            <a:endParaRPr sz="2400"/>
          </a:p>
        </p:txBody>
      </p:sp>
      <p:sp>
        <p:nvSpPr>
          <p:cNvPr id="113" name="object 22">
            <a:extLst>
              <a:ext uri="{FF2B5EF4-FFF2-40B4-BE49-F238E27FC236}">
                <a16:creationId xmlns:a16="http://schemas.microsoft.com/office/drawing/2014/main" id="{FB0A77C1-1DD6-EE4C-A57C-E209FE5B6CCF}"/>
              </a:ext>
            </a:extLst>
          </p:cNvPr>
          <p:cNvSpPr/>
          <p:nvPr/>
        </p:nvSpPr>
        <p:spPr>
          <a:xfrm>
            <a:off x="8628780" y="4527143"/>
            <a:ext cx="82125" cy="5927"/>
          </a:xfrm>
          <a:custGeom>
            <a:avLst/>
            <a:gdLst/>
            <a:ahLst/>
            <a:cxnLst/>
            <a:rect l="l" t="t" r="r" b="b"/>
            <a:pathLst>
              <a:path w="61595" h="4445">
                <a:moveTo>
                  <a:pt x="61396" y="0"/>
                </a:moveTo>
                <a:lnTo>
                  <a:pt x="10051" y="3494"/>
                </a:lnTo>
                <a:lnTo>
                  <a:pt x="0" y="4178"/>
                </a:lnTo>
              </a:path>
            </a:pathLst>
          </a:custGeom>
          <a:ln w="20149">
            <a:solidFill>
              <a:srgbClr val="000000"/>
            </a:solidFill>
          </a:ln>
        </p:spPr>
        <p:txBody>
          <a:bodyPr wrap="square" lIns="0" tIns="0" rIns="0" bIns="0" rtlCol="0"/>
          <a:lstStyle/>
          <a:p>
            <a:endParaRPr sz="2400"/>
          </a:p>
        </p:txBody>
      </p:sp>
      <p:sp>
        <p:nvSpPr>
          <p:cNvPr id="114" name="object 23">
            <a:extLst>
              <a:ext uri="{FF2B5EF4-FFF2-40B4-BE49-F238E27FC236}">
                <a16:creationId xmlns:a16="http://schemas.microsoft.com/office/drawing/2014/main" id="{8412CC6B-2636-EA40-BAA5-546BFE4EED19}"/>
              </a:ext>
            </a:extLst>
          </p:cNvPr>
          <p:cNvSpPr/>
          <p:nvPr/>
        </p:nvSpPr>
        <p:spPr>
          <a:xfrm>
            <a:off x="8513520" y="4467470"/>
            <a:ext cx="133773" cy="128693"/>
          </a:xfrm>
          <a:custGeom>
            <a:avLst/>
            <a:gdLst/>
            <a:ahLst/>
            <a:cxnLst/>
            <a:rect l="l" t="t" r="r" b="b"/>
            <a:pathLst>
              <a:path w="100329" h="96520">
                <a:moveTo>
                  <a:pt x="93205" y="0"/>
                </a:moveTo>
                <a:lnTo>
                  <a:pt x="0" y="54813"/>
                </a:lnTo>
                <a:lnTo>
                  <a:pt x="99771" y="96494"/>
                </a:lnTo>
                <a:lnTo>
                  <a:pt x="93205" y="0"/>
                </a:lnTo>
                <a:close/>
              </a:path>
            </a:pathLst>
          </a:custGeom>
          <a:solidFill>
            <a:srgbClr val="000000"/>
          </a:solidFill>
        </p:spPr>
        <p:txBody>
          <a:bodyPr wrap="square" lIns="0" tIns="0" rIns="0" bIns="0" rtlCol="0"/>
          <a:lstStyle/>
          <a:p>
            <a:endParaRPr sz="2400"/>
          </a:p>
        </p:txBody>
      </p:sp>
      <p:sp>
        <p:nvSpPr>
          <p:cNvPr id="115" name="object 24">
            <a:extLst>
              <a:ext uri="{FF2B5EF4-FFF2-40B4-BE49-F238E27FC236}">
                <a16:creationId xmlns:a16="http://schemas.microsoft.com/office/drawing/2014/main" id="{60237B2B-1A76-C84C-8B3E-899FBDC54DC7}"/>
              </a:ext>
            </a:extLst>
          </p:cNvPr>
          <p:cNvSpPr/>
          <p:nvPr/>
        </p:nvSpPr>
        <p:spPr>
          <a:xfrm>
            <a:off x="8598442" y="5454203"/>
            <a:ext cx="382693" cy="404707"/>
          </a:xfrm>
          <a:custGeom>
            <a:avLst/>
            <a:gdLst/>
            <a:ahLst/>
            <a:cxnLst/>
            <a:rect l="l" t="t" r="r" b="b"/>
            <a:pathLst>
              <a:path w="287020" h="303529">
                <a:moveTo>
                  <a:pt x="59728" y="0"/>
                </a:moveTo>
                <a:lnTo>
                  <a:pt x="0" y="248845"/>
                </a:lnTo>
                <a:lnTo>
                  <a:pt x="226847" y="303293"/>
                </a:lnTo>
                <a:lnTo>
                  <a:pt x="286575" y="54448"/>
                </a:lnTo>
                <a:lnTo>
                  <a:pt x="59728" y="0"/>
                </a:lnTo>
                <a:close/>
              </a:path>
            </a:pathLst>
          </a:custGeom>
          <a:solidFill>
            <a:srgbClr val="53585F"/>
          </a:solidFill>
        </p:spPr>
        <p:txBody>
          <a:bodyPr wrap="square" lIns="0" tIns="0" rIns="0" bIns="0" rtlCol="0"/>
          <a:lstStyle/>
          <a:p>
            <a:endParaRPr sz="2400"/>
          </a:p>
        </p:txBody>
      </p:sp>
      <p:sp>
        <p:nvSpPr>
          <p:cNvPr id="116" name="object 25">
            <a:extLst>
              <a:ext uri="{FF2B5EF4-FFF2-40B4-BE49-F238E27FC236}">
                <a16:creationId xmlns:a16="http://schemas.microsoft.com/office/drawing/2014/main" id="{266AFD20-7A49-8740-A2D4-7D60B8D3693F}"/>
              </a:ext>
            </a:extLst>
          </p:cNvPr>
          <p:cNvSpPr/>
          <p:nvPr/>
        </p:nvSpPr>
        <p:spPr>
          <a:xfrm>
            <a:off x="8598440" y="5454203"/>
            <a:ext cx="382693" cy="404707"/>
          </a:xfrm>
          <a:custGeom>
            <a:avLst/>
            <a:gdLst/>
            <a:ahLst/>
            <a:cxnLst/>
            <a:rect l="l" t="t" r="r" b="b"/>
            <a:pathLst>
              <a:path w="287020" h="303529">
                <a:moveTo>
                  <a:pt x="59728" y="0"/>
                </a:moveTo>
                <a:lnTo>
                  <a:pt x="286579" y="54449"/>
                </a:lnTo>
                <a:lnTo>
                  <a:pt x="226850" y="303294"/>
                </a:lnTo>
                <a:lnTo>
                  <a:pt x="0" y="248844"/>
                </a:lnTo>
                <a:lnTo>
                  <a:pt x="59728" y="0"/>
                </a:lnTo>
              </a:path>
            </a:pathLst>
          </a:custGeom>
          <a:ln w="3175">
            <a:solidFill>
              <a:srgbClr val="53585F"/>
            </a:solidFill>
          </a:ln>
        </p:spPr>
        <p:txBody>
          <a:bodyPr wrap="square" lIns="0" tIns="0" rIns="0" bIns="0" rtlCol="0"/>
          <a:lstStyle/>
          <a:p>
            <a:endParaRPr sz="2400"/>
          </a:p>
        </p:txBody>
      </p:sp>
      <p:sp>
        <p:nvSpPr>
          <p:cNvPr id="117" name="object 26">
            <a:extLst>
              <a:ext uri="{FF2B5EF4-FFF2-40B4-BE49-F238E27FC236}">
                <a16:creationId xmlns:a16="http://schemas.microsoft.com/office/drawing/2014/main" id="{9C232619-31F7-A949-9E26-4BAAC4B7D004}"/>
              </a:ext>
            </a:extLst>
          </p:cNvPr>
          <p:cNvSpPr/>
          <p:nvPr/>
        </p:nvSpPr>
        <p:spPr>
          <a:xfrm>
            <a:off x="9015307" y="5720368"/>
            <a:ext cx="653627" cy="157480"/>
          </a:xfrm>
          <a:custGeom>
            <a:avLst/>
            <a:gdLst/>
            <a:ahLst/>
            <a:cxnLst/>
            <a:rect l="l" t="t" r="r" b="b"/>
            <a:pathLst>
              <a:path w="490220" h="118110">
                <a:moveTo>
                  <a:pt x="0" y="0"/>
                </a:moveTo>
                <a:lnTo>
                  <a:pt x="4897" y="1177"/>
                </a:lnTo>
                <a:lnTo>
                  <a:pt x="490008" y="117811"/>
                </a:lnTo>
              </a:path>
            </a:pathLst>
          </a:custGeom>
          <a:ln w="10074">
            <a:solidFill>
              <a:srgbClr val="53585F"/>
            </a:solidFill>
            <a:prstDash val="sysDot"/>
          </a:ln>
        </p:spPr>
        <p:txBody>
          <a:bodyPr wrap="square" lIns="0" tIns="0" rIns="0" bIns="0" rtlCol="0"/>
          <a:lstStyle/>
          <a:p>
            <a:endParaRPr sz="2400"/>
          </a:p>
        </p:txBody>
      </p:sp>
      <p:sp>
        <p:nvSpPr>
          <p:cNvPr id="118" name="object 27">
            <a:extLst>
              <a:ext uri="{FF2B5EF4-FFF2-40B4-BE49-F238E27FC236}">
                <a16:creationId xmlns:a16="http://schemas.microsoft.com/office/drawing/2014/main" id="{DBB54DCC-D540-E54A-8027-08EE655ABAC0}"/>
              </a:ext>
            </a:extLst>
          </p:cNvPr>
          <p:cNvSpPr/>
          <p:nvPr/>
        </p:nvSpPr>
        <p:spPr>
          <a:xfrm>
            <a:off x="8943475" y="5682755"/>
            <a:ext cx="88053" cy="78740"/>
          </a:xfrm>
          <a:custGeom>
            <a:avLst/>
            <a:gdLst/>
            <a:ahLst/>
            <a:cxnLst/>
            <a:rect l="l" t="t" r="r" b="b"/>
            <a:pathLst>
              <a:path w="66039" h="59054">
                <a:moveTo>
                  <a:pt x="65849" y="0"/>
                </a:moveTo>
                <a:lnTo>
                  <a:pt x="0" y="15256"/>
                </a:lnTo>
                <a:lnTo>
                  <a:pt x="51714" y="58773"/>
                </a:lnTo>
                <a:lnTo>
                  <a:pt x="65849" y="0"/>
                </a:lnTo>
                <a:close/>
              </a:path>
            </a:pathLst>
          </a:custGeom>
          <a:solidFill>
            <a:srgbClr val="53585F"/>
          </a:solidFill>
        </p:spPr>
        <p:txBody>
          <a:bodyPr wrap="square" lIns="0" tIns="0" rIns="0" bIns="0" rtlCol="0"/>
          <a:lstStyle/>
          <a:p>
            <a:endParaRPr sz="2400"/>
          </a:p>
        </p:txBody>
      </p:sp>
      <p:sp>
        <p:nvSpPr>
          <p:cNvPr id="119" name="object 28">
            <a:extLst>
              <a:ext uri="{FF2B5EF4-FFF2-40B4-BE49-F238E27FC236}">
                <a16:creationId xmlns:a16="http://schemas.microsoft.com/office/drawing/2014/main" id="{C0149798-53C0-9046-9A2C-92054BB93133}"/>
              </a:ext>
            </a:extLst>
          </p:cNvPr>
          <p:cNvSpPr/>
          <p:nvPr/>
        </p:nvSpPr>
        <p:spPr>
          <a:xfrm>
            <a:off x="8556304" y="5610155"/>
            <a:ext cx="80433" cy="16933"/>
          </a:xfrm>
          <a:custGeom>
            <a:avLst/>
            <a:gdLst/>
            <a:ahLst/>
            <a:cxnLst/>
            <a:rect l="l" t="t" r="r" b="b"/>
            <a:pathLst>
              <a:path w="60325" h="12700">
                <a:moveTo>
                  <a:pt x="60280" y="12377"/>
                </a:moveTo>
                <a:lnTo>
                  <a:pt x="9868" y="2026"/>
                </a:lnTo>
                <a:lnTo>
                  <a:pt x="0" y="0"/>
                </a:lnTo>
              </a:path>
            </a:pathLst>
          </a:custGeom>
          <a:ln w="20149">
            <a:solidFill>
              <a:srgbClr val="000000"/>
            </a:solidFill>
          </a:ln>
        </p:spPr>
        <p:txBody>
          <a:bodyPr wrap="square" lIns="0" tIns="0" rIns="0" bIns="0" rtlCol="0"/>
          <a:lstStyle/>
          <a:p>
            <a:endParaRPr sz="2400"/>
          </a:p>
        </p:txBody>
      </p:sp>
      <p:sp>
        <p:nvSpPr>
          <p:cNvPr id="120" name="object 29">
            <a:extLst>
              <a:ext uri="{FF2B5EF4-FFF2-40B4-BE49-F238E27FC236}">
                <a16:creationId xmlns:a16="http://schemas.microsoft.com/office/drawing/2014/main" id="{CF3167BD-4348-CF4C-8C0B-C1743E21607C}"/>
              </a:ext>
            </a:extLst>
          </p:cNvPr>
          <p:cNvSpPr/>
          <p:nvPr/>
        </p:nvSpPr>
        <p:spPr>
          <a:xfrm>
            <a:off x="8443146" y="5549696"/>
            <a:ext cx="139700" cy="127000"/>
          </a:xfrm>
          <a:custGeom>
            <a:avLst/>
            <a:gdLst/>
            <a:ahLst/>
            <a:cxnLst/>
            <a:rect l="l" t="t" r="r" b="b"/>
            <a:pathLst>
              <a:path w="104775" h="95250">
                <a:moveTo>
                  <a:pt x="104470" y="0"/>
                </a:moveTo>
                <a:lnTo>
                  <a:pt x="0" y="27915"/>
                </a:lnTo>
                <a:lnTo>
                  <a:pt x="85013" y="94739"/>
                </a:lnTo>
                <a:lnTo>
                  <a:pt x="104470" y="0"/>
                </a:lnTo>
                <a:close/>
              </a:path>
            </a:pathLst>
          </a:custGeom>
          <a:solidFill>
            <a:srgbClr val="000000"/>
          </a:solidFill>
        </p:spPr>
        <p:txBody>
          <a:bodyPr wrap="square" lIns="0" tIns="0" rIns="0" bIns="0" rtlCol="0"/>
          <a:lstStyle/>
          <a:p>
            <a:endParaRPr sz="2400"/>
          </a:p>
        </p:txBody>
      </p:sp>
      <p:sp>
        <p:nvSpPr>
          <p:cNvPr id="121" name="object 30">
            <a:extLst>
              <a:ext uri="{FF2B5EF4-FFF2-40B4-BE49-F238E27FC236}">
                <a16:creationId xmlns:a16="http://schemas.microsoft.com/office/drawing/2014/main" id="{368005B9-33C7-5449-8DF7-B0BA22A87EB3}"/>
              </a:ext>
            </a:extLst>
          </p:cNvPr>
          <p:cNvSpPr/>
          <p:nvPr/>
        </p:nvSpPr>
        <p:spPr>
          <a:xfrm>
            <a:off x="9098595" y="4674156"/>
            <a:ext cx="585045" cy="413173"/>
          </a:xfrm>
          <a:custGeom>
            <a:avLst/>
            <a:gdLst/>
            <a:ahLst/>
            <a:cxnLst/>
            <a:rect l="l" t="t" r="r" b="b"/>
            <a:pathLst>
              <a:path w="438785" h="309879">
                <a:moveTo>
                  <a:pt x="0" y="0"/>
                </a:moveTo>
                <a:lnTo>
                  <a:pt x="4115" y="2904"/>
                </a:lnTo>
                <a:lnTo>
                  <a:pt x="438221" y="309292"/>
                </a:lnTo>
              </a:path>
            </a:pathLst>
          </a:custGeom>
          <a:ln w="10074">
            <a:solidFill>
              <a:srgbClr val="53585F"/>
            </a:solidFill>
            <a:prstDash val="sysDot"/>
          </a:ln>
        </p:spPr>
        <p:txBody>
          <a:bodyPr wrap="square" lIns="0" tIns="0" rIns="0" bIns="0" rtlCol="0"/>
          <a:lstStyle/>
          <a:p>
            <a:endParaRPr sz="2400"/>
          </a:p>
        </p:txBody>
      </p:sp>
      <p:sp>
        <p:nvSpPr>
          <p:cNvPr id="122" name="object 31">
            <a:extLst>
              <a:ext uri="{FF2B5EF4-FFF2-40B4-BE49-F238E27FC236}">
                <a16:creationId xmlns:a16="http://schemas.microsoft.com/office/drawing/2014/main" id="{A73881FC-5057-E645-945B-942AA6BB3E4F}"/>
              </a:ext>
            </a:extLst>
          </p:cNvPr>
          <p:cNvSpPr/>
          <p:nvPr/>
        </p:nvSpPr>
        <p:spPr>
          <a:xfrm>
            <a:off x="9038233" y="4631553"/>
            <a:ext cx="89747" cy="79587"/>
          </a:xfrm>
          <a:custGeom>
            <a:avLst/>
            <a:gdLst/>
            <a:ahLst/>
            <a:cxnLst/>
            <a:rect l="l" t="t" r="r" b="b"/>
            <a:pathLst>
              <a:path w="67310" h="59689">
                <a:moveTo>
                  <a:pt x="0" y="0"/>
                </a:moveTo>
                <a:lnTo>
                  <a:pt x="31953" y="59550"/>
                </a:lnTo>
                <a:lnTo>
                  <a:pt x="66801" y="10159"/>
                </a:lnTo>
                <a:lnTo>
                  <a:pt x="0" y="0"/>
                </a:lnTo>
                <a:close/>
              </a:path>
            </a:pathLst>
          </a:custGeom>
          <a:solidFill>
            <a:srgbClr val="53585F"/>
          </a:solidFill>
        </p:spPr>
        <p:txBody>
          <a:bodyPr wrap="square" lIns="0" tIns="0" rIns="0" bIns="0" rtlCol="0"/>
          <a:lstStyle/>
          <a:p>
            <a:endParaRPr sz="2400"/>
          </a:p>
        </p:txBody>
      </p:sp>
      <p:sp>
        <p:nvSpPr>
          <p:cNvPr id="123" name="object 32">
            <a:extLst>
              <a:ext uri="{FF2B5EF4-FFF2-40B4-BE49-F238E27FC236}">
                <a16:creationId xmlns:a16="http://schemas.microsoft.com/office/drawing/2014/main" id="{DFA86319-A7EE-124D-8D8B-2B5B796D2041}"/>
              </a:ext>
            </a:extLst>
          </p:cNvPr>
          <p:cNvSpPr/>
          <p:nvPr/>
        </p:nvSpPr>
        <p:spPr>
          <a:xfrm>
            <a:off x="9127913" y="4571818"/>
            <a:ext cx="685800" cy="205740"/>
          </a:xfrm>
          <a:custGeom>
            <a:avLst/>
            <a:gdLst/>
            <a:ahLst/>
            <a:cxnLst/>
            <a:rect l="l" t="t" r="r" b="b"/>
            <a:pathLst>
              <a:path w="514350" h="154304">
                <a:moveTo>
                  <a:pt x="0" y="0"/>
                </a:moveTo>
                <a:lnTo>
                  <a:pt x="4825" y="1443"/>
                </a:lnTo>
                <a:lnTo>
                  <a:pt x="513880" y="153708"/>
                </a:lnTo>
              </a:path>
            </a:pathLst>
          </a:custGeom>
          <a:ln w="10074">
            <a:solidFill>
              <a:srgbClr val="53585F"/>
            </a:solidFill>
            <a:prstDash val="sysDot"/>
          </a:ln>
        </p:spPr>
        <p:txBody>
          <a:bodyPr wrap="square" lIns="0" tIns="0" rIns="0" bIns="0" rtlCol="0"/>
          <a:lstStyle/>
          <a:p>
            <a:endParaRPr sz="2400"/>
          </a:p>
        </p:txBody>
      </p:sp>
      <p:sp>
        <p:nvSpPr>
          <p:cNvPr id="124" name="object 33">
            <a:extLst>
              <a:ext uri="{FF2B5EF4-FFF2-40B4-BE49-F238E27FC236}">
                <a16:creationId xmlns:a16="http://schemas.microsoft.com/office/drawing/2014/main" id="{B6044C0E-FF92-6C49-8389-93A2C648D267}"/>
              </a:ext>
            </a:extLst>
          </p:cNvPr>
          <p:cNvSpPr/>
          <p:nvPr/>
        </p:nvSpPr>
        <p:spPr>
          <a:xfrm>
            <a:off x="9057131" y="4535137"/>
            <a:ext cx="88900" cy="77892"/>
          </a:xfrm>
          <a:custGeom>
            <a:avLst/>
            <a:gdLst/>
            <a:ahLst/>
            <a:cxnLst/>
            <a:rect l="l" t="t" r="r" b="b"/>
            <a:pathLst>
              <a:path w="66675" h="58420">
                <a:moveTo>
                  <a:pt x="66573" y="0"/>
                </a:moveTo>
                <a:lnTo>
                  <a:pt x="0" y="11633"/>
                </a:lnTo>
                <a:lnTo>
                  <a:pt x="49250" y="57912"/>
                </a:lnTo>
                <a:lnTo>
                  <a:pt x="66573" y="0"/>
                </a:lnTo>
                <a:close/>
              </a:path>
            </a:pathLst>
          </a:custGeom>
          <a:solidFill>
            <a:srgbClr val="53585F"/>
          </a:solidFill>
        </p:spPr>
        <p:txBody>
          <a:bodyPr wrap="square" lIns="0" tIns="0" rIns="0" bIns="0" rtlCol="0"/>
          <a:lstStyle/>
          <a:p>
            <a:endParaRPr sz="2400"/>
          </a:p>
        </p:txBody>
      </p:sp>
      <p:sp>
        <p:nvSpPr>
          <p:cNvPr id="125" name="object 34">
            <a:extLst>
              <a:ext uri="{FF2B5EF4-FFF2-40B4-BE49-F238E27FC236}">
                <a16:creationId xmlns:a16="http://schemas.microsoft.com/office/drawing/2014/main" id="{61F07D38-B865-EA4D-8D55-6FFC140B0312}"/>
              </a:ext>
            </a:extLst>
          </p:cNvPr>
          <p:cNvSpPr/>
          <p:nvPr/>
        </p:nvSpPr>
        <p:spPr>
          <a:xfrm>
            <a:off x="9101168" y="3978612"/>
            <a:ext cx="585045" cy="413173"/>
          </a:xfrm>
          <a:custGeom>
            <a:avLst/>
            <a:gdLst/>
            <a:ahLst/>
            <a:cxnLst/>
            <a:rect l="l" t="t" r="r" b="b"/>
            <a:pathLst>
              <a:path w="438785" h="309879">
                <a:moveTo>
                  <a:pt x="0" y="309292"/>
                </a:moveTo>
                <a:lnTo>
                  <a:pt x="4115" y="306387"/>
                </a:lnTo>
                <a:lnTo>
                  <a:pt x="438221" y="0"/>
                </a:lnTo>
              </a:path>
            </a:pathLst>
          </a:custGeom>
          <a:ln w="10074">
            <a:solidFill>
              <a:srgbClr val="53585F"/>
            </a:solidFill>
            <a:prstDash val="sysDot"/>
          </a:ln>
        </p:spPr>
        <p:txBody>
          <a:bodyPr wrap="square" lIns="0" tIns="0" rIns="0" bIns="0" rtlCol="0"/>
          <a:lstStyle/>
          <a:p>
            <a:endParaRPr sz="2400"/>
          </a:p>
        </p:txBody>
      </p:sp>
      <p:sp>
        <p:nvSpPr>
          <p:cNvPr id="126" name="object 35">
            <a:extLst>
              <a:ext uri="{FF2B5EF4-FFF2-40B4-BE49-F238E27FC236}">
                <a16:creationId xmlns:a16="http://schemas.microsoft.com/office/drawing/2014/main" id="{FA68F863-0F31-2B4B-929F-1A3816630CF7}"/>
              </a:ext>
            </a:extLst>
          </p:cNvPr>
          <p:cNvSpPr/>
          <p:nvPr/>
        </p:nvSpPr>
        <p:spPr>
          <a:xfrm>
            <a:off x="9040808" y="4354203"/>
            <a:ext cx="89747" cy="79587"/>
          </a:xfrm>
          <a:custGeom>
            <a:avLst/>
            <a:gdLst/>
            <a:ahLst/>
            <a:cxnLst/>
            <a:rect l="l" t="t" r="r" b="b"/>
            <a:pathLst>
              <a:path w="67310" h="59689">
                <a:moveTo>
                  <a:pt x="31965" y="0"/>
                </a:moveTo>
                <a:lnTo>
                  <a:pt x="0" y="59550"/>
                </a:lnTo>
                <a:lnTo>
                  <a:pt x="66814" y="49390"/>
                </a:lnTo>
                <a:lnTo>
                  <a:pt x="31965" y="0"/>
                </a:lnTo>
                <a:close/>
              </a:path>
            </a:pathLst>
          </a:custGeom>
          <a:solidFill>
            <a:srgbClr val="53585F"/>
          </a:solidFill>
        </p:spPr>
        <p:txBody>
          <a:bodyPr wrap="square" lIns="0" tIns="0" rIns="0" bIns="0" rtlCol="0"/>
          <a:lstStyle/>
          <a:p>
            <a:endParaRPr sz="2400"/>
          </a:p>
        </p:txBody>
      </p:sp>
      <p:sp>
        <p:nvSpPr>
          <p:cNvPr id="127" name="object 36">
            <a:extLst>
              <a:ext uri="{FF2B5EF4-FFF2-40B4-BE49-F238E27FC236}">
                <a16:creationId xmlns:a16="http://schemas.microsoft.com/office/drawing/2014/main" id="{A6082BFB-7006-5C41-AE5C-D5D30813B685}"/>
              </a:ext>
            </a:extLst>
          </p:cNvPr>
          <p:cNvSpPr/>
          <p:nvPr/>
        </p:nvSpPr>
        <p:spPr>
          <a:xfrm>
            <a:off x="9130504" y="4288394"/>
            <a:ext cx="685800" cy="205740"/>
          </a:xfrm>
          <a:custGeom>
            <a:avLst/>
            <a:gdLst/>
            <a:ahLst/>
            <a:cxnLst/>
            <a:rect l="l" t="t" r="r" b="b"/>
            <a:pathLst>
              <a:path w="514350" h="154304">
                <a:moveTo>
                  <a:pt x="0" y="153708"/>
                </a:moveTo>
                <a:lnTo>
                  <a:pt x="4825" y="152265"/>
                </a:lnTo>
                <a:lnTo>
                  <a:pt x="513880" y="0"/>
                </a:lnTo>
              </a:path>
            </a:pathLst>
          </a:custGeom>
          <a:ln w="10074">
            <a:solidFill>
              <a:srgbClr val="53585F"/>
            </a:solidFill>
            <a:prstDash val="sysDot"/>
          </a:ln>
        </p:spPr>
        <p:txBody>
          <a:bodyPr wrap="square" lIns="0" tIns="0" rIns="0" bIns="0" rtlCol="0"/>
          <a:lstStyle/>
          <a:p>
            <a:endParaRPr sz="2400"/>
          </a:p>
        </p:txBody>
      </p:sp>
      <p:sp>
        <p:nvSpPr>
          <p:cNvPr id="128" name="object 37">
            <a:extLst>
              <a:ext uri="{FF2B5EF4-FFF2-40B4-BE49-F238E27FC236}">
                <a16:creationId xmlns:a16="http://schemas.microsoft.com/office/drawing/2014/main" id="{CBE5E947-EE96-9743-A775-F2F67BF4CCBA}"/>
              </a:ext>
            </a:extLst>
          </p:cNvPr>
          <p:cNvSpPr/>
          <p:nvPr/>
        </p:nvSpPr>
        <p:spPr>
          <a:xfrm>
            <a:off x="9059723" y="4452806"/>
            <a:ext cx="88900" cy="77892"/>
          </a:xfrm>
          <a:custGeom>
            <a:avLst/>
            <a:gdLst/>
            <a:ahLst/>
            <a:cxnLst/>
            <a:rect l="l" t="t" r="r" b="b"/>
            <a:pathLst>
              <a:path w="66675" h="58420">
                <a:moveTo>
                  <a:pt x="49250" y="0"/>
                </a:moveTo>
                <a:lnTo>
                  <a:pt x="0" y="46278"/>
                </a:lnTo>
                <a:lnTo>
                  <a:pt x="66573" y="57911"/>
                </a:lnTo>
                <a:lnTo>
                  <a:pt x="49250" y="0"/>
                </a:lnTo>
                <a:close/>
              </a:path>
            </a:pathLst>
          </a:custGeom>
          <a:solidFill>
            <a:srgbClr val="53585F"/>
          </a:solidFill>
        </p:spPr>
        <p:txBody>
          <a:bodyPr wrap="square" lIns="0" tIns="0" rIns="0" bIns="0" rtlCol="0"/>
          <a:lstStyle/>
          <a:p>
            <a:endParaRPr sz="2400"/>
          </a:p>
        </p:txBody>
      </p:sp>
      <p:sp>
        <p:nvSpPr>
          <p:cNvPr id="129" name="object 38">
            <a:extLst>
              <a:ext uri="{FF2B5EF4-FFF2-40B4-BE49-F238E27FC236}">
                <a16:creationId xmlns:a16="http://schemas.microsoft.com/office/drawing/2014/main" id="{1637946D-C20A-894A-8E1A-5AC25B0088A4}"/>
              </a:ext>
            </a:extLst>
          </p:cNvPr>
          <p:cNvSpPr/>
          <p:nvPr/>
        </p:nvSpPr>
        <p:spPr>
          <a:xfrm>
            <a:off x="3316559" y="4409918"/>
            <a:ext cx="582363" cy="899590"/>
          </a:xfrm>
          <a:custGeom>
            <a:avLst/>
            <a:gdLst/>
            <a:ahLst/>
            <a:cxnLst/>
            <a:rect l="l" t="t" r="r" b="b"/>
            <a:pathLst>
              <a:path w="515619" h="774700">
                <a:moveTo>
                  <a:pt x="0" y="769052"/>
                </a:moveTo>
                <a:lnTo>
                  <a:pt x="506866" y="0"/>
                </a:lnTo>
                <a:lnTo>
                  <a:pt x="515278" y="5544"/>
                </a:lnTo>
                <a:lnTo>
                  <a:pt x="8411" y="774596"/>
                </a:lnTo>
                <a:lnTo>
                  <a:pt x="0" y="769052"/>
                </a:lnTo>
                <a:close/>
              </a:path>
            </a:pathLst>
          </a:custGeom>
          <a:solidFill>
            <a:srgbClr val="53585F"/>
          </a:solidFill>
        </p:spPr>
        <p:txBody>
          <a:bodyPr wrap="square" lIns="0" tIns="0" rIns="0" bIns="0" rtlCol="0"/>
          <a:lstStyle/>
          <a:p>
            <a:endParaRPr sz="2400"/>
          </a:p>
        </p:txBody>
      </p:sp>
      <p:sp>
        <p:nvSpPr>
          <p:cNvPr id="130" name="object 39">
            <a:extLst>
              <a:ext uri="{FF2B5EF4-FFF2-40B4-BE49-F238E27FC236}">
                <a16:creationId xmlns:a16="http://schemas.microsoft.com/office/drawing/2014/main" id="{BA425DDD-9C05-E44D-A7F8-4BB2302E9F0D}"/>
              </a:ext>
            </a:extLst>
          </p:cNvPr>
          <p:cNvSpPr/>
          <p:nvPr/>
        </p:nvSpPr>
        <p:spPr>
          <a:xfrm>
            <a:off x="2630903" y="4203974"/>
            <a:ext cx="1192449" cy="72601"/>
          </a:xfrm>
          <a:custGeom>
            <a:avLst/>
            <a:gdLst/>
            <a:ahLst/>
            <a:cxnLst/>
            <a:rect l="l" t="t" r="r" b="b"/>
            <a:pathLst>
              <a:path w="1136650" h="102870">
                <a:moveTo>
                  <a:pt x="817" y="0"/>
                </a:moveTo>
                <a:lnTo>
                  <a:pt x="1136209" y="92438"/>
                </a:lnTo>
                <a:lnTo>
                  <a:pt x="1135392" y="102479"/>
                </a:lnTo>
                <a:lnTo>
                  <a:pt x="0" y="10041"/>
                </a:lnTo>
                <a:lnTo>
                  <a:pt x="817" y="0"/>
                </a:lnTo>
                <a:close/>
              </a:path>
            </a:pathLst>
          </a:custGeom>
          <a:solidFill>
            <a:srgbClr val="53585F"/>
          </a:solidFill>
        </p:spPr>
        <p:txBody>
          <a:bodyPr wrap="square" lIns="0" tIns="0" rIns="0" bIns="0" rtlCol="0"/>
          <a:lstStyle/>
          <a:p>
            <a:endParaRPr sz="2400"/>
          </a:p>
        </p:txBody>
      </p:sp>
      <p:sp>
        <p:nvSpPr>
          <p:cNvPr id="131" name="object 40">
            <a:extLst>
              <a:ext uri="{FF2B5EF4-FFF2-40B4-BE49-F238E27FC236}">
                <a16:creationId xmlns:a16="http://schemas.microsoft.com/office/drawing/2014/main" id="{6A48E60C-C823-7646-B73D-410803A4ADA6}"/>
              </a:ext>
            </a:extLst>
          </p:cNvPr>
          <p:cNvSpPr/>
          <p:nvPr/>
        </p:nvSpPr>
        <p:spPr>
          <a:xfrm>
            <a:off x="3686359" y="3524885"/>
            <a:ext cx="221366" cy="622939"/>
          </a:xfrm>
          <a:custGeom>
            <a:avLst/>
            <a:gdLst/>
            <a:ahLst/>
            <a:cxnLst/>
            <a:rect l="l" t="t" r="r" b="b"/>
            <a:pathLst>
              <a:path w="252730" h="583564">
                <a:moveTo>
                  <a:pt x="9289" y="0"/>
                </a:moveTo>
                <a:lnTo>
                  <a:pt x="252456" y="579416"/>
                </a:lnTo>
                <a:lnTo>
                  <a:pt x="243166" y="583315"/>
                </a:lnTo>
                <a:lnTo>
                  <a:pt x="0" y="3898"/>
                </a:lnTo>
                <a:lnTo>
                  <a:pt x="9289" y="0"/>
                </a:lnTo>
                <a:close/>
              </a:path>
            </a:pathLst>
          </a:custGeom>
          <a:solidFill>
            <a:srgbClr val="53585F"/>
          </a:solidFill>
        </p:spPr>
        <p:txBody>
          <a:bodyPr wrap="square" lIns="0" tIns="0" rIns="0" bIns="0" rtlCol="0"/>
          <a:lstStyle/>
          <a:p>
            <a:endParaRPr sz="2400"/>
          </a:p>
        </p:txBody>
      </p:sp>
      <p:sp>
        <p:nvSpPr>
          <p:cNvPr id="132" name="object 41">
            <a:extLst>
              <a:ext uri="{FF2B5EF4-FFF2-40B4-BE49-F238E27FC236}">
                <a16:creationId xmlns:a16="http://schemas.microsoft.com/office/drawing/2014/main" id="{EF4604FC-1A46-A24E-83E4-10D038F86CAE}"/>
              </a:ext>
            </a:extLst>
          </p:cNvPr>
          <p:cNvSpPr txBox="1"/>
          <p:nvPr/>
        </p:nvSpPr>
        <p:spPr>
          <a:xfrm>
            <a:off x="2151496" y="5743012"/>
            <a:ext cx="1515533" cy="269304"/>
          </a:xfrm>
          <a:prstGeom prst="rect">
            <a:avLst/>
          </a:prstGeom>
        </p:spPr>
        <p:txBody>
          <a:bodyPr vert="horz" wrap="square" lIns="0" tIns="22860" rIns="0" bIns="0" rtlCol="0">
            <a:spAutoFit/>
          </a:bodyPr>
          <a:lstStyle/>
          <a:p>
            <a:pPr marL="16933">
              <a:spcBef>
                <a:spcPts val="180"/>
              </a:spcBef>
            </a:pPr>
            <a:r>
              <a:rPr sz="1600" b="1" spc="27" dirty="0">
                <a:latin typeface="Arial"/>
                <a:cs typeface="Arial"/>
              </a:rPr>
              <a:t>INPUT</a:t>
            </a:r>
            <a:r>
              <a:rPr sz="1600" b="1" spc="20" dirty="0">
                <a:latin typeface="Arial"/>
                <a:cs typeface="Arial"/>
              </a:rPr>
              <a:t> </a:t>
            </a:r>
            <a:r>
              <a:rPr sz="1600" b="1" spc="33" dirty="0">
                <a:latin typeface="Arial"/>
                <a:cs typeface="Arial"/>
              </a:rPr>
              <a:t>GRAPH</a:t>
            </a:r>
            <a:endParaRPr sz="1600" dirty="0">
              <a:latin typeface="Arial"/>
              <a:cs typeface="Arial"/>
            </a:endParaRPr>
          </a:p>
        </p:txBody>
      </p:sp>
      <p:sp>
        <p:nvSpPr>
          <p:cNvPr id="133" name="object 42">
            <a:extLst>
              <a:ext uri="{FF2B5EF4-FFF2-40B4-BE49-F238E27FC236}">
                <a16:creationId xmlns:a16="http://schemas.microsoft.com/office/drawing/2014/main" id="{AFE4695E-13E6-A548-ADD1-8FB3DA46963C}"/>
              </a:ext>
            </a:extLst>
          </p:cNvPr>
          <p:cNvSpPr/>
          <p:nvPr/>
        </p:nvSpPr>
        <p:spPr>
          <a:xfrm>
            <a:off x="2443039" y="3559810"/>
            <a:ext cx="1693" cy="345439"/>
          </a:xfrm>
          <a:custGeom>
            <a:avLst/>
            <a:gdLst/>
            <a:ahLst/>
            <a:cxnLst/>
            <a:rect l="l" t="t" r="r" b="b"/>
            <a:pathLst>
              <a:path w="1269" h="259080">
                <a:moveTo>
                  <a:pt x="0" y="0"/>
                </a:moveTo>
                <a:lnTo>
                  <a:pt x="860" y="253505"/>
                </a:lnTo>
                <a:lnTo>
                  <a:pt x="877" y="258542"/>
                </a:lnTo>
              </a:path>
            </a:pathLst>
          </a:custGeom>
          <a:ln w="10074">
            <a:solidFill>
              <a:srgbClr val="000000"/>
            </a:solidFill>
          </a:ln>
        </p:spPr>
        <p:txBody>
          <a:bodyPr wrap="square" lIns="0" tIns="0" rIns="0" bIns="0" rtlCol="0"/>
          <a:lstStyle/>
          <a:p>
            <a:endParaRPr sz="2400"/>
          </a:p>
        </p:txBody>
      </p:sp>
      <p:sp>
        <p:nvSpPr>
          <p:cNvPr id="134" name="object 43">
            <a:extLst>
              <a:ext uri="{FF2B5EF4-FFF2-40B4-BE49-F238E27FC236}">
                <a16:creationId xmlns:a16="http://schemas.microsoft.com/office/drawing/2014/main" id="{DF5F65CF-18AF-EC4B-B7F6-B7D42A93E865}"/>
              </a:ext>
            </a:extLst>
          </p:cNvPr>
          <p:cNvSpPr/>
          <p:nvPr/>
        </p:nvSpPr>
        <p:spPr>
          <a:xfrm>
            <a:off x="2403889" y="3897680"/>
            <a:ext cx="81280" cy="81280"/>
          </a:xfrm>
          <a:custGeom>
            <a:avLst/>
            <a:gdLst/>
            <a:ahLst/>
            <a:cxnLst/>
            <a:rect l="l" t="t" r="r" b="b"/>
            <a:pathLst>
              <a:path w="60959" h="60960">
                <a:moveTo>
                  <a:pt x="60445" y="0"/>
                </a:moveTo>
                <a:lnTo>
                  <a:pt x="0" y="203"/>
                </a:lnTo>
                <a:lnTo>
                  <a:pt x="30427" y="60553"/>
                </a:lnTo>
                <a:lnTo>
                  <a:pt x="60445" y="0"/>
                </a:lnTo>
                <a:close/>
              </a:path>
            </a:pathLst>
          </a:custGeom>
          <a:solidFill>
            <a:srgbClr val="000000"/>
          </a:solidFill>
        </p:spPr>
        <p:txBody>
          <a:bodyPr wrap="square" lIns="0" tIns="0" rIns="0" bIns="0" rtlCol="0"/>
          <a:lstStyle/>
          <a:p>
            <a:endParaRPr sz="2400"/>
          </a:p>
        </p:txBody>
      </p:sp>
      <p:sp>
        <p:nvSpPr>
          <p:cNvPr id="135" name="object 44">
            <a:extLst>
              <a:ext uri="{FF2B5EF4-FFF2-40B4-BE49-F238E27FC236}">
                <a16:creationId xmlns:a16="http://schemas.microsoft.com/office/drawing/2014/main" id="{66493AEE-FC2A-1840-B42F-E35D4719D327}"/>
              </a:ext>
            </a:extLst>
          </p:cNvPr>
          <p:cNvSpPr txBox="1"/>
          <p:nvPr/>
        </p:nvSpPr>
        <p:spPr>
          <a:xfrm>
            <a:off x="1886489" y="3261179"/>
            <a:ext cx="1308408" cy="238527"/>
          </a:xfrm>
          <a:prstGeom prst="rect">
            <a:avLst/>
          </a:prstGeom>
        </p:spPr>
        <p:txBody>
          <a:bodyPr vert="horz" wrap="square" lIns="0" tIns="22860" rIns="0" bIns="0" rtlCol="0">
            <a:spAutoFit/>
          </a:bodyPr>
          <a:lstStyle/>
          <a:p>
            <a:pPr marL="16933">
              <a:spcBef>
                <a:spcPts val="180"/>
              </a:spcBef>
            </a:pPr>
            <a:r>
              <a:rPr sz="1400" spc="-33" dirty="0">
                <a:latin typeface="Arial"/>
                <a:cs typeface="Arial"/>
              </a:rPr>
              <a:t>TARGET</a:t>
            </a:r>
            <a:r>
              <a:rPr sz="1400" spc="20" dirty="0">
                <a:latin typeface="Arial"/>
                <a:cs typeface="Arial"/>
              </a:rPr>
              <a:t> NODE</a:t>
            </a:r>
            <a:endParaRPr sz="1400" dirty="0">
              <a:latin typeface="Arial"/>
              <a:cs typeface="Arial"/>
            </a:endParaRPr>
          </a:p>
        </p:txBody>
      </p:sp>
      <p:sp>
        <p:nvSpPr>
          <p:cNvPr id="136" name="object 45">
            <a:extLst>
              <a:ext uri="{FF2B5EF4-FFF2-40B4-BE49-F238E27FC236}">
                <a16:creationId xmlns:a16="http://schemas.microsoft.com/office/drawing/2014/main" id="{EEEA71F5-05D3-2741-969F-E3F61B245223}"/>
              </a:ext>
            </a:extLst>
          </p:cNvPr>
          <p:cNvSpPr/>
          <p:nvPr/>
        </p:nvSpPr>
        <p:spPr>
          <a:xfrm>
            <a:off x="2632410" y="3515869"/>
            <a:ext cx="953201" cy="576921"/>
          </a:xfrm>
          <a:custGeom>
            <a:avLst/>
            <a:gdLst/>
            <a:ahLst/>
            <a:cxnLst/>
            <a:rect l="l" t="t" r="r" b="b"/>
            <a:pathLst>
              <a:path w="831850" h="489585">
                <a:moveTo>
                  <a:pt x="831223" y="8709"/>
                </a:moveTo>
                <a:lnTo>
                  <a:pt x="5063" y="488966"/>
                </a:lnTo>
                <a:lnTo>
                  <a:pt x="0" y="480256"/>
                </a:lnTo>
                <a:lnTo>
                  <a:pt x="826160" y="0"/>
                </a:lnTo>
                <a:lnTo>
                  <a:pt x="831223" y="8709"/>
                </a:lnTo>
                <a:close/>
              </a:path>
            </a:pathLst>
          </a:custGeom>
          <a:solidFill>
            <a:srgbClr val="53585F"/>
          </a:solidFill>
        </p:spPr>
        <p:txBody>
          <a:bodyPr wrap="square" lIns="0" tIns="0" rIns="0" bIns="0" rtlCol="0"/>
          <a:lstStyle/>
          <a:p>
            <a:endParaRPr sz="2400"/>
          </a:p>
        </p:txBody>
      </p:sp>
      <p:sp>
        <p:nvSpPr>
          <p:cNvPr id="137" name="object 47">
            <a:extLst>
              <a:ext uri="{FF2B5EF4-FFF2-40B4-BE49-F238E27FC236}">
                <a16:creationId xmlns:a16="http://schemas.microsoft.com/office/drawing/2014/main" id="{A6A4E308-E1EA-024E-BDE7-06A40E225A5A}"/>
              </a:ext>
            </a:extLst>
          </p:cNvPr>
          <p:cNvSpPr txBox="1"/>
          <p:nvPr/>
        </p:nvSpPr>
        <p:spPr>
          <a:xfrm>
            <a:off x="3576655" y="3241279"/>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138" name="object 48">
            <a:extLst>
              <a:ext uri="{FF2B5EF4-FFF2-40B4-BE49-F238E27FC236}">
                <a16:creationId xmlns:a16="http://schemas.microsoft.com/office/drawing/2014/main" id="{AC031525-39F8-8B48-BA6D-A1DEF057CA50}"/>
              </a:ext>
            </a:extLst>
          </p:cNvPr>
          <p:cNvSpPr/>
          <p:nvPr/>
        </p:nvSpPr>
        <p:spPr>
          <a:xfrm>
            <a:off x="2122681" y="4314676"/>
            <a:ext cx="300840" cy="738113"/>
          </a:xfrm>
          <a:custGeom>
            <a:avLst/>
            <a:gdLst/>
            <a:ahLst/>
            <a:cxnLst/>
            <a:rect l="l" t="t" r="r" b="b"/>
            <a:pathLst>
              <a:path w="307340" h="662939">
                <a:moveTo>
                  <a:pt x="307164" y="4152"/>
                </a:moveTo>
                <a:lnTo>
                  <a:pt x="9178" y="662777"/>
                </a:lnTo>
                <a:lnTo>
                  <a:pt x="0" y="658624"/>
                </a:lnTo>
                <a:lnTo>
                  <a:pt x="297985" y="0"/>
                </a:lnTo>
                <a:lnTo>
                  <a:pt x="307164" y="4152"/>
                </a:lnTo>
                <a:close/>
              </a:path>
            </a:pathLst>
          </a:custGeom>
          <a:solidFill>
            <a:srgbClr val="53585F"/>
          </a:solidFill>
        </p:spPr>
        <p:txBody>
          <a:bodyPr wrap="square" lIns="0" tIns="0" rIns="0" bIns="0" rtlCol="0"/>
          <a:lstStyle/>
          <a:p>
            <a:endParaRPr sz="2400"/>
          </a:p>
        </p:txBody>
      </p:sp>
      <p:sp>
        <p:nvSpPr>
          <p:cNvPr id="139" name="object 50">
            <a:extLst>
              <a:ext uri="{FF2B5EF4-FFF2-40B4-BE49-F238E27FC236}">
                <a16:creationId xmlns:a16="http://schemas.microsoft.com/office/drawing/2014/main" id="{C7D415FA-637C-EA48-9916-9E5CF22ED434}"/>
              </a:ext>
            </a:extLst>
          </p:cNvPr>
          <p:cNvSpPr txBox="1"/>
          <p:nvPr/>
        </p:nvSpPr>
        <p:spPr>
          <a:xfrm>
            <a:off x="2011320" y="499425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140" name="object 52">
            <a:extLst>
              <a:ext uri="{FF2B5EF4-FFF2-40B4-BE49-F238E27FC236}">
                <a16:creationId xmlns:a16="http://schemas.microsoft.com/office/drawing/2014/main" id="{7B0E069D-C5BC-3843-8F0B-9DF7D8081A19}"/>
              </a:ext>
            </a:extLst>
          </p:cNvPr>
          <p:cNvSpPr txBox="1"/>
          <p:nvPr/>
        </p:nvSpPr>
        <p:spPr>
          <a:xfrm>
            <a:off x="3242897" y="525868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E</a:t>
            </a:r>
            <a:endParaRPr dirty="0">
              <a:latin typeface="Courier New"/>
              <a:cs typeface="Courier New"/>
            </a:endParaRPr>
          </a:p>
        </p:txBody>
      </p:sp>
      <p:sp>
        <p:nvSpPr>
          <p:cNvPr id="141" name="object 53">
            <a:extLst>
              <a:ext uri="{FF2B5EF4-FFF2-40B4-BE49-F238E27FC236}">
                <a16:creationId xmlns:a16="http://schemas.microsoft.com/office/drawing/2014/main" id="{4A03994E-41E5-694F-9EAA-E89A85D299D6}"/>
              </a:ext>
            </a:extLst>
          </p:cNvPr>
          <p:cNvSpPr/>
          <p:nvPr/>
        </p:nvSpPr>
        <p:spPr>
          <a:xfrm>
            <a:off x="4008176" y="4368367"/>
            <a:ext cx="215053" cy="428413"/>
          </a:xfrm>
          <a:custGeom>
            <a:avLst/>
            <a:gdLst/>
            <a:ahLst/>
            <a:cxnLst/>
            <a:rect l="l" t="t" r="r" b="b"/>
            <a:pathLst>
              <a:path w="161289" h="321310">
                <a:moveTo>
                  <a:pt x="9083" y="0"/>
                </a:moveTo>
                <a:lnTo>
                  <a:pt x="161065" y="316788"/>
                </a:lnTo>
                <a:lnTo>
                  <a:pt x="151981" y="321146"/>
                </a:lnTo>
                <a:lnTo>
                  <a:pt x="0" y="4357"/>
                </a:lnTo>
                <a:lnTo>
                  <a:pt x="9083" y="0"/>
                </a:lnTo>
                <a:close/>
              </a:path>
            </a:pathLst>
          </a:custGeom>
          <a:solidFill>
            <a:srgbClr val="53585F"/>
          </a:solidFill>
        </p:spPr>
        <p:txBody>
          <a:bodyPr wrap="square" lIns="0" tIns="0" rIns="0" bIns="0" rtlCol="0"/>
          <a:lstStyle/>
          <a:p>
            <a:endParaRPr sz="2400"/>
          </a:p>
        </p:txBody>
      </p:sp>
      <p:sp>
        <p:nvSpPr>
          <p:cNvPr id="142" name="object 55">
            <a:extLst>
              <a:ext uri="{FF2B5EF4-FFF2-40B4-BE49-F238E27FC236}">
                <a16:creationId xmlns:a16="http://schemas.microsoft.com/office/drawing/2014/main" id="{01D245EE-0870-1041-AD2D-39D443406EAB}"/>
              </a:ext>
            </a:extLst>
          </p:cNvPr>
          <p:cNvSpPr txBox="1"/>
          <p:nvPr/>
        </p:nvSpPr>
        <p:spPr>
          <a:xfrm>
            <a:off x="4170189" y="475880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F</a:t>
            </a:r>
            <a:endParaRPr dirty="0">
              <a:latin typeface="Courier New"/>
              <a:cs typeface="Courier New"/>
            </a:endParaRPr>
          </a:p>
        </p:txBody>
      </p:sp>
      <p:sp>
        <p:nvSpPr>
          <p:cNvPr id="143" name="object 57">
            <a:extLst>
              <a:ext uri="{FF2B5EF4-FFF2-40B4-BE49-F238E27FC236}">
                <a16:creationId xmlns:a16="http://schemas.microsoft.com/office/drawing/2014/main" id="{425E8F9F-A168-8441-9B30-8262AF196C00}"/>
              </a:ext>
            </a:extLst>
          </p:cNvPr>
          <p:cNvSpPr txBox="1"/>
          <p:nvPr/>
        </p:nvSpPr>
        <p:spPr>
          <a:xfrm>
            <a:off x="3888807" y="41337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144" name="object 63">
            <a:extLst>
              <a:ext uri="{FF2B5EF4-FFF2-40B4-BE49-F238E27FC236}">
                <a16:creationId xmlns:a16="http://schemas.microsoft.com/office/drawing/2014/main" id="{FF30A2F8-8C0A-2445-BBB0-FCA1312C43E2}"/>
              </a:ext>
            </a:extLst>
          </p:cNvPr>
          <p:cNvSpPr txBox="1"/>
          <p:nvPr/>
        </p:nvSpPr>
        <p:spPr>
          <a:xfrm>
            <a:off x="7233762" y="4161210"/>
            <a:ext cx="955049" cy="470343"/>
          </a:xfrm>
          <a:prstGeom prst="rect">
            <a:avLst/>
          </a:prstGeom>
        </p:spPr>
        <p:txBody>
          <a:bodyPr vert="horz" wrap="square" lIns="0" tIns="18627" rIns="0" bIns="0" rtlCol="0">
            <a:spAutoFit/>
          </a:bodyPr>
          <a:lstStyle/>
          <a:p>
            <a:pPr marL="16933">
              <a:spcBef>
                <a:spcPts val="147"/>
              </a:spcBef>
              <a:tabLst>
                <a:tab pos="987189" algn="l"/>
              </a:tabLst>
            </a:pPr>
            <a:r>
              <a:rPr sz="1467" u="heavy" dirty="0">
                <a:uFill>
                  <a:solidFill>
                    <a:srgbClr val="53585F"/>
                  </a:solidFill>
                </a:uFill>
                <a:latin typeface="Times New Roman"/>
                <a:cs typeface="Times New Roman"/>
              </a:rPr>
              <a:t> 	</a:t>
            </a:r>
            <a:r>
              <a:rPr sz="1467" dirty="0">
                <a:latin typeface="Times New Roman"/>
                <a:cs typeface="Times New Roman"/>
              </a:rPr>
              <a:t> </a:t>
            </a:r>
            <a:r>
              <a:rPr sz="1467" spc="-140" dirty="0">
                <a:latin typeface="Times New Roman"/>
                <a:cs typeface="Times New Roman"/>
              </a:rPr>
              <a:t> </a:t>
            </a:r>
            <a:endParaRPr sz="1467" dirty="0">
              <a:latin typeface="Courier New"/>
              <a:cs typeface="Courier New"/>
            </a:endParaRPr>
          </a:p>
        </p:txBody>
      </p:sp>
      <p:sp>
        <p:nvSpPr>
          <p:cNvPr id="145" name="object 67">
            <a:extLst>
              <a:ext uri="{FF2B5EF4-FFF2-40B4-BE49-F238E27FC236}">
                <a16:creationId xmlns:a16="http://schemas.microsoft.com/office/drawing/2014/main" id="{88F9901A-C51A-444B-955D-2C560E84B890}"/>
              </a:ext>
            </a:extLst>
          </p:cNvPr>
          <p:cNvSpPr txBox="1"/>
          <p:nvPr/>
        </p:nvSpPr>
        <p:spPr>
          <a:xfrm>
            <a:off x="2384343" y="4012881"/>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146" name="object 68">
            <a:extLst>
              <a:ext uri="{FF2B5EF4-FFF2-40B4-BE49-F238E27FC236}">
                <a16:creationId xmlns:a16="http://schemas.microsoft.com/office/drawing/2014/main" id="{72B2566C-BD64-A64C-B9A7-766E176A10B3}"/>
              </a:ext>
            </a:extLst>
          </p:cNvPr>
          <p:cNvSpPr/>
          <p:nvPr/>
        </p:nvSpPr>
        <p:spPr>
          <a:xfrm>
            <a:off x="9128277" y="3352727"/>
            <a:ext cx="796713" cy="73659"/>
          </a:xfrm>
          <a:custGeom>
            <a:avLst/>
            <a:gdLst/>
            <a:ahLst/>
            <a:cxnLst/>
            <a:rect l="l" t="t" r="r" b="b"/>
            <a:pathLst>
              <a:path w="597535" h="55244">
                <a:moveTo>
                  <a:pt x="0" y="0"/>
                </a:moveTo>
                <a:lnTo>
                  <a:pt x="5015" y="463"/>
                </a:lnTo>
                <a:lnTo>
                  <a:pt x="597396" y="55241"/>
                </a:lnTo>
              </a:path>
            </a:pathLst>
          </a:custGeom>
          <a:ln w="10074">
            <a:solidFill>
              <a:srgbClr val="53585F"/>
            </a:solidFill>
            <a:prstDash val="sysDot"/>
          </a:ln>
        </p:spPr>
        <p:txBody>
          <a:bodyPr wrap="square" lIns="0" tIns="0" rIns="0" bIns="0" rtlCol="0"/>
          <a:lstStyle/>
          <a:p>
            <a:endParaRPr sz="2400"/>
          </a:p>
        </p:txBody>
      </p:sp>
      <p:sp>
        <p:nvSpPr>
          <p:cNvPr id="147" name="object 69">
            <a:extLst>
              <a:ext uri="{FF2B5EF4-FFF2-40B4-BE49-F238E27FC236}">
                <a16:creationId xmlns:a16="http://schemas.microsoft.com/office/drawing/2014/main" id="{F5E4C024-1064-AF4D-B2EF-BAE1E5F4D92E}"/>
              </a:ext>
            </a:extLst>
          </p:cNvPr>
          <p:cNvSpPr/>
          <p:nvPr/>
        </p:nvSpPr>
        <p:spPr>
          <a:xfrm>
            <a:off x="9054709" y="3313228"/>
            <a:ext cx="84667" cy="80433"/>
          </a:xfrm>
          <a:custGeom>
            <a:avLst/>
            <a:gdLst/>
            <a:ahLst/>
            <a:cxnLst/>
            <a:rect l="l" t="t" r="r" b="b"/>
            <a:pathLst>
              <a:path w="63500" h="60325">
                <a:moveTo>
                  <a:pt x="62966" y="0"/>
                </a:moveTo>
                <a:lnTo>
                  <a:pt x="0" y="24523"/>
                </a:lnTo>
                <a:lnTo>
                  <a:pt x="57404" y="60185"/>
                </a:lnTo>
                <a:lnTo>
                  <a:pt x="62966" y="0"/>
                </a:lnTo>
                <a:close/>
              </a:path>
            </a:pathLst>
          </a:custGeom>
          <a:solidFill>
            <a:srgbClr val="53585F"/>
          </a:solidFill>
        </p:spPr>
        <p:txBody>
          <a:bodyPr wrap="square" lIns="0" tIns="0" rIns="0" bIns="0" rtlCol="0"/>
          <a:lstStyle/>
          <a:p>
            <a:endParaRPr sz="2400"/>
          </a:p>
        </p:txBody>
      </p:sp>
      <p:sp>
        <p:nvSpPr>
          <p:cNvPr id="148" name="object 70">
            <a:extLst>
              <a:ext uri="{FF2B5EF4-FFF2-40B4-BE49-F238E27FC236}">
                <a16:creationId xmlns:a16="http://schemas.microsoft.com/office/drawing/2014/main" id="{A6032A24-4255-2D44-BA55-F69D29495568}"/>
              </a:ext>
            </a:extLst>
          </p:cNvPr>
          <p:cNvSpPr/>
          <p:nvPr/>
        </p:nvSpPr>
        <p:spPr>
          <a:xfrm>
            <a:off x="9575533" y="5737382"/>
            <a:ext cx="275496" cy="274756"/>
          </a:xfrm>
          <a:prstGeom prst="rect">
            <a:avLst/>
          </a:prstGeom>
          <a:blipFill>
            <a:blip r:embed="rId8" cstate="print"/>
            <a:stretch>
              <a:fillRect/>
            </a:stretch>
          </a:blipFill>
        </p:spPr>
        <p:txBody>
          <a:bodyPr wrap="square" lIns="0" tIns="0" rIns="0" bIns="0" rtlCol="0"/>
          <a:lstStyle/>
          <a:p>
            <a:endParaRPr sz="2400"/>
          </a:p>
        </p:txBody>
      </p:sp>
      <p:sp>
        <p:nvSpPr>
          <p:cNvPr id="149" name="object 71">
            <a:extLst>
              <a:ext uri="{FF2B5EF4-FFF2-40B4-BE49-F238E27FC236}">
                <a16:creationId xmlns:a16="http://schemas.microsoft.com/office/drawing/2014/main" id="{696D8564-4F19-004E-B469-EA2E07D526BC}"/>
              </a:ext>
            </a:extLst>
          </p:cNvPr>
          <p:cNvSpPr txBox="1"/>
          <p:nvPr/>
        </p:nvSpPr>
        <p:spPr>
          <a:xfrm>
            <a:off x="9638013" y="5705400"/>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150" name="object 72">
            <a:extLst>
              <a:ext uri="{FF2B5EF4-FFF2-40B4-BE49-F238E27FC236}">
                <a16:creationId xmlns:a16="http://schemas.microsoft.com/office/drawing/2014/main" id="{E32ED5B2-382A-584A-A89D-894B43B2F3B4}"/>
              </a:ext>
            </a:extLst>
          </p:cNvPr>
          <p:cNvSpPr/>
          <p:nvPr/>
        </p:nvSpPr>
        <p:spPr>
          <a:xfrm>
            <a:off x="9724762" y="2848034"/>
            <a:ext cx="275484" cy="274756"/>
          </a:xfrm>
          <a:prstGeom prst="rect">
            <a:avLst/>
          </a:prstGeom>
          <a:blipFill>
            <a:blip r:embed="rId9" cstate="print"/>
            <a:stretch>
              <a:fillRect/>
            </a:stretch>
          </a:blipFill>
        </p:spPr>
        <p:txBody>
          <a:bodyPr wrap="square" lIns="0" tIns="0" rIns="0" bIns="0" rtlCol="0"/>
          <a:lstStyle/>
          <a:p>
            <a:endParaRPr sz="2400"/>
          </a:p>
        </p:txBody>
      </p:sp>
      <p:sp>
        <p:nvSpPr>
          <p:cNvPr id="151" name="object 73">
            <a:extLst>
              <a:ext uri="{FF2B5EF4-FFF2-40B4-BE49-F238E27FC236}">
                <a16:creationId xmlns:a16="http://schemas.microsoft.com/office/drawing/2014/main" id="{AC4C23B7-4658-F64C-935E-A42C1AE931B4}"/>
              </a:ext>
            </a:extLst>
          </p:cNvPr>
          <p:cNvSpPr txBox="1"/>
          <p:nvPr/>
        </p:nvSpPr>
        <p:spPr>
          <a:xfrm>
            <a:off x="9785773" y="2817371"/>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A</a:t>
            </a:r>
            <a:endParaRPr sz="1467">
              <a:latin typeface="Courier New"/>
              <a:cs typeface="Courier New"/>
            </a:endParaRPr>
          </a:p>
        </p:txBody>
      </p:sp>
      <p:sp>
        <p:nvSpPr>
          <p:cNvPr id="152" name="object 74">
            <a:extLst>
              <a:ext uri="{FF2B5EF4-FFF2-40B4-BE49-F238E27FC236}">
                <a16:creationId xmlns:a16="http://schemas.microsoft.com/office/drawing/2014/main" id="{7978121D-7A0F-9E49-BEF1-A171B748A306}"/>
              </a:ext>
            </a:extLst>
          </p:cNvPr>
          <p:cNvSpPr/>
          <p:nvPr/>
        </p:nvSpPr>
        <p:spPr>
          <a:xfrm>
            <a:off x="9731320" y="3286235"/>
            <a:ext cx="275496" cy="274756"/>
          </a:xfrm>
          <a:prstGeom prst="rect">
            <a:avLst/>
          </a:prstGeom>
          <a:blipFill>
            <a:blip r:embed="rId10" cstate="print"/>
            <a:stretch>
              <a:fillRect/>
            </a:stretch>
          </a:blipFill>
        </p:spPr>
        <p:txBody>
          <a:bodyPr wrap="square" lIns="0" tIns="0" rIns="0" bIns="0" rtlCol="0"/>
          <a:lstStyle/>
          <a:p>
            <a:endParaRPr sz="2400"/>
          </a:p>
        </p:txBody>
      </p:sp>
      <p:sp>
        <p:nvSpPr>
          <p:cNvPr id="153" name="object 75">
            <a:extLst>
              <a:ext uri="{FF2B5EF4-FFF2-40B4-BE49-F238E27FC236}">
                <a16:creationId xmlns:a16="http://schemas.microsoft.com/office/drawing/2014/main" id="{A42136DF-62D6-6D4A-8446-687C83257AD6}"/>
              </a:ext>
            </a:extLst>
          </p:cNvPr>
          <p:cNvSpPr txBox="1"/>
          <p:nvPr/>
        </p:nvSpPr>
        <p:spPr>
          <a:xfrm>
            <a:off x="9785773" y="3260652"/>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C</a:t>
            </a:r>
            <a:endParaRPr sz="1467">
              <a:latin typeface="Courier New"/>
              <a:cs typeface="Courier New"/>
            </a:endParaRPr>
          </a:p>
        </p:txBody>
      </p:sp>
      <p:sp>
        <p:nvSpPr>
          <p:cNvPr id="154" name="object 76">
            <a:extLst>
              <a:ext uri="{FF2B5EF4-FFF2-40B4-BE49-F238E27FC236}">
                <a16:creationId xmlns:a16="http://schemas.microsoft.com/office/drawing/2014/main" id="{A9ED625B-0612-5D4D-886E-944FE9051066}"/>
              </a:ext>
            </a:extLst>
          </p:cNvPr>
          <p:cNvSpPr/>
          <p:nvPr/>
        </p:nvSpPr>
        <p:spPr>
          <a:xfrm>
            <a:off x="9546069" y="4942112"/>
            <a:ext cx="275496" cy="274753"/>
          </a:xfrm>
          <a:prstGeom prst="rect">
            <a:avLst/>
          </a:prstGeom>
          <a:blipFill>
            <a:blip r:embed="rId11" cstate="print"/>
            <a:stretch>
              <a:fillRect/>
            </a:stretch>
          </a:blipFill>
        </p:spPr>
        <p:txBody>
          <a:bodyPr wrap="square" lIns="0" tIns="0" rIns="0" bIns="0" rtlCol="0"/>
          <a:lstStyle/>
          <a:p>
            <a:endParaRPr sz="2400"/>
          </a:p>
        </p:txBody>
      </p:sp>
      <p:sp>
        <p:nvSpPr>
          <p:cNvPr id="155" name="object 77">
            <a:extLst>
              <a:ext uri="{FF2B5EF4-FFF2-40B4-BE49-F238E27FC236}">
                <a16:creationId xmlns:a16="http://schemas.microsoft.com/office/drawing/2014/main" id="{DBD15CB1-41FE-5641-9309-F0854007759D}"/>
              </a:ext>
            </a:extLst>
          </p:cNvPr>
          <p:cNvSpPr txBox="1"/>
          <p:nvPr/>
        </p:nvSpPr>
        <p:spPr>
          <a:xfrm>
            <a:off x="9611139" y="4926303"/>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F</a:t>
            </a:r>
            <a:endParaRPr sz="1467">
              <a:latin typeface="Courier New"/>
              <a:cs typeface="Courier New"/>
            </a:endParaRPr>
          </a:p>
        </p:txBody>
      </p:sp>
      <p:sp>
        <p:nvSpPr>
          <p:cNvPr id="156" name="object 78">
            <a:extLst>
              <a:ext uri="{FF2B5EF4-FFF2-40B4-BE49-F238E27FC236}">
                <a16:creationId xmlns:a16="http://schemas.microsoft.com/office/drawing/2014/main" id="{589190B0-05F9-2644-9A9A-6921368A1AE0}"/>
              </a:ext>
            </a:extLst>
          </p:cNvPr>
          <p:cNvSpPr/>
          <p:nvPr/>
        </p:nvSpPr>
        <p:spPr>
          <a:xfrm>
            <a:off x="9686632" y="4162298"/>
            <a:ext cx="275496" cy="274756"/>
          </a:xfrm>
          <a:prstGeom prst="rect">
            <a:avLst/>
          </a:prstGeom>
          <a:blipFill>
            <a:blip r:embed="rId12" cstate="print"/>
            <a:stretch>
              <a:fillRect/>
            </a:stretch>
          </a:blipFill>
        </p:spPr>
        <p:txBody>
          <a:bodyPr wrap="square" lIns="0" tIns="0" rIns="0" bIns="0" rtlCol="0"/>
          <a:lstStyle/>
          <a:p>
            <a:endParaRPr sz="2400"/>
          </a:p>
        </p:txBody>
      </p:sp>
      <p:sp>
        <p:nvSpPr>
          <p:cNvPr id="157" name="object 79">
            <a:extLst>
              <a:ext uri="{FF2B5EF4-FFF2-40B4-BE49-F238E27FC236}">
                <a16:creationId xmlns:a16="http://schemas.microsoft.com/office/drawing/2014/main" id="{A6BCBA82-3E66-8B40-A2F6-95616D88A013}"/>
              </a:ext>
            </a:extLst>
          </p:cNvPr>
          <p:cNvSpPr/>
          <p:nvPr/>
        </p:nvSpPr>
        <p:spPr>
          <a:xfrm>
            <a:off x="9669677" y="4603991"/>
            <a:ext cx="275488" cy="274756"/>
          </a:xfrm>
          <a:prstGeom prst="rect">
            <a:avLst/>
          </a:prstGeom>
          <a:blipFill>
            <a:blip r:embed="rId13" cstate="print"/>
            <a:stretch>
              <a:fillRect/>
            </a:stretch>
          </a:blipFill>
        </p:spPr>
        <p:txBody>
          <a:bodyPr wrap="square" lIns="0" tIns="0" rIns="0" bIns="0" rtlCol="0"/>
          <a:lstStyle/>
          <a:p>
            <a:endParaRPr sz="2400"/>
          </a:p>
        </p:txBody>
      </p:sp>
      <p:sp>
        <p:nvSpPr>
          <p:cNvPr id="158" name="object 80">
            <a:extLst>
              <a:ext uri="{FF2B5EF4-FFF2-40B4-BE49-F238E27FC236}">
                <a16:creationId xmlns:a16="http://schemas.microsoft.com/office/drawing/2014/main" id="{4C1B0C34-7EE6-B741-B0E9-7D74AF12E8FA}"/>
              </a:ext>
            </a:extLst>
          </p:cNvPr>
          <p:cNvSpPr txBox="1"/>
          <p:nvPr/>
        </p:nvSpPr>
        <p:spPr>
          <a:xfrm>
            <a:off x="9732043" y="4577049"/>
            <a:ext cx="147319" cy="244576"/>
          </a:xfrm>
          <a:prstGeom prst="rect">
            <a:avLst/>
          </a:prstGeom>
        </p:spPr>
        <p:txBody>
          <a:bodyPr vert="horz" wrap="square" lIns="0" tIns="18627" rIns="0" bIns="0" rtlCol="0">
            <a:spAutoFit/>
          </a:bodyPr>
          <a:lstStyle/>
          <a:p>
            <a:pPr marL="16933">
              <a:spcBef>
                <a:spcPts val="147"/>
              </a:spcBef>
            </a:pPr>
            <a:r>
              <a:rPr sz="1467" b="1" spc="7" dirty="0">
                <a:latin typeface="Courier New"/>
                <a:cs typeface="Courier New"/>
              </a:rPr>
              <a:t>E</a:t>
            </a:r>
            <a:endParaRPr sz="1467">
              <a:latin typeface="Courier New"/>
              <a:cs typeface="Courier New"/>
            </a:endParaRPr>
          </a:p>
        </p:txBody>
      </p:sp>
      <p:sp>
        <p:nvSpPr>
          <p:cNvPr id="159" name="object 81">
            <a:extLst>
              <a:ext uri="{FF2B5EF4-FFF2-40B4-BE49-F238E27FC236}">
                <a16:creationId xmlns:a16="http://schemas.microsoft.com/office/drawing/2014/main" id="{C2400267-BB23-E048-ABFF-7C5EED44BA4E}"/>
              </a:ext>
            </a:extLst>
          </p:cNvPr>
          <p:cNvSpPr/>
          <p:nvPr/>
        </p:nvSpPr>
        <p:spPr>
          <a:xfrm>
            <a:off x="9594939" y="3823631"/>
            <a:ext cx="275496" cy="274760"/>
          </a:xfrm>
          <a:prstGeom prst="rect">
            <a:avLst/>
          </a:prstGeom>
          <a:blipFill>
            <a:blip r:embed="rId8" cstate="print"/>
            <a:stretch>
              <a:fillRect/>
            </a:stretch>
          </a:blipFill>
        </p:spPr>
        <p:txBody>
          <a:bodyPr wrap="square" lIns="0" tIns="0" rIns="0" bIns="0" rtlCol="0"/>
          <a:lstStyle/>
          <a:p>
            <a:endParaRPr sz="2400"/>
          </a:p>
        </p:txBody>
      </p:sp>
      <p:sp>
        <p:nvSpPr>
          <p:cNvPr id="160" name="object 82">
            <a:extLst>
              <a:ext uri="{FF2B5EF4-FFF2-40B4-BE49-F238E27FC236}">
                <a16:creationId xmlns:a16="http://schemas.microsoft.com/office/drawing/2014/main" id="{724F067B-E059-0849-AB64-91C4405FCFF6}"/>
              </a:ext>
            </a:extLst>
          </p:cNvPr>
          <p:cNvSpPr txBox="1"/>
          <p:nvPr/>
        </p:nvSpPr>
        <p:spPr>
          <a:xfrm>
            <a:off x="9664870" y="3660938"/>
            <a:ext cx="241300" cy="723403"/>
          </a:xfrm>
          <a:prstGeom prst="rect">
            <a:avLst/>
          </a:prstGeom>
        </p:spPr>
        <p:txBody>
          <a:bodyPr vert="horz" wrap="square" lIns="0" tIns="142240" rIns="0" bIns="0" rtlCol="0">
            <a:spAutoFit/>
          </a:bodyPr>
          <a:lstStyle/>
          <a:p>
            <a:pPr marL="16933">
              <a:spcBef>
                <a:spcPts val="1120"/>
              </a:spcBef>
            </a:pPr>
            <a:r>
              <a:rPr sz="1467" b="1" spc="7" dirty="0">
                <a:latin typeface="Courier New"/>
                <a:cs typeface="Courier New"/>
              </a:rPr>
              <a:t>A</a:t>
            </a:r>
            <a:endParaRPr sz="1467">
              <a:latin typeface="Courier New"/>
              <a:cs typeface="Courier New"/>
            </a:endParaRPr>
          </a:p>
          <a:p>
            <a:pPr marL="110911">
              <a:spcBef>
                <a:spcPts val="987"/>
              </a:spcBef>
            </a:pPr>
            <a:r>
              <a:rPr sz="1467" b="1" spc="7" dirty="0">
                <a:latin typeface="Courier New"/>
                <a:cs typeface="Courier New"/>
              </a:rPr>
              <a:t>B</a:t>
            </a:r>
            <a:endParaRPr sz="1467">
              <a:latin typeface="Courier New"/>
              <a:cs typeface="Courier New"/>
            </a:endParaRPr>
          </a:p>
        </p:txBody>
      </p:sp>
      <p:sp>
        <p:nvSpPr>
          <p:cNvPr id="161" name="object 7">
            <a:extLst>
              <a:ext uri="{FF2B5EF4-FFF2-40B4-BE49-F238E27FC236}">
                <a16:creationId xmlns:a16="http://schemas.microsoft.com/office/drawing/2014/main" id="{8444C762-5BEE-8343-B949-7E90110B8904}"/>
              </a:ext>
            </a:extLst>
          </p:cNvPr>
          <p:cNvSpPr/>
          <p:nvPr/>
        </p:nvSpPr>
        <p:spPr>
          <a:xfrm>
            <a:off x="5565949" y="4384442"/>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7" cstate="print"/>
            <a:srcRect/>
            <a:stretch>
              <a:fillRect/>
            </a:stretch>
          </a:blipFill>
        </p:spPr>
        <p:txBody>
          <a:bodyPr wrap="square" lIns="0" tIns="0" rIns="0" bIns="0" rtlCol="0"/>
          <a:lstStyle/>
          <a:p>
            <a:endParaRPr sz="2400"/>
          </a:p>
        </p:txBody>
      </p:sp>
      <p:sp>
        <p:nvSpPr>
          <p:cNvPr id="162" name="object 67">
            <a:extLst>
              <a:ext uri="{FF2B5EF4-FFF2-40B4-BE49-F238E27FC236}">
                <a16:creationId xmlns:a16="http://schemas.microsoft.com/office/drawing/2014/main" id="{E7849A70-AF0E-074D-803F-35816D8788CB}"/>
              </a:ext>
            </a:extLst>
          </p:cNvPr>
          <p:cNvSpPr txBox="1"/>
          <p:nvPr/>
        </p:nvSpPr>
        <p:spPr>
          <a:xfrm>
            <a:off x="5673776" y="4407968"/>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A</a:t>
            </a:r>
            <a:endParaRPr dirty="0">
              <a:latin typeface="Courier New"/>
              <a:cs typeface="Courier New"/>
            </a:endParaRPr>
          </a:p>
        </p:txBody>
      </p:sp>
      <p:sp>
        <p:nvSpPr>
          <p:cNvPr id="163" name="object 7">
            <a:extLst>
              <a:ext uri="{FF2B5EF4-FFF2-40B4-BE49-F238E27FC236}">
                <a16:creationId xmlns:a16="http://schemas.microsoft.com/office/drawing/2014/main" id="{63C8A23A-252C-D04A-8A12-922322209A00}"/>
              </a:ext>
            </a:extLst>
          </p:cNvPr>
          <p:cNvSpPr/>
          <p:nvPr/>
        </p:nvSpPr>
        <p:spPr>
          <a:xfrm>
            <a:off x="8171646" y="3311209"/>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5"/>
            <a:srcRect/>
            <a:stretch>
              <a:fillRect/>
            </a:stretch>
          </a:blipFill>
        </p:spPr>
        <p:txBody>
          <a:bodyPr wrap="square" lIns="0" tIns="0" rIns="0" bIns="0" rtlCol="0"/>
          <a:lstStyle/>
          <a:p>
            <a:endParaRPr sz="2400"/>
          </a:p>
        </p:txBody>
      </p:sp>
      <p:sp>
        <p:nvSpPr>
          <p:cNvPr id="164" name="object 47">
            <a:extLst>
              <a:ext uri="{FF2B5EF4-FFF2-40B4-BE49-F238E27FC236}">
                <a16:creationId xmlns:a16="http://schemas.microsoft.com/office/drawing/2014/main" id="{CD95B2E9-137E-FE40-8F47-447ED4E0599A}"/>
              </a:ext>
            </a:extLst>
          </p:cNvPr>
          <p:cNvSpPr txBox="1"/>
          <p:nvPr/>
        </p:nvSpPr>
        <p:spPr>
          <a:xfrm>
            <a:off x="8264152" y="3364900"/>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B</a:t>
            </a:r>
            <a:endParaRPr dirty="0">
              <a:latin typeface="Courier New"/>
              <a:cs typeface="Courier New"/>
            </a:endParaRPr>
          </a:p>
        </p:txBody>
      </p:sp>
      <p:sp>
        <p:nvSpPr>
          <p:cNvPr id="165" name="object 7">
            <a:extLst>
              <a:ext uri="{FF2B5EF4-FFF2-40B4-BE49-F238E27FC236}">
                <a16:creationId xmlns:a16="http://schemas.microsoft.com/office/drawing/2014/main" id="{D128536E-3656-A54E-96B9-2ADA4EA24E2F}"/>
              </a:ext>
            </a:extLst>
          </p:cNvPr>
          <p:cNvSpPr/>
          <p:nvPr/>
        </p:nvSpPr>
        <p:spPr>
          <a:xfrm>
            <a:off x="8159786" y="4408810"/>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4"/>
            <a:srcRect/>
            <a:stretch>
              <a:fillRect/>
            </a:stretch>
          </a:blipFill>
        </p:spPr>
        <p:txBody>
          <a:bodyPr wrap="square" lIns="0" tIns="0" rIns="0" bIns="0" rtlCol="0"/>
          <a:lstStyle/>
          <a:p>
            <a:endParaRPr sz="2400"/>
          </a:p>
        </p:txBody>
      </p:sp>
      <p:sp>
        <p:nvSpPr>
          <p:cNvPr id="166" name="object 57">
            <a:extLst>
              <a:ext uri="{FF2B5EF4-FFF2-40B4-BE49-F238E27FC236}">
                <a16:creationId xmlns:a16="http://schemas.microsoft.com/office/drawing/2014/main" id="{211C3B67-6195-334A-8460-C3548B335D84}"/>
              </a:ext>
            </a:extLst>
          </p:cNvPr>
          <p:cNvSpPr txBox="1"/>
          <p:nvPr/>
        </p:nvSpPr>
        <p:spPr>
          <a:xfrm>
            <a:off x="8233659" y="4450577"/>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C</a:t>
            </a:r>
            <a:endParaRPr dirty="0">
              <a:latin typeface="Courier New"/>
              <a:cs typeface="Courier New"/>
            </a:endParaRPr>
          </a:p>
        </p:txBody>
      </p:sp>
      <p:sp>
        <p:nvSpPr>
          <p:cNvPr id="167" name="object 7">
            <a:extLst>
              <a:ext uri="{FF2B5EF4-FFF2-40B4-BE49-F238E27FC236}">
                <a16:creationId xmlns:a16="http://schemas.microsoft.com/office/drawing/2014/main" id="{7A938C5E-AAD9-1842-B3F2-51F89450426B}"/>
              </a:ext>
            </a:extLst>
          </p:cNvPr>
          <p:cNvSpPr/>
          <p:nvPr/>
        </p:nvSpPr>
        <p:spPr>
          <a:xfrm>
            <a:off x="8103019" y="5388305"/>
            <a:ext cx="365760" cy="369147"/>
          </a:xfrm>
          <a:custGeom>
            <a:avLst/>
            <a:gdLst/>
            <a:ahLst/>
            <a:cxnLst/>
            <a:rect l="l" t="t" r="r" b="b"/>
            <a:pathLst>
              <a:path w="274319" h="276860">
                <a:moveTo>
                  <a:pt x="137160" y="0"/>
                </a:moveTo>
                <a:lnTo>
                  <a:pt x="93807" y="7055"/>
                </a:lnTo>
                <a:lnTo>
                  <a:pt x="56155" y="26703"/>
                </a:lnTo>
                <a:lnTo>
                  <a:pt x="26464" y="56663"/>
                </a:lnTo>
                <a:lnTo>
                  <a:pt x="6992" y="94657"/>
                </a:lnTo>
                <a:lnTo>
                  <a:pt x="0" y="138404"/>
                </a:lnTo>
                <a:lnTo>
                  <a:pt x="6992" y="182153"/>
                </a:lnTo>
                <a:lnTo>
                  <a:pt x="26464" y="220150"/>
                </a:lnTo>
                <a:lnTo>
                  <a:pt x="56155" y="250114"/>
                </a:lnTo>
                <a:lnTo>
                  <a:pt x="93807" y="269764"/>
                </a:lnTo>
                <a:lnTo>
                  <a:pt x="137160" y="276821"/>
                </a:lnTo>
                <a:lnTo>
                  <a:pt x="180513" y="269764"/>
                </a:lnTo>
                <a:lnTo>
                  <a:pt x="218165" y="250114"/>
                </a:lnTo>
                <a:lnTo>
                  <a:pt x="247856" y="220150"/>
                </a:lnTo>
                <a:lnTo>
                  <a:pt x="267327" y="182153"/>
                </a:lnTo>
                <a:lnTo>
                  <a:pt x="274320" y="138404"/>
                </a:lnTo>
                <a:lnTo>
                  <a:pt x="267327" y="94657"/>
                </a:lnTo>
                <a:lnTo>
                  <a:pt x="247856" y="56663"/>
                </a:lnTo>
                <a:lnTo>
                  <a:pt x="218165" y="26703"/>
                </a:lnTo>
                <a:lnTo>
                  <a:pt x="180513" y="7055"/>
                </a:lnTo>
                <a:lnTo>
                  <a:pt x="137160" y="0"/>
                </a:lnTo>
                <a:close/>
              </a:path>
            </a:pathLst>
          </a:custGeom>
          <a:blipFill dpi="0" rotWithShape="1">
            <a:blip r:embed="rId6"/>
            <a:srcRect/>
            <a:stretch>
              <a:fillRect/>
            </a:stretch>
          </a:blipFill>
        </p:spPr>
        <p:txBody>
          <a:bodyPr wrap="square" lIns="0" tIns="0" rIns="0" bIns="0" rtlCol="0"/>
          <a:lstStyle/>
          <a:p>
            <a:endParaRPr sz="2400" dirty="0"/>
          </a:p>
        </p:txBody>
      </p:sp>
      <p:sp>
        <p:nvSpPr>
          <p:cNvPr id="168" name="object 50">
            <a:extLst>
              <a:ext uri="{FF2B5EF4-FFF2-40B4-BE49-F238E27FC236}">
                <a16:creationId xmlns:a16="http://schemas.microsoft.com/office/drawing/2014/main" id="{864A4897-A33F-BF4C-BD0C-A5A79A9EAD82}"/>
              </a:ext>
            </a:extLst>
          </p:cNvPr>
          <p:cNvSpPr txBox="1"/>
          <p:nvPr/>
        </p:nvSpPr>
        <p:spPr>
          <a:xfrm>
            <a:off x="8209018" y="5401792"/>
            <a:ext cx="147319" cy="295808"/>
          </a:xfrm>
          <a:prstGeom prst="rect">
            <a:avLst/>
          </a:prstGeom>
        </p:spPr>
        <p:txBody>
          <a:bodyPr vert="horz" wrap="square" lIns="0" tIns="18627" rIns="0" bIns="0" rtlCol="0">
            <a:spAutoFit/>
          </a:bodyPr>
          <a:lstStyle/>
          <a:p>
            <a:pPr marL="16933">
              <a:spcBef>
                <a:spcPts val="147"/>
              </a:spcBef>
            </a:pPr>
            <a:r>
              <a:rPr b="1" spc="7" dirty="0">
                <a:latin typeface="Courier New"/>
                <a:cs typeface="Courier New"/>
              </a:rPr>
              <a:t>D</a:t>
            </a:r>
            <a:endParaRPr dirty="0">
              <a:latin typeface="Courier New"/>
              <a:cs typeface="Courier New"/>
            </a:endParaRPr>
          </a:p>
        </p:txBody>
      </p:sp>
      <p:sp>
        <p:nvSpPr>
          <p:cNvPr id="169" name="object 83">
            <a:extLst>
              <a:ext uri="{FF2B5EF4-FFF2-40B4-BE49-F238E27FC236}">
                <a16:creationId xmlns:a16="http://schemas.microsoft.com/office/drawing/2014/main" id="{1EFD21E9-C2CE-C542-ACAC-D04543D67C9F}"/>
              </a:ext>
            </a:extLst>
          </p:cNvPr>
          <p:cNvSpPr txBox="1"/>
          <p:nvPr/>
        </p:nvSpPr>
        <p:spPr>
          <a:xfrm>
            <a:off x="4507068" y="2481448"/>
            <a:ext cx="2895476" cy="1006344"/>
          </a:xfrm>
          <a:prstGeom prst="rect">
            <a:avLst/>
          </a:prstGeom>
        </p:spPr>
        <p:txBody>
          <a:bodyPr vert="horz" wrap="square" lIns="0" tIns="42333" rIns="0" bIns="0" rtlCol="0">
            <a:spAutoFit/>
          </a:bodyPr>
          <a:lstStyle/>
          <a:p>
            <a:pPr marL="559631" marR="6773" indent="-543546">
              <a:lnSpc>
                <a:spcPts val="3747"/>
              </a:lnSpc>
              <a:spcBef>
                <a:spcPts val="333"/>
              </a:spcBef>
            </a:pPr>
            <a:r>
              <a:rPr sz="2800" spc="-152" dirty="0">
                <a:cs typeface="Arial"/>
              </a:rPr>
              <a:t>1) </a:t>
            </a:r>
            <a:r>
              <a:rPr sz="2800" spc="-93" dirty="0">
                <a:cs typeface="Arial"/>
              </a:rPr>
              <a:t>average </a:t>
            </a:r>
            <a:r>
              <a:rPr sz="2800" spc="-67" dirty="0">
                <a:cs typeface="Arial"/>
              </a:rPr>
              <a:t>messages  </a:t>
            </a:r>
            <a:endParaRPr lang="en-US" sz="2800" spc="-67" dirty="0">
              <a:cs typeface="Arial"/>
            </a:endParaRPr>
          </a:p>
          <a:p>
            <a:pPr marL="559631" marR="6773" indent="-543546">
              <a:lnSpc>
                <a:spcPts val="3747"/>
              </a:lnSpc>
              <a:spcBef>
                <a:spcPts val="333"/>
              </a:spcBef>
            </a:pPr>
            <a:r>
              <a:rPr sz="2800" spc="-47" dirty="0">
                <a:cs typeface="Arial"/>
              </a:rPr>
              <a:t>from</a:t>
            </a:r>
            <a:r>
              <a:rPr sz="2800" spc="-27" dirty="0">
                <a:cs typeface="Arial"/>
              </a:rPr>
              <a:t> </a:t>
            </a:r>
            <a:r>
              <a:rPr sz="2800" spc="-53" dirty="0">
                <a:cs typeface="Arial"/>
              </a:rPr>
              <a:t>neighbors</a:t>
            </a:r>
            <a:endParaRPr sz="2800" dirty="0">
              <a:cs typeface="Arial"/>
            </a:endParaRPr>
          </a:p>
        </p:txBody>
      </p:sp>
      <p:sp>
        <p:nvSpPr>
          <p:cNvPr id="170" name="object 85">
            <a:extLst>
              <a:ext uri="{FF2B5EF4-FFF2-40B4-BE49-F238E27FC236}">
                <a16:creationId xmlns:a16="http://schemas.microsoft.com/office/drawing/2014/main" id="{C16C6AEE-0C38-8845-B29E-CF901DBA9157}"/>
              </a:ext>
            </a:extLst>
          </p:cNvPr>
          <p:cNvSpPr txBox="1"/>
          <p:nvPr/>
        </p:nvSpPr>
        <p:spPr>
          <a:xfrm>
            <a:off x="4585530" y="5957146"/>
            <a:ext cx="4107180" cy="447986"/>
          </a:xfrm>
          <a:prstGeom prst="rect">
            <a:avLst/>
          </a:prstGeom>
        </p:spPr>
        <p:txBody>
          <a:bodyPr vert="horz" wrap="square" lIns="0" tIns="16933" rIns="0" bIns="0" rtlCol="0">
            <a:spAutoFit/>
          </a:bodyPr>
          <a:lstStyle/>
          <a:p>
            <a:pPr marL="16933">
              <a:spcBef>
                <a:spcPts val="133"/>
              </a:spcBef>
            </a:pPr>
            <a:r>
              <a:rPr sz="2800" spc="-152" dirty="0">
                <a:cs typeface="Arial"/>
              </a:rPr>
              <a:t>2) </a:t>
            </a:r>
            <a:r>
              <a:rPr sz="2800" spc="-53" dirty="0">
                <a:cs typeface="Arial"/>
              </a:rPr>
              <a:t>apply </a:t>
            </a:r>
            <a:r>
              <a:rPr sz="2800" spc="-93" dirty="0">
                <a:cs typeface="Arial"/>
              </a:rPr>
              <a:t>neural</a:t>
            </a:r>
            <a:r>
              <a:rPr sz="2800" spc="100" dirty="0">
                <a:cs typeface="Arial"/>
              </a:rPr>
              <a:t> </a:t>
            </a:r>
            <a:r>
              <a:rPr sz="2800" spc="-20" dirty="0">
                <a:cs typeface="Arial"/>
              </a:rPr>
              <a:t>network</a:t>
            </a:r>
            <a:endParaRPr sz="2800" dirty="0">
              <a:cs typeface="Arial"/>
            </a:endParaRPr>
          </a:p>
        </p:txBody>
      </p:sp>
      <p:cxnSp>
        <p:nvCxnSpPr>
          <p:cNvPr id="171" name="Straight Arrow Connector 170">
            <a:extLst>
              <a:ext uri="{FF2B5EF4-FFF2-40B4-BE49-F238E27FC236}">
                <a16:creationId xmlns:a16="http://schemas.microsoft.com/office/drawing/2014/main" id="{3E50C027-04B5-0C40-AD8F-6D96856F4470}"/>
              </a:ext>
            </a:extLst>
          </p:cNvPr>
          <p:cNvCxnSpPr>
            <a:cxnSpLocks/>
          </p:cNvCxnSpPr>
          <p:nvPr/>
        </p:nvCxnSpPr>
        <p:spPr>
          <a:xfrm>
            <a:off x="5673776" y="3573731"/>
            <a:ext cx="1465384" cy="103929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643D4707-4942-1346-9F03-9861D64C93F7}"/>
              </a:ext>
            </a:extLst>
          </p:cNvPr>
          <p:cNvCxnSpPr>
            <a:cxnSpLocks/>
          </p:cNvCxnSpPr>
          <p:nvPr/>
        </p:nvCxnSpPr>
        <p:spPr>
          <a:xfrm flipV="1">
            <a:off x="5999832" y="5050630"/>
            <a:ext cx="564618" cy="96150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80781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F0B947A-9A66-F64F-9F4A-455146AB9CEC}"/>
              </a:ext>
            </a:extLst>
          </p:cNvPr>
          <p:cNvGrpSpPr/>
          <p:nvPr/>
        </p:nvGrpSpPr>
        <p:grpSpPr>
          <a:xfrm>
            <a:off x="80192" y="1343366"/>
            <a:ext cx="6818319" cy="2649900"/>
            <a:chOff x="80192" y="1343366"/>
            <a:chExt cx="8091820" cy="2959818"/>
          </a:xfrm>
        </p:grpSpPr>
        <p:pic>
          <p:nvPicPr>
            <p:cNvPr id="6" name="Picture 5">
              <a:extLst>
                <a:ext uri="{FF2B5EF4-FFF2-40B4-BE49-F238E27FC236}">
                  <a16:creationId xmlns:a16="http://schemas.microsoft.com/office/drawing/2014/main" id="{0C0BEEC2-B543-CC4A-B29F-9CCE1201664C}"/>
                </a:ext>
              </a:extLst>
            </p:cNvPr>
            <p:cNvPicPr>
              <a:picLocks noChangeAspect="1"/>
            </p:cNvPicPr>
            <p:nvPr/>
          </p:nvPicPr>
          <p:blipFill>
            <a:blip r:embed="rId3"/>
            <a:stretch>
              <a:fillRect/>
            </a:stretch>
          </p:blipFill>
          <p:spPr>
            <a:xfrm>
              <a:off x="430746" y="3104579"/>
              <a:ext cx="1571504" cy="1198605"/>
            </a:xfrm>
            <a:prstGeom prst="rect">
              <a:avLst/>
            </a:prstGeom>
          </p:spPr>
        </p:pic>
        <p:pic>
          <p:nvPicPr>
            <p:cNvPr id="3" name="Picture 2">
              <a:extLst>
                <a:ext uri="{FF2B5EF4-FFF2-40B4-BE49-F238E27FC236}">
                  <a16:creationId xmlns:a16="http://schemas.microsoft.com/office/drawing/2014/main" id="{A99CD89E-006C-7148-ACA5-0AA1160D5549}"/>
                </a:ext>
              </a:extLst>
            </p:cNvPr>
            <p:cNvPicPr>
              <a:picLocks noChangeAspect="1"/>
            </p:cNvPicPr>
            <p:nvPr/>
          </p:nvPicPr>
          <p:blipFill>
            <a:blip r:embed="rId4"/>
            <a:stretch>
              <a:fillRect/>
            </a:stretch>
          </p:blipFill>
          <p:spPr>
            <a:xfrm>
              <a:off x="2076012" y="1343366"/>
              <a:ext cx="6096000" cy="2957952"/>
            </a:xfrm>
            <a:prstGeom prst="rect">
              <a:avLst/>
            </a:prstGeom>
          </p:spPr>
        </p:pic>
        <p:grpSp>
          <p:nvGrpSpPr>
            <p:cNvPr id="8" name="Group 7">
              <a:extLst>
                <a:ext uri="{FF2B5EF4-FFF2-40B4-BE49-F238E27FC236}">
                  <a16:creationId xmlns:a16="http://schemas.microsoft.com/office/drawing/2014/main" id="{22EC62FC-658E-614A-89C1-68C1F4E02D9E}"/>
                </a:ext>
              </a:extLst>
            </p:cNvPr>
            <p:cNvGrpSpPr/>
            <p:nvPr/>
          </p:nvGrpSpPr>
          <p:grpSpPr>
            <a:xfrm>
              <a:off x="80192" y="1876972"/>
              <a:ext cx="1887335" cy="881783"/>
              <a:chOff x="57042" y="1876972"/>
              <a:chExt cx="1887335" cy="881783"/>
            </a:xfrm>
          </p:grpSpPr>
          <p:pic>
            <p:nvPicPr>
              <p:cNvPr id="5" name="Picture 4">
                <a:extLst>
                  <a:ext uri="{FF2B5EF4-FFF2-40B4-BE49-F238E27FC236}">
                    <a16:creationId xmlns:a16="http://schemas.microsoft.com/office/drawing/2014/main" id="{63BC54C9-F59F-5046-9CFC-4763971516EA}"/>
                  </a:ext>
                </a:extLst>
              </p:cNvPr>
              <p:cNvPicPr>
                <a:picLocks noChangeAspect="1"/>
              </p:cNvPicPr>
              <p:nvPr/>
            </p:nvPicPr>
            <p:blipFill>
              <a:blip r:embed="rId5"/>
              <a:stretch>
                <a:fillRect/>
              </a:stretch>
            </p:blipFill>
            <p:spPr>
              <a:xfrm>
                <a:off x="520514" y="1876972"/>
                <a:ext cx="1423863" cy="881783"/>
              </a:xfrm>
              <a:prstGeom prst="rect">
                <a:avLst/>
              </a:prstGeom>
            </p:spPr>
          </p:pic>
          <p:pic>
            <p:nvPicPr>
              <p:cNvPr id="7" name="Picture 6">
                <a:extLst>
                  <a:ext uri="{FF2B5EF4-FFF2-40B4-BE49-F238E27FC236}">
                    <a16:creationId xmlns:a16="http://schemas.microsoft.com/office/drawing/2014/main" id="{7160D96C-037C-7143-90FC-E3B511B729B1}"/>
                  </a:ext>
                </a:extLst>
              </p:cNvPr>
              <p:cNvPicPr>
                <a:picLocks noChangeAspect="1"/>
              </p:cNvPicPr>
              <p:nvPr/>
            </p:nvPicPr>
            <p:blipFill>
              <a:blip r:embed="rId6"/>
              <a:stretch>
                <a:fillRect/>
              </a:stretch>
            </p:blipFill>
            <p:spPr>
              <a:xfrm>
                <a:off x="57042" y="2187609"/>
                <a:ext cx="572502" cy="196775"/>
              </a:xfrm>
              <a:prstGeom prst="rect">
                <a:avLst/>
              </a:prstGeom>
            </p:spPr>
          </p:pic>
        </p:grpSp>
      </p:grpSp>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Autofit/>
          </a:bodyPr>
          <a:lstStyle/>
          <a:p>
            <a:r>
              <a:rPr kumimoji="1" lang="en-US" altLang="zh-CN" sz="3800" b="1" spc="-253" dirty="0">
                <a:solidFill>
                  <a:srgbClr val="C00000"/>
                </a:solidFill>
              </a:rPr>
              <a:t>GNN</a:t>
            </a:r>
            <a:r>
              <a:rPr kumimoji="1" lang="zh-CN" altLang="en-US" sz="3800" b="1" spc="-253" dirty="0">
                <a:solidFill>
                  <a:srgbClr val="C00000"/>
                </a:solidFill>
              </a:rPr>
              <a:t> </a:t>
            </a:r>
            <a:r>
              <a:rPr kumimoji="1" lang="en-US" altLang="zh-CN" sz="3800" b="1" spc="-253" dirty="0">
                <a:solidFill>
                  <a:srgbClr val="C00000"/>
                </a:solidFill>
              </a:rPr>
              <a:t>for</a:t>
            </a:r>
            <a:r>
              <a:rPr kumimoji="1" lang="zh-CN" altLang="en-US" sz="3800" b="1" spc="-253" dirty="0">
                <a:solidFill>
                  <a:srgbClr val="C00000"/>
                </a:solidFill>
              </a:rPr>
              <a:t> </a:t>
            </a:r>
            <a:r>
              <a:rPr kumimoji="1" lang="en-US" altLang="zh-CN" sz="3800" b="1" spc="-253" dirty="0">
                <a:solidFill>
                  <a:srgbClr val="C00000"/>
                </a:solidFill>
              </a:rPr>
              <a:t>Code Summarization</a:t>
            </a:r>
            <a:r>
              <a:rPr kumimoji="1" lang="zh-CN" altLang="en-US" sz="3800" b="1" spc="-253" dirty="0">
                <a:solidFill>
                  <a:srgbClr val="C00000"/>
                </a:solidFill>
              </a:rPr>
              <a:t> </a:t>
            </a:r>
            <a:r>
              <a:rPr lang="en-US" sz="3800" dirty="0">
                <a:solidFill>
                  <a:schemeClr val="tx2">
                    <a:lumMod val="60000"/>
                    <a:lumOff val="40000"/>
                  </a:schemeClr>
                </a:solidFill>
              </a:rPr>
              <a:t>[</a:t>
            </a:r>
            <a:r>
              <a:rPr lang="en-US" altLang="zh-CN" sz="3800" dirty="0">
                <a:solidFill>
                  <a:schemeClr val="tx2">
                    <a:lumMod val="60000"/>
                    <a:lumOff val="40000"/>
                  </a:schemeClr>
                </a:solidFill>
              </a:rPr>
              <a:t>Liu</a:t>
            </a:r>
            <a:r>
              <a:rPr lang="en-US" sz="3800" dirty="0">
                <a:solidFill>
                  <a:schemeClr val="tx2">
                    <a:lumMod val="60000"/>
                    <a:lumOff val="40000"/>
                  </a:schemeClr>
                </a:solidFill>
              </a:rPr>
              <a:t> e</a:t>
            </a:r>
            <a:r>
              <a:rPr lang="en-US" altLang="zh-CN" sz="3800" dirty="0">
                <a:solidFill>
                  <a:schemeClr val="tx2">
                    <a:lumMod val="60000"/>
                    <a:lumOff val="40000"/>
                  </a:schemeClr>
                </a:solidFill>
              </a:rPr>
              <a:t>t</a:t>
            </a:r>
            <a:r>
              <a:rPr lang="en-US" sz="3800" dirty="0">
                <a:solidFill>
                  <a:schemeClr val="tx2">
                    <a:lumMod val="60000"/>
                    <a:lumOff val="40000"/>
                  </a:schemeClr>
                </a:solidFill>
              </a:rPr>
              <a:t> al. </a:t>
            </a:r>
            <a:r>
              <a:rPr lang="en-US" altLang="zh-CN" sz="3800" dirty="0">
                <a:solidFill>
                  <a:schemeClr val="tx2">
                    <a:lumMod val="60000"/>
                    <a:lumOff val="40000"/>
                  </a:schemeClr>
                </a:solidFill>
              </a:rPr>
              <a:t>ICLR’21</a:t>
            </a:r>
            <a:r>
              <a:rPr lang="en-US" sz="3800" dirty="0">
                <a:solidFill>
                  <a:schemeClr val="tx2">
                    <a:lumMod val="60000"/>
                    <a:lumOff val="40000"/>
                  </a:schemeClr>
                </a:solidFill>
              </a:rPr>
              <a:t>]</a:t>
            </a:r>
            <a:endParaRPr kumimoji="1" lang="zh-CN" altLang="en-US" sz="3800"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200</a:t>
            </a:fld>
            <a:endParaRPr lang="en-US"/>
          </a:p>
        </p:txBody>
      </p:sp>
      <p:grpSp>
        <p:nvGrpSpPr>
          <p:cNvPr id="15" name="Group 14">
            <a:extLst>
              <a:ext uri="{FF2B5EF4-FFF2-40B4-BE49-F238E27FC236}">
                <a16:creationId xmlns:a16="http://schemas.microsoft.com/office/drawing/2014/main" id="{8B7FE7C4-1824-BB48-9DA4-8E6899B11DF8}"/>
              </a:ext>
            </a:extLst>
          </p:cNvPr>
          <p:cNvGrpSpPr/>
          <p:nvPr/>
        </p:nvGrpSpPr>
        <p:grpSpPr>
          <a:xfrm>
            <a:off x="2172223" y="3973379"/>
            <a:ext cx="3199121" cy="1476109"/>
            <a:chOff x="4981920" y="863602"/>
            <a:chExt cx="3199121" cy="1476109"/>
          </a:xfrm>
        </p:grpSpPr>
        <p:sp>
          <p:nvSpPr>
            <p:cNvPr id="13" name="Rounded Rectangle 12">
              <a:extLst>
                <a:ext uri="{FF2B5EF4-FFF2-40B4-BE49-F238E27FC236}">
                  <a16:creationId xmlns:a16="http://schemas.microsoft.com/office/drawing/2014/main" id="{C937CA47-39B4-984D-AE4D-3E79FE1BA2DE}"/>
                </a:ext>
              </a:extLst>
            </p:cNvPr>
            <p:cNvSpPr/>
            <p:nvPr/>
          </p:nvSpPr>
          <p:spPr>
            <a:xfrm>
              <a:off x="4981920" y="1382381"/>
              <a:ext cx="3199121" cy="95733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Hybrid</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GNN</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running</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message</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passing</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on</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static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&amp;</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dynamic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graphs</a:t>
              </a:r>
              <a:endParaRPr lang="en-US" sz="1600" dirty="0">
                <a:solidFill>
                  <a:schemeClr val="tx1"/>
                </a:solidFill>
                <a:latin typeface="Calibri" panose="020F0502020204030204" pitchFamily="34" charset="0"/>
                <a:cs typeface="Calibri" panose="020F0502020204030204" pitchFamily="34" charset="0"/>
              </a:endParaRPr>
            </a:p>
          </p:txBody>
        </p:sp>
        <p:cxnSp>
          <p:nvCxnSpPr>
            <p:cNvPr id="14" name="Straight Arrow Connector 13">
              <a:extLst>
                <a:ext uri="{FF2B5EF4-FFF2-40B4-BE49-F238E27FC236}">
                  <a16:creationId xmlns:a16="http://schemas.microsoft.com/office/drawing/2014/main" id="{2C1D14D4-EA51-DA47-AD47-208AF9A311B4}"/>
                </a:ext>
              </a:extLst>
            </p:cNvPr>
            <p:cNvCxnSpPr>
              <a:cxnSpLocks/>
            </p:cNvCxnSpPr>
            <p:nvPr/>
          </p:nvCxnSpPr>
          <p:spPr>
            <a:xfrm>
              <a:off x="6616205" y="863602"/>
              <a:ext cx="0" cy="495621"/>
            </a:xfrm>
            <a:prstGeom prst="straightConnector1">
              <a:avLst/>
            </a:prstGeom>
            <a:ln w="19050">
              <a:solidFill>
                <a:srgbClr val="F80002"/>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Picture 25">
            <a:extLst>
              <a:ext uri="{FF2B5EF4-FFF2-40B4-BE49-F238E27FC236}">
                <a16:creationId xmlns:a16="http://schemas.microsoft.com/office/drawing/2014/main" id="{EBE50C13-7835-6042-8691-724DAADB9EE7}"/>
              </a:ext>
            </a:extLst>
          </p:cNvPr>
          <p:cNvPicPr>
            <a:picLocks noChangeAspect="1"/>
          </p:cNvPicPr>
          <p:nvPr/>
        </p:nvPicPr>
        <p:blipFill>
          <a:blip r:embed="rId7"/>
          <a:stretch>
            <a:fillRect/>
          </a:stretch>
        </p:blipFill>
        <p:spPr>
          <a:xfrm>
            <a:off x="7653751" y="1262829"/>
            <a:ext cx="1163688" cy="463847"/>
          </a:xfrm>
          <a:prstGeom prst="rect">
            <a:avLst/>
          </a:prstGeom>
        </p:spPr>
      </p:pic>
      <p:pic>
        <p:nvPicPr>
          <p:cNvPr id="27" name="Picture 26">
            <a:extLst>
              <a:ext uri="{FF2B5EF4-FFF2-40B4-BE49-F238E27FC236}">
                <a16:creationId xmlns:a16="http://schemas.microsoft.com/office/drawing/2014/main" id="{B17DEBFE-B150-554D-813A-6F95BCB8CE8E}"/>
              </a:ext>
            </a:extLst>
          </p:cNvPr>
          <p:cNvPicPr>
            <a:picLocks noChangeAspect="1"/>
          </p:cNvPicPr>
          <p:nvPr/>
        </p:nvPicPr>
        <p:blipFill>
          <a:blip r:embed="rId8"/>
          <a:stretch>
            <a:fillRect/>
          </a:stretch>
        </p:blipFill>
        <p:spPr>
          <a:xfrm>
            <a:off x="7351557" y="1688264"/>
            <a:ext cx="4575056" cy="4606662"/>
          </a:xfrm>
          <a:prstGeom prst="rect">
            <a:avLst/>
          </a:prstGeom>
        </p:spPr>
      </p:pic>
    </p:spTree>
    <p:extLst>
      <p:ext uri="{BB962C8B-B14F-4D97-AF65-F5344CB8AC3E}">
        <p14:creationId xmlns:p14="http://schemas.microsoft.com/office/powerpoint/2010/main" val="274720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Autofit/>
          </a:bodyPr>
          <a:lstStyle/>
          <a:p>
            <a:r>
              <a:rPr kumimoji="1" lang="en-US" altLang="zh-CN" sz="3800" b="1" spc="-253" dirty="0">
                <a:solidFill>
                  <a:srgbClr val="C00000"/>
                </a:solidFill>
              </a:rPr>
              <a:t>GNN</a:t>
            </a:r>
            <a:r>
              <a:rPr kumimoji="1" lang="zh-CN" altLang="en-US" sz="3800" b="1" spc="-253" dirty="0">
                <a:solidFill>
                  <a:srgbClr val="C00000"/>
                </a:solidFill>
              </a:rPr>
              <a:t> </a:t>
            </a:r>
            <a:r>
              <a:rPr kumimoji="1" lang="en-US" altLang="zh-CN" sz="3800" b="1" spc="-253" dirty="0">
                <a:solidFill>
                  <a:srgbClr val="C00000"/>
                </a:solidFill>
              </a:rPr>
              <a:t>for</a:t>
            </a:r>
            <a:r>
              <a:rPr kumimoji="1" lang="zh-CN" altLang="en-US" sz="3800" b="1" spc="-253" dirty="0">
                <a:solidFill>
                  <a:srgbClr val="C00000"/>
                </a:solidFill>
              </a:rPr>
              <a:t> </a:t>
            </a:r>
            <a:r>
              <a:rPr kumimoji="1" lang="en-US" altLang="zh-CN" sz="3800" b="1" spc="-253" dirty="0">
                <a:solidFill>
                  <a:srgbClr val="C00000"/>
                </a:solidFill>
              </a:rPr>
              <a:t>Code Summarization</a:t>
            </a:r>
            <a:r>
              <a:rPr kumimoji="1" lang="zh-CN" altLang="en-US" sz="3800" b="1" spc="-253" dirty="0">
                <a:solidFill>
                  <a:srgbClr val="C00000"/>
                </a:solidFill>
              </a:rPr>
              <a:t> </a:t>
            </a:r>
            <a:r>
              <a:rPr lang="en-US" sz="3800" dirty="0">
                <a:solidFill>
                  <a:schemeClr val="tx2">
                    <a:lumMod val="60000"/>
                    <a:lumOff val="40000"/>
                  </a:schemeClr>
                </a:solidFill>
              </a:rPr>
              <a:t>[</a:t>
            </a:r>
            <a:r>
              <a:rPr lang="en-US" altLang="zh-CN" sz="3800" dirty="0">
                <a:solidFill>
                  <a:schemeClr val="tx2">
                    <a:lumMod val="60000"/>
                    <a:lumOff val="40000"/>
                  </a:schemeClr>
                </a:solidFill>
              </a:rPr>
              <a:t>Liu</a:t>
            </a:r>
            <a:r>
              <a:rPr lang="en-US" sz="3800" dirty="0">
                <a:solidFill>
                  <a:schemeClr val="tx2">
                    <a:lumMod val="60000"/>
                    <a:lumOff val="40000"/>
                  </a:schemeClr>
                </a:solidFill>
              </a:rPr>
              <a:t> e</a:t>
            </a:r>
            <a:r>
              <a:rPr lang="en-US" altLang="zh-CN" sz="3800" dirty="0">
                <a:solidFill>
                  <a:schemeClr val="tx2">
                    <a:lumMod val="60000"/>
                    <a:lumOff val="40000"/>
                  </a:schemeClr>
                </a:solidFill>
              </a:rPr>
              <a:t>t</a:t>
            </a:r>
            <a:r>
              <a:rPr lang="en-US" sz="3800" dirty="0">
                <a:solidFill>
                  <a:schemeClr val="tx2">
                    <a:lumMod val="60000"/>
                    <a:lumOff val="40000"/>
                  </a:schemeClr>
                </a:solidFill>
              </a:rPr>
              <a:t> al. </a:t>
            </a:r>
            <a:r>
              <a:rPr lang="en-US" altLang="zh-CN" sz="3800" dirty="0">
                <a:solidFill>
                  <a:schemeClr val="tx2">
                    <a:lumMod val="60000"/>
                    <a:lumOff val="40000"/>
                  </a:schemeClr>
                </a:solidFill>
              </a:rPr>
              <a:t>ICLR’21</a:t>
            </a:r>
            <a:r>
              <a:rPr lang="en-US" sz="3800" dirty="0">
                <a:solidFill>
                  <a:schemeClr val="tx2">
                    <a:lumMod val="60000"/>
                    <a:lumOff val="40000"/>
                  </a:schemeClr>
                </a:solidFill>
              </a:rPr>
              <a:t>]</a:t>
            </a:r>
            <a:endParaRPr kumimoji="1" lang="zh-CN" altLang="en-US" sz="3800"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201</a:t>
            </a:fld>
            <a:endParaRPr lang="en-US"/>
          </a:p>
        </p:txBody>
      </p:sp>
      <p:pic>
        <p:nvPicPr>
          <p:cNvPr id="3" name="Picture 2">
            <a:extLst>
              <a:ext uri="{FF2B5EF4-FFF2-40B4-BE49-F238E27FC236}">
                <a16:creationId xmlns:a16="http://schemas.microsoft.com/office/drawing/2014/main" id="{B22BA556-4D55-8F47-B7CA-67B66C13E53D}"/>
              </a:ext>
            </a:extLst>
          </p:cNvPr>
          <p:cNvPicPr>
            <a:picLocks noChangeAspect="1"/>
          </p:cNvPicPr>
          <p:nvPr/>
        </p:nvPicPr>
        <p:blipFill>
          <a:blip r:embed="rId3"/>
          <a:stretch>
            <a:fillRect/>
          </a:stretch>
        </p:blipFill>
        <p:spPr>
          <a:xfrm>
            <a:off x="643983" y="1297447"/>
            <a:ext cx="10904034" cy="4232294"/>
          </a:xfrm>
          <a:prstGeom prst="rect">
            <a:avLst/>
          </a:prstGeom>
        </p:spPr>
      </p:pic>
      <p:sp>
        <p:nvSpPr>
          <p:cNvPr id="8" name="TextBox 7">
            <a:extLst>
              <a:ext uri="{FF2B5EF4-FFF2-40B4-BE49-F238E27FC236}">
                <a16:creationId xmlns:a16="http://schemas.microsoft.com/office/drawing/2014/main" id="{FBEE8B6A-BADD-9843-AEB8-0021F82545DD}"/>
              </a:ext>
            </a:extLst>
          </p:cNvPr>
          <p:cNvSpPr txBox="1"/>
          <p:nvPr/>
        </p:nvSpPr>
        <p:spPr>
          <a:xfrm>
            <a:off x="3363264" y="5579291"/>
            <a:ext cx="5465471" cy="369332"/>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Automatic evaluation results (in %) on the CCSD test set.</a:t>
            </a:r>
            <a:endParaRPr lang="en-US" dirty="0">
              <a:latin typeface="Calibri" panose="020F0502020204030204" pitchFamily="34" charset="0"/>
              <a:cs typeface="Calibri" panose="020F0502020204030204" pitchFamily="34" charset="0"/>
            </a:endParaRPr>
          </a:p>
        </p:txBody>
      </p:sp>
      <p:grpSp>
        <p:nvGrpSpPr>
          <p:cNvPr id="18" name="Group 17">
            <a:extLst>
              <a:ext uri="{FF2B5EF4-FFF2-40B4-BE49-F238E27FC236}">
                <a16:creationId xmlns:a16="http://schemas.microsoft.com/office/drawing/2014/main" id="{E01603A5-DFD9-3F4B-8F7D-D5BFA53AB8C7}"/>
              </a:ext>
            </a:extLst>
          </p:cNvPr>
          <p:cNvGrpSpPr/>
          <p:nvPr/>
        </p:nvGrpSpPr>
        <p:grpSpPr>
          <a:xfrm>
            <a:off x="477828" y="4806175"/>
            <a:ext cx="10963323" cy="1915300"/>
            <a:chOff x="477828" y="4806175"/>
            <a:chExt cx="10963323" cy="1915300"/>
          </a:xfrm>
        </p:grpSpPr>
        <p:sp>
          <p:nvSpPr>
            <p:cNvPr id="10" name="Rounded Rectangle 9">
              <a:extLst>
                <a:ext uri="{FF2B5EF4-FFF2-40B4-BE49-F238E27FC236}">
                  <a16:creationId xmlns:a16="http://schemas.microsoft.com/office/drawing/2014/main" id="{A0F8A425-3B75-A145-9EBE-261BB008E1B8}"/>
                </a:ext>
              </a:extLst>
            </p:cNvPr>
            <p:cNvSpPr/>
            <p:nvPr/>
          </p:nvSpPr>
          <p:spPr>
            <a:xfrm>
              <a:off x="477828" y="5904488"/>
              <a:ext cx="2577606" cy="81698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tx1"/>
                  </a:solidFill>
                  <a:latin typeface="Calibri" panose="020F0502020204030204" pitchFamily="34" charset="0"/>
                  <a:cs typeface="Calibri" panose="020F0502020204030204" pitchFamily="34" charset="0"/>
                </a:rPr>
                <a:t>Combining</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static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dynamic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graphs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performs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better</a:t>
              </a:r>
              <a:endParaRPr lang="en-US" sz="1600" dirty="0">
                <a:solidFill>
                  <a:schemeClr val="tx1"/>
                </a:solidFill>
                <a:latin typeface="Calibri" panose="020F0502020204030204" pitchFamily="34" charset="0"/>
                <a:cs typeface="Calibri" panose="020F0502020204030204" pitchFamily="34" charset="0"/>
              </a:endParaRPr>
            </a:p>
          </p:txBody>
        </p:sp>
        <p:cxnSp>
          <p:nvCxnSpPr>
            <p:cNvPr id="11" name="Straight Arrow Connector 10">
              <a:extLst>
                <a:ext uri="{FF2B5EF4-FFF2-40B4-BE49-F238E27FC236}">
                  <a16:creationId xmlns:a16="http://schemas.microsoft.com/office/drawing/2014/main" id="{02A09CC7-98BA-EE47-BAB7-3C84696258FA}"/>
                </a:ext>
              </a:extLst>
            </p:cNvPr>
            <p:cNvCxnSpPr>
              <a:cxnSpLocks/>
              <a:endCxn id="10" idx="0"/>
            </p:cNvCxnSpPr>
            <p:nvPr/>
          </p:nvCxnSpPr>
          <p:spPr>
            <a:xfrm>
              <a:off x="1766631" y="5507438"/>
              <a:ext cx="0" cy="3970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a:extLst>
                <a:ext uri="{FF2B5EF4-FFF2-40B4-BE49-F238E27FC236}">
                  <a16:creationId xmlns:a16="http://schemas.microsoft.com/office/drawing/2014/main" id="{940A59E1-D22E-6140-8DF3-A30E8753A89E}"/>
                </a:ext>
              </a:extLst>
            </p:cNvPr>
            <p:cNvSpPr/>
            <p:nvPr/>
          </p:nvSpPr>
          <p:spPr>
            <a:xfrm>
              <a:off x="1137424" y="4806175"/>
              <a:ext cx="10303727" cy="70126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922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Machine</a:t>
            </a:r>
            <a:r>
              <a:rPr kumimoji="1" lang="zh-CN" altLang="en-US" b="1" spc="-253" dirty="0">
                <a:solidFill>
                  <a:srgbClr val="C00000"/>
                </a:solidFill>
              </a:rPr>
              <a:t> </a:t>
            </a:r>
            <a:r>
              <a:rPr kumimoji="1" lang="en-US" altLang="zh-CN" b="1" spc="-253" dirty="0">
                <a:solidFill>
                  <a:srgbClr val="C00000"/>
                </a:solidFill>
              </a:rPr>
              <a:t>Translation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202</a:t>
            </a:fld>
            <a:endParaRPr lang="en-US"/>
          </a:p>
        </p:txBody>
      </p:sp>
      <p:sp>
        <p:nvSpPr>
          <p:cNvPr id="10" name="TextBox 9">
            <a:extLst>
              <a:ext uri="{FF2B5EF4-FFF2-40B4-BE49-F238E27FC236}">
                <a16:creationId xmlns:a16="http://schemas.microsoft.com/office/drawing/2014/main" id="{89EB8914-390A-2446-B41F-B1051F2E85E7}"/>
              </a:ext>
            </a:extLst>
          </p:cNvPr>
          <p:cNvSpPr txBox="1"/>
          <p:nvPr/>
        </p:nvSpPr>
        <p:spPr>
          <a:xfrm>
            <a:off x="5044713" y="6534862"/>
            <a:ext cx="5503430" cy="261610"/>
          </a:xfrm>
          <a:prstGeom prst="rect">
            <a:avLst/>
          </a:prstGeom>
          <a:noFill/>
        </p:spPr>
        <p:txBody>
          <a:bodyPr wrap="none" rtlCol="0">
            <a:spAutoFit/>
          </a:bodyPr>
          <a:lstStyle/>
          <a:p>
            <a:r>
              <a:rPr lang="en-US" sz="1100" dirty="0">
                <a:latin typeface="Calibri" panose="020F0502020204030204" pitchFamily="34" charset="0"/>
                <a:cs typeface="Calibri" panose="020F0502020204030204" pitchFamily="34" charset="0"/>
              </a:rPr>
              <a:t>Ref</a:t>
            </a:r>
            <a:r>
              <a:rPr lang="en-US" altLang="zh-CN" sz="1100" dirty="0">
                <a:latin typeface="Calibri" panose="020F0502020204030204" pitchFamily="34" charset="0"/>
                <a:cs typeface="Calibri" panose="020F0502020204030204" pitchFamily="34" charset="0"/>
              </a:rPr>
              <a:t>:</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https://</a:t>
            </a:r>
            <a:r>
              <a:rPr lang="en-US" altLang="zh-CN" sz="1100" dirty="0" err="1">
                <a:latin typeface="Calibri" panose="020F0502020204030204" pitchFamily="34" charset="0"/>
                <a:cs typeface="Calibri" panose="020F0502020204030204" pitchFamily="34" charset="0"/>
              </a:rPr>
              <a:t>ciklopea.com</a:t>
            </a:r>
            <a:r>
              <a:rPr lang="en-US" altLang="zh-CN" sz="1100" dirty="0">
                <a:latin typeface="Calibri" panose="020F0502020204030204" pitchFamily="34" charset="0"/>
                <a:cs typeface="Calibri" panose="020F0502020204030204" pitchFamily="34" charset="0"/>
              </a:rPr>
              <a:t>/blog/translation/science-or-fiction-machine-translation-explained/</a:t>
            </a:r>
            <a:endParaRPr lang="en-US" sz="1100" dirty="0">
              <a:latin typeface="Calibri" panose="020F0502020204030204" pitchFamily="34" charset="0"/>
              <a:cs typeface="Calibri" panose="020F0502020204030204" pitchFamily="34" charset="0"/>
            </a:endParaRPr>
          </a:p>
        </p:txBody>
      </p:sp>
      <p:pic>
        <p:nvPicPr>
          <p:cNvPr id="2050" name="Picture 2" descr="Science or Fiction: Machine Translation Explained | Blog | Ciklopea">
            <a:extLst>
              <a:ext uri="{FF2B5EF4-FFF2-40B4-BE49-F238E27FC236}">
                <a16:creationId xmlns:a16="http://schemas.microsoft.com/office/drawing/2014/main" id="{41584803-6DEC-9343-ADB5-698C8C1B75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91" y="1723200"/>
            <a:ext cx="5378244" cy="403368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DA509490-52CE-6F41-AA32-7D184E1C5DE2}"/>
              </a:ext>
            </a:extLst>
          </p:cNvPr>
          <p:cNvGrpSpPr/>
          <p:nvPr/>
        </p:nvGrpSpPr>
        <p:grpSpPr>
          <a:xfrm>
            <a:off x="6302478" y="1705994"/>
            <a:ext cx="6096000" cy="3375239"/>
            <a:chOff x="5860026" y="1705994"/>
            <a:chExt cx="6096000" cy="3375239"/>
          </a:xfrm>
        </p:grpSpPr>
        <p:pic>
          <p:nvPicPr>
            <p:cNvPr id="3" name="Picture 2">
              <a:extLst>
                <a:ext uri="{FF2B5EF4-FFF2-40B4-BE49-F238E27FC236}">
                  <a16:creationId xmlns:a16="http://schemas.microsoft.com/office/drawing/2014/main" id="{D3079826-5BB8-EC49-B37A-BDFD6D46D4AB}"/>
                </a:ext>
              </a:extLst>
            </p:cNvPr>
            <p:cNvPicPr>
              <a:picLocks noChangeAspect="1"/>
            </p:cNvPicPr>
            <p:nvPr/>
          </p:nvPicPr>
          <p:blipFill>
            <a:blip r:embed="rId4"/>
            <a:stretch>
              <a:fillRect/>
            </a:stretch>
          </p:blipFill>
          <p:spPr>
            <a:xfrm>
              <a:off x="9367021" y="2266912"/>
              <a:ext cx="2129594" cy="252548"/>
            </a:xfrm>
            <a:prstGeom prst="rect">
              <a:avLst/>
            </a:prstGeom>
          </p:spPr>
        </p:pic>
        <p:grpSp>
          <p:nvGrpSpPr>
            <p:cNvPr id="6" name="Group 5">
              <a:extLst>
                <a:ext uri="{FF2B5EF4-FFF2-40B4-BE49-F238E27FC236}">
                  <a16:creationId xmlns:a16="http://schemas.microsoft.com/office/drawing/2014/main" id="{263D9ECF-5ECD-0447-B064-9A7A5573A843}"/>
                </a:ext>
              </a:extLst>
            </p:cNvPr>
            <p:cNvGrpSpPr/>
            <p:nvPr/>
          </p:nvGrpSpPr>
          <p:grpSpPr>
            <a:xfrm>
              <a:off x="5860026" y="1705994"/>
              <a:ext cx="6096000" cy="3375239"/>
              <a:chOff x="5860026" y="1705994"/>
              <a:chExt cx="6096000" cy="3375239"/>
            </a:xfrm>
          </p:grpSpPr>
          <p:grpSp>
            <p:nvGrpSpPr>
              <p:cNvPr id="24" name="Group 23">
                <a:extLst>
                  <a:ext uri="{FF2B5EF4-FFF2-40B4-BE49-F238E27FC236}">
                    <a16:creationId xmlns:a16="http://schemas.microsoft.com/office/drawing/2014/main" id="{A961C28F-BF59-BF44-9AA2-420CD3D27747}"/>
                  </a:ext>
                </a:extLst>
              </p:cNvPr>
              <p:cNvGrpSpPr/>
              <p:nvPr/>
            </p:nvGrpSpPr>
            <p:grpSpPr>
              <a:xfrm>
                <a:off x="5860026" y="1705994"/>
                <a:ext cx="6096000" cy="2980859"/>
                <a:chOff x="6862916" y="1632155"/>
                <a:chExt cx="5097758" cy="2980859"/>
              </a:xfrm>
            </p:grpSpPr>
            <p:sp>
              <p:nvSpPr>
                <p:cNvPr id="18" name="TextBox 17">
                  <a:extLst>
                    <a:ext uri="{FF2B5EF4-FFF2-40B4-BE49-F238E27FC236}">
                      <a16:creationId xmlns:a16="http://schemas.microsoft.com/office/drawing/2014/main" id="{B257F4E6-D9ED-EE4B-B629-4AAF610F8D3C}"/>
                    </a:ext>
                  </a:extLst>
                </p:cNvPr>
                <p:cNvSpPr txBox="1"/>
                <p:nvPr/>
              </p:nvSpPr>
              <p:spPr>
                <a:xfrm>
                  <a:off x="6862916" y="1632155"/>
                  <a:ext cx="4497538" cy="2431435"/>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Calibri" panose="020F0502020204030204" pitchFamily="34" charset="0"/>
                      <a:cs typeface="Calibri" panose="020F0502020204030204" pitchFamily="34" charset="0"/>
                    </a:rPr>
                    <a:t>Input</a:t>
                  </a:r>
                  <a:endParaRPr lang="en-US" altLang="zh-CN" sz="28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Source</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language</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text</a:t>
                  </a:r>
                </a:p>
                <a:p>
                  <a:pPr marL="285750" indent="-285750">
                    <a:buFont typeface="Arial" panose="020B0604020202020204" pitchFamily="34" charset="0"/>
                    <a:buChar char="•"/>
                  </a:pPr>
                  <a:r>
                    <a:rPr lang="en-US" altLang="zh-CN" sz="2800" dirty="0">
                      <a:cs typeface="Calibri" panose="020F0502020204030204" pitchFamily="34" charset="0"/>
                    </a:rPr>
                    <a:t>Output</a:t>
                  </a:r>
                </a:p>
                <a:p>
                  <a:pPr marL="742950" lvl="1" indent="-285750">
                    <a:buFont typeface="Arial" panose="020B0604020202020204" pitchFamily="34" charset="0"/>
                    <a:buChar char="•"/>
                  </a:pPr>
                  <a:r>
                    <a:rPr lang="en-US" altLang="zh-CN" sz="2400" dirty="0">
                      <a:latin typeface="Calibri" panose="020F0502020204030204" pitchFamily="34" charset="0"/>
                      <a:cs typeface="Calibri" panose="020F0502020204030204" pitchFamily="34" charset="0"/>
                    </a:rPr>
                    <a:t>Target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language</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text</a:t>
                  </a:r>
                </a:p>
                <a:p>
                  <a:pPr lvl="1"/>
                  <a:endParaRPr lang="en-US" altLang="zh-CN" sz="24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endParaRPr lang="en-US" altLang="zh-CN" sz="2400" dirty="0">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1D689334-3427-8C43-ACC1-229CD8851561}"/>
                    </a:ext>
                  </a:extLst>
                </p:cNvPr>
                <p:cNvPicPr>
                  <a:picLocks noChangeAspect="1"/>
                </p:cNvPicPr>
                <p:nvPr/>
              </p:nvPicPr>
              <p:blipFill>
                <a:blip r:embed="rId5"/>
                <a:stretch>
                  <a:fillRect/>
                </a:stretch>
              </p:blipFill>
              <p:spPr>
                <a:xfrm>
                  <a:off x="8200058" y="3381075"/>
                  <a:ext cx="2129594" cy="325269"/>
                </a:xfrm>
                <a:prstGeom prst="rect">
                  <a:avLst/>
                </a:prstGeom>
              </p:spPr>
            </p:pic>
            <p:sp>
              <p:nvSpPr>
                <p:cNvPr id="22" name="TextBox 21">
                  <a:extLst>
                    <a:ext uri="{FF2B5EF4-FFF2-40B4-BE49-F238E27FC236}">
                      <a16:creationId xmlns:a16="http://schemas.microsoft.com/office/drawing/2014/main" id="{DCCECF56-21F0-AA48-AD37-77BCF261984D}"/>
                    </a:ext>
                  </a:extLst>
                </p:cNvPr>
                <p:cNvSpPr txBox="1"/>
                <p:nvPr/>
              </p:nvSpPr>
              <p:spPr>
                <a:xfrm>
                  <a:off x="7565101" y="3782017"/>
                  <a:ext cx="4395573" cy="830997"/>
                </a:xfrm>
                <a:prstGeom prst="rect">
                  <a:avLst/>
                </a:prstGeom>
                <a:noFill/>
              </p:spPr>
              <p:txBody>
                <a:bodyPr wrap="square" rtlCol="0">
                  <a:spAutoFit/>
                </a:bodyPr>
                <a:lstStyle/>
                <a:p>
                  <a:r>
                    <a:rPr lang="en-US" sz="2400" dirty="0"/>
                    <a:t>which maximizes the conditional likelihood</a:t>
                  </a:r>
                </a:p>
              </p:txBody>
            </p:sp>
          </p:grpSp>
          <p:pic>
            <p:nvPicPr>
              <p:cNvPr id="5" name="Picture 4">
                <a:extLst>
                  <a:ext uri="{FF2B5EF4-FFF2-40B4-BE49-F238E27FC236}">
                    <a16:creationId xmlns:a16="http://schemas.microsoft.com/office/drawing/2014/main" id="{C293457A-5207-C348-9DA4-F4E6333D28C6}"/>
                  </a:ext>
                </a:extLst>
              </p:cNvPr>
              <p:cNvPicPr>
                <a:picLocks noChangeAspect="1"/>
              </p:cNvPicPr>
              <p:nvPr/>
            </p:nvPicPr>
            <p:blipFill>
              <a:blip r:embed="rId6"/>
              <a:stretch>
                <a:fillRect/>
              </a:stretch>
            </p:blipFill>
            <p:spPr>
              <a:xfrm>
                <a:off x="7459007" y="4766671"/>
                <a:ext cx="2509340" cy="314562"/>
              </a:xfrm>
              <a:prstGeom prst="rect">
                <a:avLst/>
              </a:prstGeom>
            </p:spPr>
          </p:pic>
        </p:grpSp>
      </p:grpSp>
    </p:spTree>
    <p:extLst>
      <p:ext uri="{BB962C8B-B14F-4D97-AF65-F5344CB8AC3E}">
        <p14:creationId xmlns:p14="http://schemas.microsoft.com/office/powerpoint/2010/main" val="33654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Syntactic GCN</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MT</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Bastings</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EMNLP’17</a:t>
            </a:r>
            <a:r>
              <a:rPr lang="en-US" dirty="0">
                <a:solidFill>
                  <a:schemeClr val="tx2">
                    <a:lumMod val="60000"/>
                    <a:lumOff val="40000"/>
                  </a:schemeClr>
                </a:solidFill>
              </a:rPr>
              <a:t>]</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203</a:t>
            </a:fld>
            <a:endParaRPr lang="en-US"/>
          </a:p>
        </p:txBody>
      </p:sp>
      <p:sp>
        <p:nvSpPr>
          <p:cNvPr id="6" name="TextBox 5">
            <a:extLst>
              <a:ext uri="{FF2B5EF4-FFF2-40B4-BE49-F238E27FC236}">
                <a16:creationId xmlns:a16="http://schemas.microsoft.com/office/drawing/2014/main" id="{93698576-6926-B44D-A346-1EB157078980}"/>
              </a:ext>
            </a:extLst>
          </p:cNvPr>
          <p:cNvSpPr txBox="1"/>
          <p:nvPr/>
        </p:nvSpPr>
        <p:spPr>
          <a:xfrm>
            <a:off x="4186990" y="6459865"/>
            <a:ext cx="6362298" cy="261610"/>
          </a:xfrm>
          <a:prstGeom prst="rect">
            <a:avLst/>
          </a:prstGeom>
          <a:noFill/>
        </p:spPr>
        <p:txBody>
          <a:bodyPr wrap="square" rtlCol="0">
            <a:spAutoFit/>
          </a:bodyPr>
          <a:lstStyle/>
          <a:p>
            <a:r>
              <a:rPr lang="en-US" altLang="zh-CN" sz="1100" dirty="0"/>
              <a:t>Bastings</a:t>
            </a:r>
            <a:r>
              <a:rPr lang="zh-CN" altLang="en-US" sz="1100" dirty="0"/>
              <a:t> </a:t>
            </a:r>
            <a:r>
              <a:rPr lang="en-US" altLang="zh-CN" sz="1100" dirty="0"/>
              <a:t>et</a:t>
            </a:r>
            <a:r>
              <a:rPr lang="zh-CN" altLang="en-US" sz="1100" dirty="0"/>
              <a:t> </a:t>
            </a:r>
            <a:r>
              <a:rPr lang="en-US" altLang="zh-CN" sz="1100" dirty="0"/>
              <a:t>al.</a:t>
            </a:r>
            <a:r>
              <a:rPr lang="zh-CN" altLang="en-US" sz="1100" dirty="0"/>
              <a:t> </a:t>
            </a:r>
            <a:r>
              <a:rPr lang="en-US" altLang="zh-CN" sz="1100" dirty="0"/>
              <a:t>“Graph Convolutional Encoders</a:t>
            </a:r>
            <a:r>
              <a:rPr lang="zh-CN" altLang="en-US" sz="1100" dirty="0"/>
              <a:t> </a:t>
            </a:r>
            <a:r>
              <a:rPr lang="en-US" altLang="zh-CN" sz="1100" dirty="0"/>
              <a:t>for Syntax-aware Neural Machine Translation”.</a:t>
            </a:r>
            <a:r>
              <a:rPr lang="zh-CN" altLang="en-US" sz="1100" dirty="0"/>
              <a:t> </a:t>
            </a:r>
            <a:r>
              <a:rPr lang="en-US" altLang="zh-CN" sz="1100" dirty="0"/>
              <a:t>EMNLP</a:t>
            </a:r>
            <a:r>
              <a:rPr lang="zh-CN" altLang="en-US" sz="1100" dirty="0"/>
              <a:t> </a:t>
            </a:r>
            <a:r>
              <a:rPr lang="en-US" altLang="zh-CN" sz="1100" dirty="0"/>
              <a:t>2017.</a:t>
            </a:r>
            <a:endParaRPr lang="en-US" sz="1100" dirty="0"/>
          </a:p>
        </p:txBody>
      </p:sp>
      <p:pic>
        <p:nvPicPr>
          <p:cNvPr id="5" name="Picture 4">
            <a:extLst>
              <a:ext uri="{FF2B5EF4-FFF2-40B4-BE49-F238E27FC236}">
                <a16:creationId xmlns:a16="http://schemas.microsoft.com/office/drawing/2014/main" id="{415D4BA9-C607-444D-A954-A83FAD07417D}"/>
              </a:ext>
            </a:extLst>
          </p:cNvPr>
          <p:cNvPicPr>
            <a:picLocks noChangeAspect="1"/>
          </p:cNvPicPr>
          <p:nvPr/>
        </p:nvPicPr>
        <p:blipFill>
          <a:blip r:embed="rId3"/>
          <a:stretch>
            <a:fillRect/>
          </a:stretch>
        </p:blipFill>
        <p:spPr>
          <a:xfrm>
            <a:off x="1671904" y="1375508"/>
            <a:ext cx="9156994" cy="4815807"/>
          </a:xfrm>
          <a:prstGeom prst="rect">
            <a:avLst/>
          </a:prstGeom>
        </p:spPr>
      </p:pic>
    </p:spTree>
    <p:extLst>
      <p:ext uri="{BB962C8B-B14F-4D97-AF65-F5344CB8AC3E}">
        <p14:creationId xmlns:p14="http://schemas.microsoft.com/office/powerpoint/2010/main" val="306803481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Syntactic GCN</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MT</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Bastings</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EMNLP’17</a:t>
            </a:r>
            <a:r>
              <a:rPr lang="en-US" dirty="0">
                <a:solidFill>
                  <a:schemeClr val="tx2">
                    <a:lumMod val="60000"/>
                    <a:lumOff val="40000"/>
                  </a:schemeClr>
                </a:solidFill>
              </a:rPr>
              <a:t>]</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204</a:t>
            </a:fld>
            <a:endParaRPr lang="en-US"/>
          </a:p>
        </p:txBody>
      </p:sp>
      <p:pic>
        <p:nvPicPr>
          <p:cNvPr id="12" name="Picture 11">
            <a:extLst>
              <a:ext uri="{FF2B5EF4-FFF2-40B4-BE49-F238E27FC236}">
                <a16:creationId xmlns:a16="http://schemas.microsoft.com/office/drawing/2014/main" id="{8947397B-9CDE-664E-A5A3-B88D3E8241CB}"/>
              </a:ext>
            </a:extLst>
          </p:cNvPr>
          <p:cNvPicPr>
            <a:picLocks noChangeAspect="1"/>
          </p:cNvPicPr>
          <p:nvPr/>
        </p:nvPicPr>
        <p:blipFill>
          <a:blip r:embed="rId3"/>
          <a:stretch>
            <a:fillRect/>
          </a:stretch>
        </p:blipFill>
        <p:spPr>
          <a:xfrm>
            <a:off x="7448008" y="1390836"/>
            <a:ext cx="1163688" cy="463847"/>
          </a:xfrm>
          <a:prstGeom prst="rect">
            <a:avLst/>
          </a:prstGeom>
        </p:spPr>
      </p:pic>
      <p:pic>
        <p:nvPicPr>
          <p:cNvPr id="14" name="Picture 13">
            <a:extLst>
              <a:ext uri="{FF2B5EF4-FFF2-40B4-BE49-F238E27FC236}">
                <a16:creationId xmlns:a16="http://schemas.microsoft.com/office/drawing/2014/main" id="{0D9127F0-6180-6949-AAE5-82BC795816CB}"/>
              </a:ext>
            </a:extLst>
          </p:cNvPr>
          <p:cNvPicPr>
            <a:picLocks noChangeAspect="1"/>
          </p:cNvPicPr>
          <p:nvPr/>
        </p:nvPicPr>
        <p:blipFill>
          <a:blip r:embed="rId4"/>
          <a:stretch>
            <a:fillRect/>
          </a:stretch>
        </p:blipFill>
        <p:spPr>
          <a:xfrm>
            <a:off x="7145814" y="1816271"/>
            <a:ext cx="4575056" cy="4606662"/>
          </a:xfrm>
          <a:prstGeom prst="rect">
            <a:avLst/>
          </a:prstGeom>
        </p:spPr>
      </p:pic>
      <p:grpSp>
        <p:nvGrpSpPr>
          <p:cNvPr id="15" name="Group 14">
            <a:extLst>
              <a:ext uri="{FF2B5EF4-FFF2-40B4-BE49-F238E27FC236}">
                <a16:creationId xmlns:a16="http://schemas.microsoft.com/office/drawing/2014/main" id="{1A806593-1D1C-404E-9DF0-07F08C16B306}"/>
              </a:ext>
            </a:extLst>
          </p:cNvPr>
          <p:cNvGrpSpPr/>
          <p:nvPr/>
        </p:nvGrpSpPr>
        <p:grpSpPr>
          <a:xfrm>
            <a:off x="340313" y="2972191"/>
            <a:ext cx="6662065" cy="2361637"/>
            <a:chOff x="5177008" y="2743591"/>
            <a:chExt cx="6662065" cy="2361637"/>
          </a:xfrm>
        </p:grpSpPr>
        <p:pic>
          <p:nvPicPr>
            <p:cNvPr id="16" name="Content Placeholder 11">
              <a:extLst>
                <a:ext uri="{FF2B5EF4-FFF2-40B4-BE49-F238E27FC236}">
                  <a16:creationId xmlns:a16="http://schemas.microsoft.com/office/drawing/2014/main" id="{132D527E-BDFD-1B4B-960F-3A39B53699AD}"/>
                </a:ext>
              </a:extLst>
            </p:cNvPr>
            <p:cNvPicPr>
              <a:picLocks noChangeAspect="1"/>
            </p:cNvPicPr>
            <p:nvPr/>
          </p:nvPicPr>
          <p:blipFill>
            <a:blip r:embed="rId5"/>
            <a:stretch>
              <a:fillRect/>
            </a:stretch>
          </p:blipFill>
          <p:spPr>
            <a:xfrm>
              <a:off x="5177008" y="2743591"/>
              <a:ext cx="6662065" cy="2361637"/>
            </a:xfrm>
            <a:prstGeom prst="rect">
              <a:avLst/>
            </a:prstGeom>
          </p:spPr>
        </p:pic>
        <p:sp>
          <p:nvSpPr>
            <p:cNvPr id="17" name="Rounded Rectangle 16">
              <a:extLst>
                <a:ext uri="{FF2B5EF4-FFF2-40B4-BE49-F238E27FC236}">
                  <a16:creationId xmlns:a16="http://schemas.microsoft.com/office/drawing/2014/main" id="{C16AE6EA-DEE0-6840-9ECD-A1E4E3FEFC7E}"/>
                </a:ext>
              </a:extLst>
            </p:cNvPr>
            <p:cNvSpPr/>
            <p:nvPr/>
          </p:nvSpPr>
          <p:spPr>
            <a:xfrm>
              <a:off x="5344387" y="2900116"/>
              <a:ext cx="1312143" cy="300284"/>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6164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Syntactic GCN</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MT</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Bastings</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EMNLP’17</a:t>
            </a:r>
            <a:r>
              <a:rPr lang="en-US" dirty="0">
                <a:solidFill>
                  <a:schemeClr val="tx2">
                    <a:lumMod val="60000"/>
                    <a:lumOff val="40000"/>
                  </a:schemeClr>
                </a:solidFill>
              </a:rPr>
              <a:t>]</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205</a:t>
            </a:fld>
            <a:endParaRPr lang="en-US"/>
          </a:p>
        </p:txBody>
      </p:sp>
      <p:pic>
        <p:nvPicPr>
          <p:cNvPr id="3" name="Picture 2">
            <a:extLst>
              <a:ext uri="{FF2B5EF4-FFF2-40B4-BE49-F238E27FC236}">
                <a16:creationId xmlns:a16="http://schemas.microsoft.com/office/drawing/2014/main" id="{9D2906C5-1202-D945-830E-1B9FAE2303C3}"/>
              </a:ext>
            </a:extLst>
          </p:cNvPr>
          <p:cNvPicPr>
            <a:picLocks noChangeAspect="1"/>
          </p:cNvPicPr>
          <p:nvPr/>
        </p:nvPicPr>
        <p:blipFill>
          <a:blip r:embed="rId3"/>
          <a:stretch>
            <a:fillRect/>
          </a:stretch>
        </p:blipFill>
        <p:spPr>
          <a:xfrm>
            <a:off x="1058133" y="1655774"/>
            <a:ext cx="4286010" cy="3290917"/>
          </a:xfrm>
          <a:prstGeom prst="rect">
            <a:avLst/>
          </a:prstGeom>
        </p:spPr>
      </p:pic>
      <p:sp>
        <p:nvSpPr>
          <p:cNvPr id="10" name="TextBox 9">
            <a:extLst>
              <a:ext uri="{FF2B5EF4-FFF2-40B4-BE49-F238E27FC236}">
                <a16:creationId xmlns:a16="http://schemas.microsoft.com/office/drawing/2014/main" id="{BC1BD7A1-709F-274C-9C6C-A19C09DDF652}"/>
              </a:ext>
            </a:extLst>
          </p:cNvPr>
          <p:cNvSpPr txBox="1"/>
          <p:nvPr/>
        </p:nvSpPr>
        <p:spPr>
          <a:xfrm>
            <a:off x="1507282" y="4946691"/>
            <a:ext cx="315291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Test results for English-German.</a:t>
            </a:r>
          </a:p>
        </p:txBody>
      </p:sp>
      <p:pic>
        <p:nvPicPr>
          <p:cNvPr id="13" name="Picture 12">
            <a:extLst>
              <a:ext uri="{FF2B5EF4-FFF2-40B4-BE49-F238E27FC236}">
                <a16:creationId xmlns:a16="http://schemas.microsoft.com/office/drawing/2014/main" id="{89D1E9B8-EE5D-4745-A95E-0A0533BDBA8B}"/>
              </a:ext>
            </a:extLst>
          </p:cNvPr>
          <p:cNvPicPr>
            <a:picLocks noChangeAspect="1"/>
          </p:cNvPicPr>
          <p:nvPr/>
        </p:nvPicPr>
        <p:blipFill>
          <a:blip r:embed="rId4"/>
          <a:stretch>
            <a:fillRect/>
          </a:stretch>
        </p:blipFill>
        <p:spPr>
          <a:xfrm>
            <a:off x="6847859" y="2181842"/>
            <a:ext cx="4163731" cy="2764849"/>
          </a:xfrm>
          <a:prstGeom prst="rect">
            <a:avLst/>
          </a:prstGeom>
        </p:spPr>
      </p:pic>
      <p:sp>
        <p:nvSpPr>
          <p:cNvPr id="14" name="TextBox 13">
            <a:extLst>
              <a:ext uri="{FF2B5EF4-FFF2-40B4-BE49-F238E27FC236}">
                <a16:creationId xmlns:a16="http://schemas.microsoft.com/office/drawing/2014/main" id="{0C17EFDD-1F63-164D-BFA1-28B5D37AD269}"/>
              </a:ext>
            </a:extLst>
          </p:cNvPr>
          <p:cNvSpPr txBox="1"/>
          <p:nvPr/>
        </p:nvSpPr>
        <p:spPr>
          <a:xfrm>
            <a:off x="7531804" y="5024671"/>
            <a:ext cx="2939331"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Test results for English-Czech.</a:t>
            </a:r>
          </a:p>
        </p:txBody>
      </p:sp>
      <p:sp>
        <p:nvSpPr>
          <p:cNvPr id="15" name="Rounded Rectangle 14">
            <a:extLst>
              <a:ext uri="{FF2B5EF4-FFF2-40B4-BE49-F238E27FC236}">
                <a16:creationId xmlns:a16="http://schemas.microsoft.com/office/drawing/2014/main" id="{8A703CD4-0D74-8A4F-BA5B-A0374FE2D869}"/>
              </a:ext>
            </a:extLst>
          </p:cNvPr>
          <p:cNvSpPr/>
          <p:nvPr/>
        </p:nvSpPr>
        <p:spPr>
          <a:xfrm>
            <a:off x="4743443" y="5714055"/>
            <a:ext cx="2260671" cy="57646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tx1"/>
                </a:solidFill>
                <a:latin typeface="Calibri" panose="020F0502020204030204" pitchFamily="34" charset="0"/>
                <a:cs typeface="Calibri" panose="020F0502020204030204" pitchFamily="34" charset="0"/>
              </a:rPr>
              <a:t>Syntactic</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GCN</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is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helpful</a:t>
            </a:r>
            <a:endParaRPr lang="en-US" sz="1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83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206</a:t>
            </a:fld>
            <a:endParaRPr lang="en-US"/>
          </a:p>
        </p:txBody>
      </p:sp>
      <p:sp>
        <p:nvSpPr>
          <p:cNvPr id="6" name="TextBox 5">
            <a:extLst>
              <a:ext uri="{FF2B5EF4-FFF2-40B4-BE49-F238E27FC236}">
                <a16:creationId xmlns:a16="http://schemas.microsoft.com/office/drawing/2014/main" id="{93698576-6926-B44D-A346-1EB157078980}"/>
              </a:ext>
            </a:extLst>
          </p:cNvPr>
          <p:cNvSpPr txBox="1"/>
          <p:nvPr/>
        </p:nvSpPr>
        <p:spPr>
          <a:xfrm>
            <a:off x="4377814" y="6459865"/>
            <a:ext cx="6109365" cy="261610"/>
          </a:xfrm>
          <a:prstGeom prst="rect">
            <a:avLst/>
          </a:prstGeom>
          <a:noFill/>
        </p:spPr>
        <p:txBody>
          <a:bodyPr wrap="none" rtlCol="0">
            <a:spAutoFit/>
          </a:bodyPr>
          <a:lstStyle/>
          <a:p>
            <a:r>
              <a:rPr lang="en-US" altLang="zh-CN" sz="1100" dirty="0"/>
              <a:t>Yin</a:t>
            </a:r>
            <a:r>
              <a:rPr lang="zh-CN" altLang="en-US" sz="1100" dirty="0"/>
              <a:t> </a:t>
            </a:r>
            <a:r>
              <a:rPr lang="en-US" altLang="zh-CN" sz="1100" dirty="0"/>
              <a:t>et</a:t>
            </a:r>
            <a:r>
              <a:rPr lang="zh-CN" altLang="en-US" sz="1100" dirty="0"/>
              <a:t> </a:t>
            </a:r>
            <a:r>
              <a:rPr lang="en-US" altLang="zh-CN" sz="1100" dirty="0"/>
              <a:t>al.</a:t>
            </a:r>
            <a:r>
              <a:rPr lang="zh-CN" altLang="en-US" sz="1100" dirty="0"/>
              <a:t> </a:t>
            </a:r>
            <a:r>
              <a:rPr lang="en-US" altLang="zh-CN" sz="1100" dirty="0"/>
              <a:t>“A Novel Graph-based Multi-modal Fusion Encoder for Neural Machine Translation”.</a:t>
            </a:r>
            <a:r>
              <a:rPr lang="zh-CN" altLang="en-US" sz="1100" dirty="0"/>
              <a:t> </a:t>
            </a:r>
            <a:r>
              <a:rPr lang="en-US" altLang="zh-CN" sz="1100" dirty="0"/>
              <a:t>ACL</a:t>
            </a:r>
            <a:r>
              <a:rPr lang="zh-CN" altLang="en-US" sz="1100" dirty="0"/>
              <a:t> </a:t>
            </a:r>
            <a:r>
              <a:rPr lang="en-US" altLang="zh-CN" sz="1100" dirty="0"/>
              <a:t>2020.</a:t>
            </a:r>
            <a:endParaRPr lang="en-US" sz="1100" dirty="0"/>
          </a:p>
        </p:txBody>
      </p:sp>
      <p:grpSp>
        <p:nvGrpSpPr>
          <p:cNvPr id="11" name="Group 10">
            <a:extLst>
              <a:ext uri="{FF2B5EF4-FFF2-40B4-BE49-F238E27FC236}">
                <a16:creationId xmlns:a16="http://schemas.microsoft.com/office/drawing/2014/main" id="{E98E7BD0-2DD7-9D46-ACAB-3F096566BEC8}"/>
              </a:ext>
            </a:extLst>
          </p:cNvPr>
          <p:cNvGrpSpPr/>
          <p:nvPr/>
        </p:nvGrpSpPr>
        <p:grpSpPr>
          <a:xfrm>
            <a:off x="577020" y="1479023"/>
            <a:ext cx="10798904" cy="4538319"/>
            <a:chOff x="577020" y="1479023"/>
            <a:chExt cx="10798904" cy="4538319"/>
          </a:xfrm>
        </p:grpSpPr>
        <p:grpSp>
          <p:nvGrpSpPr>
            <p:cNvPr id="8" name="Group 7">
              <a:extLst>
                <a:ext uri="{FF2B5EF4-FFF2-40B4-BE49-F238E27FC236}">
                  <a16:creationId xmlns:a16="http://schemas.microsoft.com/office/drawing/2014/main" id="{04329D0D-A5D7-B149-852B-DD6CFCC464DE}"/>
                </a:ext>
              </a:extLst>
            </p:cNvPr>
            <p:cNvGrpSpPr/>
            <p:nvPr/>
          </p:nvGrpSpPr>
          <p:grpSpPr>
            <a:xfrm>
              <a:off x="577020" y="1479023"/>
              <a:ext cx="10798904" cy="4538319"/>
              <a:chOff x="577020" y="1479023"/>
              <a:chExt cx="10798904" cy="4538319"/>
            </a:xfrm>
          </p:grpSpPr>
          <p:pic>
            <p:nvPicPr>
              <p:cNvPr id="5" name="Picture 4">
                <a:extLst>
                  <a:ext uri="{FF2B5EF4-FFF2-40B4-BE49-F238E27FC236}">
                    <a16:creationId xmlns:a16="http://schemas.microsoft.com/office/drawing/2014/main" id="{58D48044-0B34-1341-B892-9540431A985E}"/>
                  </a:ext>
                </a:extLst>
              </p:cNvPr>
              <p:cNvPicPr>
                <a:picLocks noChangeAspect="1"/>
              </p:cNvPicPr>
              <p:nvPr/>
            </p:nvPicPr>
            <p:blipFill>
              <a:blip r:embed="rId3"/>
              <a:stretch>
                <a:fillRect/>
              </a:stretch>
            </p:blipFill>
            <p:spPr>
              <a:xfrm>
                <a:off x="577020" y="1479023"/>
                <a:ext cx="10798904" cy="4538319"/>
              </a:xfrm>
              <a:prstGeom prst="rect">
                <a:avLst/>
              </a:prstGeom>
            </p:spPr>
          </p:pic>
          <p:pic>
            <p:nvPicPr>
              <p:cNvPr id="7" name="Picture 6">
                <a:extLst>
                  <a:ext uri="{FF2B5EF4-FFF2-40B4-BE49-F238E27FC236}">
                    <a16:creationId xmlns:a16="http://schemas.microsoft.com/office/drawing/2014/main" id="{18507C36-5DAC-6D43-8EDC-DA5D237ED644}"/>
                  </a:ext>
                </a:extLst>
              </p:cNvPr>
              <p:cNvPicPr>
                <a:picLocks noChangeAspect="1"/>
              </p:cNvPicPr>
              <p:nvPr/>
            </p:nvPicPr>
            <p:blipFill>
              <a:blip r:embed="rId4"/>
              <a:stretch>
                <a:fillRect/>
              </a:stretch>
            </p:blipFill>
            <p:spPr>
              <a:xfrm>
                <a:off x="1356851" y="4707191"/>
                <a:ext cx="196645" cy="438561"/>
              </a:xfrm>
              <a:prstGeom prst="rect">
                <a:avLst/>
              </a:prstGeom>
            </p:spPr>
          </p:pic>
        </p:grpSp>
        <p:sp>
          <p:nvSpPr>
            <p:cNvPr id="9" name="TextBox 8">
              <a:extLst>
                <a:ext uri="{FF2B5EF4-FFF2-40B4-BE49-F238E27FC236}">
                  <a16:creationId xmlns:a16="http://schemas.microsoft.com/office/drawing/2014/main" id="{86EB8E4D-F58D-FD4F-AA86-31B0D8616E0A}"/>
                </a:ext>
              </a:extLst>
            </p:cNvPr>
            <p:cNvSpPr txBox="1"/>
            <p:nvPr/>
          </p:nvSpPr>
          <p:spPr>
            <a:xfrm>
              <a:off x="1260244" y="4803183"/>
              <a:ext cx="252206" cy="369332"/>
            </a:xfrm>
            <a:prstGeom prst="rect">
              <a:avLst/>
            </a:prstGeom>
            <a:noFill/>
          </p:spPr>
          <p:txBody>
            <a:bodyPr wrap="square" rtlCol="0">
              <a:spAutoFit/>
            </a:bodyPr>
            <a:lstStyle/>
            <a:p>
              <a:r>
                <a:rPr lang="en-US" altLang="zh-CN" dirty="0"/>
                <a:t>.</a:t>
              </a:r>
              <a:endParaRPr lang="en-US" dirty="0"/>
            </a:p>
          </p:txBody>
        </p:sp>
      </p:grpSp>
      <p:grpSp>
        <p:nvGrpSpPr>
          <p:cNvPr id="20" name="Group 19">
            <a:extLst>
              <a:ext uri="{FF2B5EF4-FFF2-40B4-BE49-F238E27FC236}">
                <a16:creationId xmlns:a16="http://schemas.microsoft.com/office/drawing/2014/main" id="{D93E836E-74DF-BB4D-8895-2939B8155801}"/>
              </a:ext>
            </a:extLst>
          </p:cNvPr>
          <p:cNvGrpSpPr/>
          <p:nvPr/>
        </p:nvGrpSpPr>
        <p:grpSpPr>
          <a:xfrm>
            <a:off x="10155678" y="1714516"/>
            <a:ext cx="1908244" cy="891037"/>
            <a:chOff x="10155678" y="1714516"/>
            <a:chExt cx="1908244" cy="891037"/>
          </a:xfrm>
        </p:grpSpPr>
        <p:sp>
          <p:nvSpPr>
            <p:cNvPr id="10" name="Rounded Rectangle 9">
              <a:extLst>
                <a:ext uri="{FF2B5EF4-FFF2-40B4-BE49-F238E27FC236}">
                  <a16:creationId xmlns:a16="http://schemas.microsoft.com/office/drawing/2014/main" id="{DDF73A9F-6B24-E944-A358-A9759F53C559}"/>
                </a:ext>
              </a:extLst>
            </p:cNvPr>
            <p:cNvSpPr/>
            <p:nvPr/>
          </p:nvSpPr>
          <p:spPr>
            <a:xfrm>
              <a:off x="10721506" y="1714516"/>
              <a:ext cx="1342416" cy="89103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tx1"/>
                  </a:solidFill>
                </a:rPr>
                <a:t>App-driven</a:t>
              </a:r>
              <a:r>
                <a:rPr lang="zh-CN" altLang="en-US" sz="1600" dirty="0">
                  <a:solidFill>
                    <a:schemeClr val="tx1"/>
                  </a:solidFill>
                </a:rPr>
                <a:t> </a:t>
              </a:r>
              <a:r>
                <a:rPr lang="en-US" altLang="zh-CN" sz="1600" dirty="0">
                  <a:solidFill>
                    <a:schemeClr val="tx1"/>
                  </a:solidFill>
                </a:rPr>
                <a:t>static</a:t>
              </a:r>
              <a:r>
                <a:rPr lang="zh-CN" altLang="en-US" sz="1600" dirty="0">
                  <a:solidFill>
                    <a:schemeClr val="tx1"/>
                  </a:solidFill>
                </a:rPr>
                <a:t> </a:t>
              </a:r>
              <a:r>
                <a:rPr lang="en-US" altLang="zh-CN" sz="1600" dirty="0">
                  <a:solidFill>
                    <a:schemeClr val="tx1"/>
                  </a:solidFill>
                </a:rPr>
                <a:t>graph</a:t>
              </a:r>
              <a:r>
                <a:rPr lang="zh-CN" altLang="en-US" sz="1600" dirty="0">
                  <a:solidFill>
                    <a:schemeClr val="tx1"/>
                  </a:solidFill>
                </a:rPr>
                <a:t> </a:t>
              </a:r>
              <a:r>
                <a:rPr lang="en-US" altLang="zh-CN" sz="1600" dirty="0">
                  <a:solidFill>
                    <a:schemeClr val="tx1"/>
                  </a:solidFill>
                </a:rPr>
                <a:t>construction</a:t>
              </a:r>
            </a:p>
          </p:txBody>
        </p:sp>
        <p:cxnSp>
          <p:nvCxnSpPr>
            <p:cNvPr id="12" name="Straight Arrow Connector 11">
              <a:extLst>
                <a:ext uri="{FF2B5EF4-FFF2-40B4-BE49-F238E27FC236}">
                  <a16:creationId xmlns:a16="http://schemas.microsoft.com/office/drawing/2014/main" id="{71CA32F3-1C3E-6D46-919D-BA99E9429340}"/>
                </a:ext>
              </a:extLst>
            </p:cNvPr>
            <p:cNvCxnSpPr>
              <a:cxnSpLocks/>
              <a:endCxn id="10" idx="1"/>
            </p:cNvCxnSpPr>
            <p:nvPr/>
          </p:nvCxnSpPr>
          <p:spPr>
            <a:xfrm flipV="1">
              <a:off x="10155678" y="2160035"/>
              <a:ext cx="565828" cy="40728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标题 1">
            <a:extLst>
              <a:ext uri="{FF2B5EF4-FFF2-40B4-BE49-F238E27FC236}">
                <a16:creationId xmlns:a16="http://schemas.microsoft.com/office/drawing/2014/main" id="{1C25D6DF-1DAD-A148-8872-D67DF09E9960}"/>
              </a:ext>
            </a:extLst>
          </p:cNvPr>
          <p:cNvSpPr>
            <a:spLocks noGrp="1"/>
          </p:cNvSpPr>
          <p:nvPr>
            <p:ph type="title"/>
          </p:nvPr>
        </p:nvSpPr>
        <p:spPr>
          <a:xfrm>
            <a:off x="838199" y="481500"/>
            <a:ext cx="10945305" cy="1010383"/>
          </a:xfrm>
        </p:spPr>
        <p:txBody>
          <a:bodyPr>
            <a:normAutofit/>
          </a:bodyPr>
          <a:lstStyle/>
          <a:p>
            <a:r>
              <a:rPr kumimoji="1" lang="en-US" altLang="zh-CN" b="1" spc="-253" dirty="0">
                <a:solidFill>
                  <a:srgbClr val="C00000"/>
                </a:solidFill>
              </a:rPr>
              <a:t>Multi-modal</a:t>
            </a:r>
            <a:r>
              <a:rPr kumimoji="1" lang="zh-CN" altLang="en-US" b="1" spc="-253" dirty="0">
                <a:solidFill>
                  <a:srgbClr val="C00000"/>
                </a:solidFill>
              </a:rPr>
              <a:t> </a:t>
            </a:r>
            <a:r>
              <a:rPr kumimoji="1" lang="en-US" altLang="zh-CN" b="1" spc="-253" dirty="0">
                <a:solidFill>
                  <a:srgbClr val="C00000"/>
                </a:solidFill>
              </a:rPr>
              <a:t>Machine Translation</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Yin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ACL’20</a:t>
            </a:r>
            <a:r>
              <a:rPr lang="en-US" dirty="0">
                <a:solidFill>
                  <a:schemeClr val="tx2">
                    <a:lumMod val="60000"/>
                    <a:lumOff val="40000"/>
                  </a:schemeClr>
                </a:solidFill>
              </a:rPr>
              <a:t>]</a:t>
            </a:r>
            <a:endParaRPr kumimoji="1" lang="zh-CN" altLang="en-US" dirty="0"/>
          </a:p>
        </p:txBody>
      </p:sp>
    </p:spTree>
    <p:extLst>
      <p:ext uri="{BB962C8B-B14F-4D97-AF65-F5344CB8AC3E}">
        <p14:creationId xmlns:p14="http://schemas.microsoft.com/office/powerpoint/2010/main" val="23239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a:xfrm>
            <a:off x="838199" y="481500"/>
            <a:ext cx="10945305" cy="1010383"/>
          </a:xfrm>
        </p:spPr>
        <p:txBody>
          <a:bodyPr>
            <a:normAutofit/>
          </a:bodyPr>
          <a:lstStyle/>
          <a:p>
            <a:r>
              <a:rPr kumimoji="1" lang="en-US" altLang="zh-CN" b="1" spc="-253" dirty="0">
                <a:solidFill>
                  <a:srgbClr val="C00000"/>
                </a:solidFill>
              </a:rPr>
              <a:t>Multi-modal</a:t>
            </a:r>
            <a:r>
              <a:rPr kumimoji="1" lang="zh-CN" altLang="en-US" b="1" spc="-253" dirty="0">
                <a:solidFill>
                  <a:srgbClr val="C00000"/>
                </a:solidFill>
              </a:rPr>
              <a:t> </a:t>
            </a:r>
            <a:r>
              <a:rPr kumimoji="1" lang="en-US" altLang="zh-CN" b="1" spc="-253" dirty="0">
                <a:solidFill>
                  <a:srgbClr val="C00000"/>
                </a:solidFill>
              </a:rPr>
              <a:t>Machine Translation</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Yin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ACL’20</a:t>
            </a:r>
            <a:r>
              <a:rPr lang="en-US" dirty="0">
                <a:solidFill>
                  <a:schemeClr val="tx2">
                    <a:lumMod val="60000"/>
                    <a:lumOff val="40000"/>
                  </a:schemeClr>
                </a:solidFill>
              </a:rPr>
              <a:t>]</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207</a:t>
            </a:fld>
            <a:endParaRPr lang="en-US"/>
          </a:p>
        </p:txBody>
      </p:sp>
      <p:pic>
        <p:nvPicPr>
          <p:cNvPr id="3" name="Picture 2">
            <a:extLst>
              <a:ext uri="{FF2B5EF4-FFF2-40B4-BE49-F238E27FC236}">
                <a16:creationId xmlns:a16="http://schemas.microsoft.com/office/drawing/2014/main" id="{E04E78FB-E916-D747-83D8-96DC8742A589}"/>
              </a:ext>
            </a:extLst>
          </p:cNvPr>
          <p:cNvPicPr>
            <a:picLocks noChangeAspect="1"/>
          </p:cNvPicPr>
          <p:nvPr/>
        </p:nvPicPr>
        <p:blipFill>
          <a:blip r:embed="rId3"/>
          <a:stretch>
            <a:fillRect/>
          </a:stretch>
        </p:blipFill>
        <p:spPr>
          <a:xfrm>
            <a:off x="770443" y="2080095"/>
            <a:ext cx="7128492" cy="3489291"/>
          </a:xfrm>
          <a:prstGeom prst="rect">
            <a:avLst/>
          </a:prstGeom>
        </p:spPr>
      </p:pic>
      <p:grpSp>
        <p:nvGrpSpPr>
          <p:cNvPr id="11" name="Group 10">
            <a:extLst>
              <a:ext uri="{FF2B5EF4-FFF2-40B4-BE49-F238E27FC236}">
                <a16:creationId xmlns:a16="http://schemas.microsoft.com/office/drawing/2014/main" id="{31B7B218-FE44-3C46-A54F-8D2FE3C60F55}"/>
              </a:ext>
            </a:extLst>
          </p:cNvPr>
          <p:cNvGrpSpPr/>
          <p:nvPr/>
        </p:nvGrpSpPr>
        <p:grpSpPr>
          <a:xfrm>
            <a:off x="155643" y="2262171"/>
            <a:ext cx="4327302" cy="1819578"/>
            <a:chOff x="440465" y="1872705"/>
            <a:chExt cx="5938762" cy="2528862"/>
          </a:xfrm>
        </p:grpSpPr>
        <p:sp>
          <p:nvSpPr>
            <p:cNvPr id="8" name="Rectangle 7">
              <a:extLst>
                <a:ext uri="{FF2B5EF4-FFF2-40B4-BE49-F238E27FC236}">
                  <a16:creationId xmlns:a16="http://schemas.microsoft.com/office/drawing/2014/main" id="{930E3B32-4FB0-D543-B0A7-34F9A9055292}"/>
                </a:ext>
              </a:extLst>
            </p:cNvPr>
            <p:cNvSpPr/>
            <p:nvPr/>
          </p:nvSpPr>
          <p:spPr>
            <a:xfrm>
              <a:off x="2601680" y="3646768"/>
              <a:ext cx="3777547" cy="7547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ED0E181D-2D41-B341-96D0-74F37B93CF12}"/>
                </a:ext>
              </a:extLst>
            </p:cNvPr>
            <p:cNvSpPr/>
            <p:nvPr/>
          </p:nvSpPr>
          <p:spPr>
            <a:xfrm>
              <a:off x="440465" y="1872705"/>
              <a:ext cx="2199398" cy="146927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a:solidFill>
                    <a:schemeClr val="tx1"/>
                  </a:solidFill>
                </a:rPr>
                <a:t>Graph attention for inter-modal fusion</a:t>
              </a:r>
            </a:p>
          </p:txBody>
        </p:sp>
        <p:cxnSp>
          <p:nvCxnSpPr>
            <p:cNvPr id="10" name="Straight Arrow Connector 9">
              <a:extLst>
                <a:ext uri="{FF2B5EF4-FFF2-40B4-BE49-F238E27FC236}">
                  <a16:creationId xmlns:a16="http://schemas.microsoft.com/office/drawing/2014/main" id="{0C2A700B-9223-5A48-B068-149E6FBB82DB}"/>
                </a:ext>
              </a:extLst>
            </p:cNvPr>
            <p:cNvCxnSpPr>
              <a:cxnSpLocks/>
              <a:endCxn id="9" idx="3"/>
            </p:cNvCxnSpPr>
            <p:nvPr/>
          </p:nvCxnSpPr>
          <p:spPr>
            <a:xfrm flipH="1" flipV="1">
              <a:off x="2639863" y="2607340"/>
              <a:ext cx="589608" cy="103943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Picture 11">
            <a:extLst>
              <a:ext uri="{FF2B5EF4-FFF2-40B4-BE49-F238E27FC236}">
                <a16:creationId xmlns:a16="http://schemas.microsoft.com/office/drawing/2014/main" id="{51B6DB50-FC70-C24F-A71E-7A59E89F390D}"/>
              </a:ext>
            </a:extLst>
          </p:cNvPr>
          <p:cNvPicPr>
            <a:picLocks noChangeAspect="1"/>
          </p:cNvPicPr>
          <p:nvPr/>
        </p:nvPicPr>
        <p:blipFill>
          <a:blip r:embed="rId4"/>
          <a:stretch>
            <a:fillRect/>
          </a:stretch>
        </p:blipFill>
        <p:spPr>
          <a:xfrm>
            <a:off x="8239571" y="1595142"/>
            <a:ext cx="1316038" cy="524575"/>
          </a:xfrm>
          <a:prstGeom prst="rect">
            <a:avLst/>
          </a:prstGeom>
        </p:spPr>
      </p:pic>
      <p:pic>
        <p:nvPicPr>
          <p:cNvPr id="13" name="Picture 12">
            <a:extLst>
              <a:ext uri="{FF2B5EF4-FFF2-40B4-BE49-F238E27FC236}">
                <a16:creationId xmlns:a16="http://schemas.microsoft.com/office/drawing/2014/main" id="{FC1F55EF-1530-1B45-B43F-BB22D84D6713}"/>
              </a:ext>
            </a:extLst>
          </p:cNvPr>
          <p:cNvPicPr>
            <a:picLocks noChangeAspect="1"/>
          </p:cNvPicPr>
          <p:nvPr/>
        </p:nvPicPr>
        <p:blipFill>
          <a:blip r:embed="rId5"/>
          <a:stretch>
            <a:fillRect/>
          </a:stretch>
        </p:blipFill>
        <p:spPr>
          <a:xfrm>
            <a:off x="7874457" y="2080095"/>
            <a:ext cx="4064918" cy="3825284"/>
          </a:xfrm>
          <a:prstGeom prst="rect">
            <a:avLst/>
          </a:prstGeom>
        </p:spPr>
      </p:pic>
    </p:spTree>
    <p:extLst>
      <p:ext uri="{BB962C8B-B14F-4D97-AF65-F5344CB8AC3E}">
        <p14:creationId xmlns:p14="http://schemas.microsoft.com/office/powerpoint/2010/main" val="970103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208</a:t>
            </a:fld>
            <a:endParaRPr lang="en-US"/>
          </a:p>
        </p:txBody>
      </p:sp>
      <p:pic>
        <p:nvPicPr>
          <p:cNvPr id="3" name="Picture 2">
            <a:extLst>
              <a:ext uri="{FF2B5EF4-FFF2-40B4-BE49-F238E27FC236}">
                <a16:creationId xmlns:a16="http://schemas.microsoft.com/office/drawing/2014/main" id="{0F5929B7-FA46-F94E-9ADA-B9FC65CD6D95}"/>
              </a:ext>
            </a:extLst>
          </p:cNvPr>
          <p:cNvPicPr>
            <a:picLocks noChangeAspect="1"/>
          </p:cNvPicPr>
          <p:nvPr/>
        </p:nvPicPr>
        <p:blipFill>
          <a:blip r:embed="rId3"/>
          <a:stretch>
            <a:fillRect/>
          </a:stretch>
        </p:blipFill>
        <p:spPr>
          <a:xfrm>
            <a:off x="914804" y="1664280"/>
            <a:ext cx="10362392" cy="4205577"/>
          </a:xfrm>
          <a:prstGeom prst="rect">
            <a:avLst/>
          </a:prstGeom>
        </p:spPr>
      </p:pic>
      <p:sp>
        <p:nvSpPr>
          <p:cNvPr id="7" name="Rectangle 6">
            <a:extLst>
              <a:ext uri="{FF2B5EF4-FFF2-40B4-BE49-F238E27FC236}">
                <a16:creationId xmlns:a16="http://schemas.microsoft.com/office/drawing/2014/main" id="{6A3FC3C7-4F2B-9645-B6B0-60235E7FFAC2}"/>
              </a:ext>
            </a:extLst>
          </p:cNvPr>
          <p:cNvSpPr/>
          <p:nvPr/>
        </p:nvSpPr>
        <p:spPr>
          <a:xfrm>
            <a:off x="1171526" y="5492457"/>
            <a:ext cx="9612738" cy="29560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标题 1">
            <a:extLst>
              <a:ext uri="{FF2B5EF4-FFF2-40B4-BE49-F238E27FC236}">
                <a16:creationId xmlns:a16="http://schemas.microsoft.com/office/drawing/2014/main" id="{44525776-7A9D-544E-AFBD-7172B54282E4}"/>
              </a:ext>
            </a:extLst>
          </p:cNvPr>
          <p:cNvSpPr>
            <a:spLocks noGrp="1"/>
          </p:cNvSpPr>
          <p:nvPr>
            <p:ph type="title"/>
          </p:nvPr>
        </p:nvSpPr>
        <p:spPr>
          <a:xfrm>
            <a:off x="838199" y="481500"/>
            <a:ext cx="10945305" cy="1010383"/>
          </a:xfrm>
        </p:spPr>
        <p:txBody>
          <a:bodyPr>
            <a:normAutofit/>
          </a:bodyPr>
          <a:lstStyle/>
          <a:p>
            <a:r>
              <a:rPr kumimoji="1" lang="en-US" altLang="zh-CN" b="1" spc="-253" dirty="0">
                <a:solidFill>
                  <a:srgbClr val="C00000"/>
                </a:solidFill>
              </a:rPr>
              <a:t>Multi-modal</a:t>
            </a:r>
            <a:r>
              <a:rPr kumimoji="1" lang="zh-CN" altLang="en-US" b="1" spc="-253" dirty="0">
                <a:solidFill>
                  <a:srgbClr val="C00000"/>
                </a:solidFill>
              </a:rPr>
              <a:t> </a:t>
            </a:r>
            <a:r>
              <a:rPr kumimoji="1" lang="en-US" altLang="zh-CN" b="1" spc="-253" dirty="0">
                <a:solidFill>
                  <a:srgbClr val="C00000"/>
                </a:solidFill>
              </a:rPr>
              <a:t>Machine Translation</a:t>
            </a:r>
            <a:r>
              <a:rPr kumimoji="1" lang="zh-CN" altLang="en-US" b="1" spc="-253" dirty="0">
                <a:solidFill>
                  <a:srgbClr val="C00000"/>
                </a:solidFill>
              </a:rPr>
              <a:t> </a:t>
            </a:r>
            <a:r>
              <a:rPr lang="en-US" dirty="0">
                <a:solidFill>
                  <a:schemeClr val="tx2">
                    <a:lumMod val="60000"/>
                    <a:lumOff val="40000"/>
                  </a:schemeClr>
                </a:solidFill>
              </a:rPr>
              <a:t>[</a:t>
            </a:r>
            <a:r>
              <a:rPr lang="en-US" altLang="zh-CN" dirty="0">
                <a:solidFill>
                  <a:schemeClr val="tx2">
                    <a:lumMod val="60000"/>
                    <a:lumOff val="40000"/>
                  </a:schemeClr>
                </a:solidFill>
              </a:rPr>
              <a:t>Yin</a:t>
            </a:r>
            <a:r>
              <a:rPr lang="en-US" dirty="0">
                <a:solidFill>
                  <a:schemeClr val="tx2">
                    <a:lumMod val="60000"/>
                    <a:lumOff val="40000"/>
                  </a:schemeClr>
                </a:solidFill>
              </a:rPr>
              <a:t> e</a:t>
            </a:r>
            <a:r>
              <a:rPr lang="en-US" altLang="zh-CN" dirty="0">
                <a:solidFill>
                  <a:schemeClr val="tx2">
                    <a:lumMod val="60000"/>
                    <a:lumOff val="40000"/>
                  </a:schemeClr>
                </a:solidFill>
              </a:rPr>
              <a:t>t</a:t>
            </a:r>
            <a:r>
              <a:rPr lang="en-US" dirty="0">
                <a:solidFill>
                  <a:schemeClr val="tx2">
                    <a:lumMod val="60000"/>
                    <a:lumOff val="40000"/>
                  </a:schemeClr>
                </a:solidFill>
              </a:rPr>
              <a:t> al. </a:t>
            </a:r>
            <a:r>
              <a:rPr lang="en-US" altLang="zh-CN" dirty="0">
                <a:solidFill>
                  <a:schemeClr val="tx2">
                    <a:lumMod val="60000"/>
                    <a:lumOff val="40000"/>
                  </a:schemeClr>
                </a:solidFill>
              </a:rPr>
              <a:t>ACL’20</a:t>
            </a:r>
            <a:r>
              <a:rPr lang="en-US" dirty="0">
                <a:solidFill>
                  <a:schemeClr val="tx2">
                    <a:lumMod val="60000"/>
                    <a:lumOff val="40000"/>
                  </a:schemeClr>
                </a:solidFill>
              </a:rPr>
              <a:t>]</a:t>
            </a:r>
            <a:endParaRPr kumimoji="1" lang="zh-CN" altLang="en-US" dirty="0"/>
          </a:p>
        </p:txBody>
      </p:sp>
    </p:spTree>
    <p:extLst>
      <p:ext uri="{BB962C8B-B14F-4D97-AF65-F5344CB8AC3E}">
        <p14:creationId xmlns:p14="http://schemas.microsoft.com/office/powerpoint/2010/main" val="360590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id="{4E10AC86-D3CA-8045-AE24-F50A6C66D40B}"/>
              </a:ext>
            </a:extLst>
          </p:cNvPr>
          <p:cNvSpPr txBox="1"/>
          <p:nvPr/>
        </p:nvSpPr>
        <p:spPr bwMode="hidden">
          <a:xfrm>
            <a:off x="2693504" y="3077021"/>
            <a:ext cx="6977270" cy="707886"/>
          </a:xfrm>
          <a:prstGeom prst="rect">
            <a:avLst/>
          </a:prstGeom>
          <a:noFill/>
        </p:spPr>
        <p:txBody>
          <a:bodyPr wrap="square" rtlCol="0">
            <a:spAutoFit/>
          </a:bodyPr>
          <a:lstStyle/>
          <a:p>
            <a:pPr lvl="0" algn="ctr">
              <a:defRPr/>
            </a:pPr>
            <a:r>
              <a:rPr lang="en-US" sz="4000" b="1" dirty="0">
                <a:solidFill>
                  <a:srgbClr val="C00000"/>
                </a:solidFill>
              </a:rPr>
              <a:t>Hands-on Demonstration</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209</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3197133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9030-AEA6-4E4B-B50E-84C13989BB8D}"/>
              </a:ext>
            </a:extLst>
          </p:cNvPr>
          <p:cNvSpPr>
            <a:spLocks noGrp="1"/>
          </p:cNvSpPr>
          <p:nvPr>
            <p:ph type="title"/>
          </p:nvPr>
        </p:nvSpPr>
        <p:spPr/>
        <p:txBody>
          <a:bodyPr/>
          <a:lstStyle/>
          <a:p>
            <a:r>
              <a:rPr lang="en-US" b="1" spc="60" dirty="0">
                <a:solidFill>
                  <a:srgbClr val="C00000"/>
                </a:solidFill>
              </a:rPr>
              <a:t>GNN </a:t>
            </a:r>
            <a:r>
              <a:rPr lang="en-US" b="1" spc="-80" dirty="0">
                <a:solidFill>
                  <a:srgbClr val="C00000"/>
                </a:solidFill>
              </a:rPr>
              <a:t>Model: A Case Study</a:t>
            </a:r>
            <a:endParaRPr lang="en-US" dirty="0"/>
          </a:p>
        </p:txBody>
      </p:sp>
      <p:sp>
        <p:nvSpPr>
          <p:cNvPr id="3" name="Content Placeholder 2">
            <a:extLst>
              <a:ext uri="{FF2B5EF4-FFF2-40B4-BE49-F238E27FC236}">
                <a16:creationId xmlns:a16="http://schemas.microsoft.com/office/drawing/2014/main" id="{8F33F5FE-6C96-AE4D-8B77-2E648E1ADE91}"/>
              </a:ext>
            </a:extLst>
          </p:cNvPr>
          <p:cNvSpPr>
            <a:spLocks noGrp="1"/>
          </p:cNvSpPr>
          <p:nvPr>
            <p:ph idx="1"/>
          </p:nvPr>
        </p:nvSpPr>
        <p:spPr>
          <a:xfrm>
            <a:off x="838200" y="1690688"/>
            <a:ext cx="10515600" cy="4351338"/>
          </a:xfrm>
        </p:spPr>
        <p:txBody>
          <a:bodyPr/>
          <a:lstStyle/>
          <a:p>
            <a:r>
              <a:rPr lang="en-US" sz="3200" dirty="0">
                <a:solidFill>
                  <a:srgbClr val="FF0000"/>
                </a:solidFill>
              </a:rPr>
              <a:t>Basic approach</a:t>
            </a:r>
            <a:r>
              <a:rPr lang="en-US" sz="3200" dirty="0"/>
              <a:t>: Average neighbor information and apply a neural network. </a:t>
            </a:r>
          </a:p>
          <a:p>
            <a:endParaRPr lang="en-US" dirty="0"/>
          </a:p>
        </p:txBody>
      </p:sp>
      <p:sp>
        <p:nvSpPr>
          <p:cNvPr id="4" name="Slide Number Placeholder 3">
            <a:extLst>
              <a:ext uri="{FF2B5EF4-FFF2-40B4-BE49-F238E27FC236}">
                <a16:creationId xmlns:a16="http://schemas.microsoft.com/office/drawing/2014/main" id="{7FA97622-62C7-6545-B700-2648136C33BF}"/>
              </a:ext>
            </a:extLst>
          </p:cNvPr>
          <p:cNvSpPr>
            <a:spLocks noGrp="1"/>
          </p:cNvSpPr>
          <p:nvPr>
            <p:ph type="sldNum" sz="quarter" idx="12"/>
          </p:nvPr>
        </p:nvSpPr>
        <p:spPr/>
        <p:txBody>
          <a:bodyPr/>
          <a:lstStyle/>
          <a:p>
            <a:fld id="{4C15419E-54D6-8648-ABFB-BEF58E3E877E}" type="slidenum">
              <a:rPr lang="en-US" smtClean="0"/>
              <a:t>21</a:t>
            </a:fld>
            <a:endParaRPr lang="en-US"/>
          </a:p>
        </p:txBody>
      </p:sp>
      <p:sp>
        <p:nvSpPr>
          <p:cNvPr id="5" name="object 44">
            <a:extLst>
              <a:ext uri="{FF2B5EF4-FFF2-40B4-BE49-F238E27FC236}">
                <a16:creationId xmlns:a16="http://schemas.microsoft.com/office/drawing/2014/main" id="{3E166ADF-7F13-A04F-BBA2-650EAC3446F9}"/>
              </a:ext>
            </a:extLst>
          </p:cNvPr>
          <p:cNvSpPr txBox="1">
            <a:spLocks/>
          </p:cNvSpPr>
          <p:nvPr/>
        </p:nvSpPr>
        <p:spPr>
          <a:xfrm>
            <a:off x="6298565" y="5025021"/>
            <a:ext cx="149860" cy="136525"/>
          </a:xfrm>
          <a:prstGeom prst="rect">
            <a:avLst/>
          </a:prstGeom>
        </p:spPr>
        <p:txBody>
          <a:bodyPr vert="horz" wrap="square" lIns="0" tIns="0" rIns="0" bIns="0" rtlCol="0">
            <a:spAutoFit/>
          </a:bodyPr>
          <a:lstStyle>
            <a:defPPr>
              <a:defRPr lang="en-US"/>
            </a:defPPr>
            <a:lvl1pPr marL="0" algn="l" defTabSz="914400" rtl="0" eaLnBrk="1" latinLnBrk="0" hangingPunct="1">
              <a:defRPr sz="700" b="0" i="0" kern="1200">
                <a:solidFill>
                  <a:srgbClr val="898989"/>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3866">
              <a:spcBef>
                <a:spcPts val="153"/>
              </a:spcBef>
            </a:pPr>
            <a:fld id="{81D60167-4931-47E6-BA6A-407CBD079E47}" type="slidenum">
              <a:rPr lang="en-US" spc="-5" smtClean="0"/>
              <a:pPr marL="33866">
                <a:spcBef>
                  <a:spcPts val="153"/>
                </a:spcBef>
              </a:pPr>
              <a:t>21</a:t>
            </a:fld>
            <a:endParaRPr lang="en-US" spc="-7" dirty="0"/>
          </a:p>
        </p:txBody>
      </p:sp>
      <p:pic>
        <p:nvPicPr>
          <p:cNvPr id="6" name="Picture 5">
            <a:extLst>
              <a:ext uri="{FF2B5EF4-FFF2-40B4-BE49-F238E27FC236}">
                <a16:creationId xmlns:a16="http://schemas.microsoft.com/office/drawing/2014/main" id="{4DA835CE-7E18-BD40-B954-28B8852B6A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200" y="2552411"/>
            <a:ext cx="8877300" cy="4035137"/>
          </a:xfrm>
          <a:prstGeom prst="rect">
            <a:avLst/>
          </a:prstGeom>
        </p:spPr>
      </p:pic>
    </p:spTree>
    <p:extLst>
      <p:ext uri="{BB962C8B-B14F-4D97-AF65-F5344CB8AC3E}">
        <p14:creationId xmlns:p14="http://schemas.microsoft.com/office/powerpoint/2010/main" val="73529782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id="{4E10AC86-D3CA-8045-AE24-F50A6C66D40B}"/>
              </a:ext>
            </a:extLst>
          </p:cNvPr>
          <p:cNvSpPr txBox="1"/>
          <p:nvPr/>
        </p:nvSpPr>
        <p:spPr bwMode="hidden">
          <a:xfrm>
            <a:off x="2766193" y="2767280"/>
            <a:ext cx="6659613" cy="1323439"/>
          </a:xfrm>
          <a:prstGeom prst="rect">
            <a:avLst/>
          </a:prstGeom>
          <a:noFill/>
        </p:spPr>
        <p:txBody>
          <a:bodyPr wrap="square" rtlCol="0">
            <a:spAutoFit/>
          </a:bodyPr>
          <a:lstStyle/>
          <a:p>
            <a:pPr lvl="0" algn="ctr">
              <a:defRPr/>
            </a:pPr>
            <a:r>
              <a:rPr lang="en-US" sz="4000" b="1" dirty="0">
                <a:solidFill>
                  <a:srgbClr val="C00000"/>
                </a:solidFill>
              </a:rPr>
              <a:t>Graph4NLP: A Library for Deep Learning on Graphs for NLP</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210</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61556562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7D4AFD1C-30BD-0C40-B61D-BF29E214895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C00000"/>
                </a:solidFill>
              </a:rPr>
              <a:t>Overall Architecture of Graph4NLP Library</a:t>
            </a:r>
            <a:endParaRPr lang="en-US" b="1" spc="-253" dirty="0">
              <a:solidFill>
                <a:srgbClr val="C00000"/>
              </a:solidFill>
            </a:endParaRPr>
          </a:p>
        </p:txBody>
      </p:sp>
      <p:pic>
        <p:nvPicPr>
          <p:cNvPr id="8" name="Picture 7">
            <a:extLst>
              <a:ext uri="{FF2B5EF4-FFF2-40B4-BE49-F238E27FC236}">
                <a16:creationId xmlns:a16="http://schemas.microsoft.com/office/drawing/2014/main" id="{F0CD76AF-716C-414F-B007-8E4F68B1002B}"/>
              </a:ext>
            </a:extLst>
          </p:cNvPr>
          <p:cNvPicPr>
            <a:picLocks noChangeAspect="1"/>
          </p:cNvPicPr>
          <p:nvPr/>
        </p:nvPicPr>
        <p:blipFill>
          <a:blip r:embed="rId2"/>
          <a:stretch>
            <a:fillRect/>
          </a:stretch>
        </p:blipFill>
        <p:spPr>
          <a:xfrm>
            <a:off x="1523023" y="1447346"/>
            <a:ext cx="8547252" cy="4738949"/>
          </a:xfrm>
          <a:prstGeom prst="rect">
            <a:avLst/>
          </a:prstGeom>
        </p:spPr>
      </p:pic>
      <p:sp>
        <p:nvSpPr>
          <p:cNvPr id="2" name="TextBox 1">
            <a:extLst>
              <a:ext uri="{FF2B5EF4-FFF2-40B4-BE49-F238E27FC236}">
                <a16:creationId xmlns:a16="http://schemas.microsoft.com/office/drawing/2014/main" id="{2FD1F617-A99C-3946-A3D1-8D3FB90F2753}"/>
              </a:ext>
            </a:extLst>
          </p:cNvPr>
          <p:cNvSpPr txBox="1"/>
          <p:nvPr/>
        </p:nvSpPr>
        <p:spPr>
          <a:xfrm>
            <a:off x="0" y="6412675"/>
            <a:ext cx="12192000" cy="338554"/>
          </a:xfrm>
          <a:prstGeom prst="rect">
            <a:avLst/>
          </a:prstGeom>
          <a:noFill/>
        </p:spPr>
        <p:txBody>
          <a:bodyPr wrap="square" rtlCol="0">
            <a:spAutoFit/>
          </a:bodyPr>
          <a:lstStyle/>
          <a:p>
            <a:pPr algn="ctr"/>
            <a:r>
              <a:rPr lang="en-US" sz="1600" dirty="0"/>
              <a:t>DGL: </a:t>
            </a:r>
            <a:r>
              <a:rPr lang="en-US" sz="1600" dirty="0">
                <a:hlinkClick r:id="rId3"/>
              </a:rPr>
              <a:t>https://github.com/dmlc/dgl</a:t>
            </a:r>
            <a:r>
              <a:rPr lang="en-US" sz="1600" dirty="0"/>
              <a:t>, DIG: </a:t>
            </a:r>
            <a:r>
              <a:rPr lang="en-US" sz="1600" dirty="0">
                <a:hlinkClick r:id="rId4"/>
              </a:rPr>
              <a:t>https://github.com/divelab/DIG</a:t>
            </a:r>
            <a:r>
              <a:rPr lang="en-US" sz="1600" dirty="0"/>
              <a:t>, </a:t>
            </a:r>
            <a:r>
              <a:rPr lang="en-US" sz="1600" dirty="0" err="1"/>
              <a:t>Huggingface</a:t>
            </a:r>
            <a:r>
              <a:rPr lang="en-US" sz="1600" dirty="0"/>
              <a:t>: https://</a:t>
            </a:r>
            <a:r>
              <a:rPr lang="en-US" sz="1600" dirty="0" err="1"/>
              <a:t>github.com</a:t>
            </a:r>
            <a:r>
              <a:rPr lang="en-US" sz="1600" dirty="0"/>
              <a:t>/</a:t>
            </a:r>
            <a:r>
              <a:rPr lang="en-US" sz="1600" dirty="0" err="1"/>
              <a:t>huggingface</a:t>
            </a:r>
            <a:r>
              <a:rPr lang="en-US" sz="1600" dirty="0"/>
              <a:t>/transformers  </a:t>
            </a:r>
          </a:p>
        </p:txBody>
      </p:sp>
    </p:spTree>
    <p:extLst>
      <p:ext uri="{BB962C8B-B14F-4D97-AF65-F5344CB8AC3E}">
        <p14:creationId xmlns:p14="http://schemas.microsoft.com/office/powerpoint/2010/main" val="4071875228"/>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dirty="0">
                <a:solidFill>
                  <a:srgbClr val="C00000"/>
                </a:solidFill>
              </a:rPr>
              <a:t>Dive Into Graph4NLP Library</a:t>
            </a:r>
            <a:endParaRPr lang="zh-CN" altLang="en-US" b="1" dirty="0">
              <a:solidFill>
                <a:srgbClr val="C00000"/>
              </a:solidFill>
            </a:endParaRPr>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212</a:t>
            </a:fld>
            <a:endParaRPr lang="en-US"/>
          </a:p>
        </p:txBody>
      </p:sp>
      <p:pic>
        <p:nvPicPr>
          <p:cNvPr id="5" name="Picture 4" descr="Diagram&#10;&#10;Description automatically generated">
            <a:extLst>
              <a:ext uri="{FF2B5EF4-FFF2-40B4-BE49-F238E27FC236}">
                <a16:creationId xmlns:a16="http://schemas.microsoft.com/office/drawing/2014/main" id="{F3709E79-4951-D04E-936B-DC7A3B51EE39}"/>
              </a:ext>
            </a:extLst>
          </p:cNvPr>
          <p:cNvPicPr>
            <a:picLocks noChangeAspect="1"/>
          </p:cNvPicPr>
          <p:nvPr/>
        </p:nvPicPr>
        <p:blipFill>
          <a:blip r:embed="rId3"/>
          <a:stretch>
            <a:fillRect/>
          </a:stretch>
        </p:blipFill>
        <p:spPr>
          <a:xfrm>
            <a:off x="1194954" y="1316725"/>
            <a:ext cx="9684328" cy="5432530"/>
          </a:xfrm>
          <a:prstGeom prst="rect">
            <a:avLst/>
          </a:prstGeom>
        </p:spPr>
      </p:pic>
    </p:spTree>
    <p:extLst>
      <p:ext uri="{BB962C8B-B14F-4D97-AF65-F5344CB8AC3E}">
        <p14:creationId xmlns:p14="http://schemas.microsoft.com/office/powerpoint/2010/main" val="8777769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a:extLst>
              <a:ext uri="{FF2B5EF4-FFF2-40B4-BE49-F238E27FC236}">
                <a16:creationId xmlns:a16="http://schemas.microsoft.com/office/drawing/2014/main" id="{15A6926A-151A-A04C-9A25-DB75CCBC491C}"/>
              </a:ext>
            </a:extLst>
          </p:cNvPr>
          <p:cNvSpPr/>
          <p:nvPr/>
        </p:nvSpPr>
        <p:spPr>
          <a:xfrm>
            <a:off x="270456" y="3330966"/>
            <a:ext cx="2743200" cy="8081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Graph Construction</a:t>
            </a:r>
            <a:endParaRPr kumimoji="1" lang="zh-CN" altLang="en-US" sz="2400" dirty="0"/>
          </a:p>
        </p:txBody>
      </p:sp>
      <p:grpSp>
        <p:nvGrpSpPr>
          <p:cNvPr id="12" name="组合 11">
            <a:extLst>
              <a:ext uri="{FF2B5EF4-FFF2-40B4-BE49-F238E27FC236}">
                <a16:creationId xmlns:a16="http://schemas.microsoft.com/office/drawing/2014/main" id="{F3DAA120-DFFF-3742-B551-04CC4D6406EE}"/>
              </a:ext>
            </a:extLst>
          </p:cNvPr>
          <p:cNvGrpSpPr/>
          <p:nvPr/>
        </p:nvGrpSpPr>
        <p:grpSpPr>
          <a:xfrm>
            <a:off x="270456" y="1824722"/>
            <a:ext cx="2481329" cy="914400"/>
            <a:chOff x="532327" y="2053627"/>
            <a:chExt cx="2481329" cy="914400"/>
          </a:xfrm>
        </p:grpSpPr>
        <p:pic>
          <p:nvPicPr>
            <p:cNvPr id="7" name="图形 6" descr="文档">
              <a:extLst>
                <a:ext uri="{FF2B5EF4-FFF2-40B4-BE49-F238E27FC236}">
                  <a16:creationId xmlns:a16="http://schemas.microsoft.com/office/drawing/2014/main" id="{2E5BCDAF-6F70-694F-B553-3FCE46D643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2327" y="2053627"/>
              <a:ext cx="914400" cy="914400"/>
            </a:xfrm>
            <a:prstGeom prst="rect">
              <a:avLst/>
            </a:prstGeom>
          </p:spPr>
        </p:pic>
        <p:sp>
          <p:nvSpPr>
            <p:cNvPr id="11" name="文本框 10">
              <a:extLst>
                <a:ext uri="{FF2B5EF4-FFF2-40B4-BE49-F238E27FC236}">
                  <a16:creationId xmlns:a16="http://schemas.microsoft.com/office/drawing/2014/main" id="{F02BEFDF-1E81-3640-8902-826BADBFD15E}"/>
                </a:ext>
              </a:extLst>
            </p:cNvPr>
            <p:cNvSpPr txBox="1"/>
            <p:nvPr/>
          </p:nvSpPr>
          <p:spPr>
            <a:xfrm>
              <a:off x="1446727" y="2356834"/>
              <a:ext cx="1566929" cy="461665"/>
            </a:xfrm>
            <a:prstGeom prst="rect">
              <a:avLst/>
            </a:prstGeom>
            <a:noFill/>
          </p:spPr>
          <p:txBody>
            <a:bodyPr wrap="square" rtlCol="0">
              <a:spAutoFit/>
            </a:bodyPr>
            <a:lstStyle/>
            <a:p>
              <a:r>
                <a:rPr kumimoji="1" lang="en-US" altLang="zh-CN" sz="2400" dirty="0"/>
                <a:t>Raw Data</a:t>
              </a:r>
              <a:endParaRPr kumimoji="1" lang="zh-CN" altLang="en-US" sz="2400" dirty="0"/>
            </a:p>
          </p:txBody>
        </p:sp>
      </p:grpSp>
      <p:sp>
        <p:nvSpPr>
          <p:cNvPr id="16" name="圆角矩形 15">
            <a:extLst>
              <a:ext uri="{FF2B5EF4-FFF2-40B4-BE49-F238E27FC236}">
                <a16:creationId xmlns:a16="http://schemas.microsoft.com/office/drawing/2014/main" id="{0845B31F-86EA-3D4D-A4A9-9A1D08281115}"/>
              </a:ext>
            </a:extLst>
          </p:cNvPr>
          <p:cNvSpPr/>
          <p:nvPr/>
        </p:nvSpPr>
        <p:spPr>
          <a:xfrm>
            <a:off x="5106472" y="5345213"/>
            <a:ext cx="2360589" cy="8081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GNN Embedding Methods</a:t>
            </a:r>
            <a:endParaRPr kumimoji="1" lang="zh-CN" altLang="en-US" sz="2400" dirty="0"/>
          </a:p>
        </p:txBody>
      </p:sp>
      <p:cxnSp>
        <p:nvCxnSpPr>
          <p:cNvPr id="19" name="直线箭头连接符 18">
            <a:extLst>
              <a:ext uri="{FF2B5EF4-FFF2-40B4-BE49-F238E27FC236}">
                <a16:creationId xmlns:a16="http://schemas.microsoft.com/office/drawing/2014/main" id="{3DAC88CC-016D-3740-8130-13D26DEC7A36}"/>
              </a:ext>
            </a:extLst>
          </p:cNvPr>
          <p:cNvCxnSpPr>
            <a:cxnSpLocks/>
            <a:endCxn id="10" idx="0"/>
          </p:cNvCxnSpPr>
          <p:nvPr/>
        </p:nvCxnSpPr>
        <p:spPr>
          <a:xfrm>
            <a:off x="1642056" y="2739122"/>
            <a:ext cx="0" cy="5918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线箭头连接符 21">
            <a:extLst>
              <a:ext uri="{FF2B5EF4-FFF2-40B4-BE49-F238E27FC236}">
                <a16:creationId xmlns:a16="http://schemas.microsoft.com/office/drawing/2014/main" id="{FDC08B64-BE1F-B842-824A-A4931732FD18}"/>
              </a:ext>
            </a:extLst>
          </p:cNvPr>
          <p:cNvCxnSpPr>
            <a:cxnSpLocks/>
            <a:stCxn id="10" idx="2"/>
            <a:endCxn id="34" idx="0"/>
          </p:cNvCxnSpPr>
          <p:nvPr/>
        </p:nvCxnSpPr>
        <p:spPr>
          <a:xfrm flipH="1">
            <a:off x="874688" y="4139115"/>
            <a:ext cx="767368" cy="12060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直线箭头连接符 29">
            <a:extLst>
              <a:ext uri="{FF2B5EF4-FFF2-40B4-BE49-F238E27FC236}">
                <a16:creationId xmlns:a16="http://schemas.microsoft.com/office/drawing/2014/main" id="{795F8052-3E82-364D-8876-A957B1D5AFAC}"/>
              </a:ext>
            </a:extLst>
          </p:cNvPr>
          <p:cNvCxnSpPr>
            <a:cxnSpLocks/>
            <a:stCxn id="16" idx="0"/>
            <a:endCxn id="40" idx="2"/>
          </p:cNvCxnSpPr>
          <p:nvPr/>
        </p:nvCxnSpPr>
        <p:spPr>
          <a:xfrm flipH="1" flipV="1">
            <a:off x="3666185" y="2753526"/>
            <a:ext cx="2620582" cy="25916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3" name="组合 2">
            <a:extLst>
              <a:ext uri="{FF2B5EF4-FFF2-40B4-BE49-F238E27FC236}">
                <a16:creationId xmlns:a16="http://schemas.microsoft.com/office/drawing/2014/main" id="{3D978D4E-121D-574A-9E4C-909208F63F20}"/>
              </a:ext>
            </a:extLst>
          </p:cNvPr>
          <p:cNvGrpSpPr/>
          <p:nvPr/>
        </p:nvGrpSpPr>
        <p:grpSpPr>
          <a:xfrm>
            <a:off x="417488" y="5345213"/>
            <a:ext cx="3664041" cy="914400"/>
            <a:chOff x="5724658" y="5154428"/>
            <a:chExt cx="3664041" cy="914400"/>
          </a:xfrm>
        </p:grpSpPr>
        <p:sp>
          <p:nvSpPr>
            <p:cNvPr id="17" name="文本框 16">
              <a:extLst>
                <a:ext uri="{FF2B5EF4-FFF2-40B4-BE49-F238E27FC236}">
                  <a16:creationId xmlns:a16="http://schemas.microsoft.com/office/drawing/2014/main" id="{5AF9D4C8-E207-7F4D-A132-E291A5323C7B}"/>
                </a:ext>
              </a:extLst>
            </p:cNvPr>
            <p:cNvSpPr txBox="1"/>
            <p:nvPr/>
          </p:nvSpPr>
          <p:spPr>
            <a:xfrm>
              <a:off x="6604715" y="5235338"/>
              <a:ext cx="2783984" cy="646331"/>
            </a:xfrm>
            <a:prstGeom prst="rect">
              <a:avLst/>
            </a:prstGeom>
            <a:noFill/>
          </p:spPr>
          <p:txBody>
            <a:bodyPr wrap="square" rtlCol="0">
              <a:spAutoFit/>
            </a:bodyPr>
            <a:lstStyle/>
            <a:p>
              <a:r>
                <a:rPr kumimoji="1" lang="en-US" altLang="zh-CN" dirty="0"/>
                <a:t>Featured Structured Data (Graph4NLP.GraphData)</a:t>
              </a:r>
              <a:endParaRPr kumimoji="1" lang="zh-CN" altLang="en-US" dirty="0"/>
            </a:p>
          </p:txBody>
        </p:sp>
        <p:pic>
          <p:nvPicPr>
            <p:cNvPr id="34" name="图形 33" descr="用户网络">
              <a:extLst>
                <a:ext uri="{FF2B5EF4-FFF2-40B4-BE49-F238E27FC236}">
                  <a16:creationId xmlns:a16="http://schemas.microsoft.com/office/drawing/2014/main" id="{70896E1C-478C-5740-B2E2-6BCED67405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24658" y="5154428"/>
              <a:ext cx="914400" cy="914400"/>
            </a:xfrm>
            <a:prstGeom prst="rect">
              <a:avLst/>
            </a:prstGeom>
          </p:spPr>
        </p:pic>
      </p:grpSp>
      <p:grpSp>
        <p:nvGrpSpPr>
          <p:cNvPr id="42" name="组合 41">
            <a:extLst>
              <a:ext uri="{FF2B5EF4-FFF2-40B4-BE49-F238E27FC236}">
                <a16:creationId xmlns:a16="http://schemas.microsoft.com/office/drawing/2014/main" id="{84B31FE7-7C2C-9742-A8AE-6D1254ECD4F8}"/>
              </a:ext>
            </a:extLst>
          </p:cNvPr>
          <p:cNvGrpSpPr/>
          <p:nvPr/>
        </p:nvGrpSpPr>
        <p:grpSpPr>
          <a:xfrm>
            <a:off x="3208985" y="1839126"/>
            <a:ext cx="3698384" cy="914400"/>
            <a:chOff x="5638799" y="1809477"/>
            <a:chExt cx="3698384" cy="914400"/>
          </a:xfrm>
        </p:grpSpPr>
        <p:pic>
          <p:nvPicPr>
            <p:cNvPr id="40" name="图形 39" descr="社交网络">
              <a:extLst>
                <a:ext uri="{FF2B5EF4-FFF2-40B4-BE49-F238E27FC236}">
                  <a16:creationId xmlns:a16="http://schemas.microsoft.com/office/drawing/2014/main" id="{9B198427-43F5-5F40-B4AB-53C46548A2E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799" y="1809477"/>
              <a:ext cx="914400" cy="914400"/>
            </a:xfrm>
            <a:prstGeom prst="rect">
              <a:avLst/>
            </a:prstGeom>
          </p:spPr>
        </p:pic>
        <p:sp>
          <p:nvSpPr>
            <p:cNvPr id="41" name="文本框 40">
              <a:extLst>
                <a:ext uri="{FF2B5EF4-FFF2-40B4-BE49-F238E27FC236}">
                  <a16:creationId xmlns:a16="http://schemas.microsoft.com/office/drawing/2014/main" id="{DD9D7DF5-E3ED-9944-81FF-D0B954F9C424}"/>
                </a:ext>
              </a:extLst>
            </p:cNvPr>
            <p:cNvSpPr txBox="1"/>
            <p:nvPr/>
          </p:nvSpPr>
          <p:spPr>
            <a:xfrm>
              <a:off x="6553199" y="1958756"/>
              <a:ext cx="2783984" cy="646331"/>
            </a:xfrm>
            <a:prstGeom prst="rect">
              <a:avLst/>
            </a:prstGeom>
            <a:noFill/>
          </p:spPr>
          <p:txBody>
            <a:bodyPr wrap="square" rtlCol="0">
              <a:spAutoFit/>
            </a:bodyPr>
            <a:lstStyle/>
            <a:p>
              <a:r>
                <a:rPr kumimoji="1" lang="en-US" altLang="zh-CN" dirty="0"/>
                <a:t>Encoded Structured Data (Graph4NLP.GraphData)</a:t>
              </a:r>
              <a:endParaRPr kumimoji="1" lang="zh-CN" altLang="en-US" dirty="0"/>
            </a:p>
          </p:txBody>
        </p:sp>
      </p:grpSp>
      <p:sp>
        <p:nvSpPr>
          <p:cNvPr id="46" name="圆角矩形 45">
            <a:extLst>
              <a:ext uri="{FF2B5EF4-FFF2-40B4-BE49-F238E27FC236}">
                <a16:creationId xmlns:a16="http://schemas.microsoft.com/office/drawing/2014/main" id="{01EB1B68-877C-B542-B405-7CF234446DAA}"/>
              </a:ext>
            </a:extLst>
          </p:cNvPr>
          <p:cNvSpPr/>
          <p:nvPr/>
        </p:nvSpPr>
        <p:spPr>
          <a:xfrm>
            <a:off x="7185872" y="1839126"/>
            <a:ext cx="1687134"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Prediction</a:t>
            </a:r>
            <a:endParaRPr kumimoji="1" lang="zh-CN" altLang="en-US" sz="2400" dirty="0"/>
          </a:p>
        </p:txBody>
      </p:sp>
      <p:cxnSp>
        <p:nvCxnSpPr>
          <p:cNvPr id="48" name="直线箭头连接符 47">
            <a:extLst>
              <a:ext uri="{FF2B5EF4-FFF2-40B4-BE49-F238E27FC236}">
                <a16:creationId xmlns:a16="http://schemas.microsoft.com/office/drawing/2014/main" id="{DD07E300-0BDC-0B48-AE30-94E7EC13568B}"/>
              </a:ext>
            </a:extLst>
          </p:cNvPr>
          <p:cNvCxnSpPr>
            <a:cxnSpLocks/>
            <a:endCxn id="46" idx="1"/>
          </p:cNvCxnSpPr>
          <p:nvPr/>
        </p:nvCxnSpPr>
        <p:spPr>
          <a:xfrm flipV="1">
            <a:off x="6531429" y="2296326"/>
            <a:ext cx="654443" cy="15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直线箭头连接符 50">
            <a:extLst>
              <a:ext uri="{FF2B5EF4-FFF2-40B4-BE49-F238E27FC236}">
                <a16:creationId xmlns:a16="http://schemas.microsoft.com/office/drawing/2014/main" id="{3E4507D1-2B17-CD4B-BC1A-336F9C11692B}"/>
              </a:ext>
            </a:extLst>
          </p:cNvPr>
          <p:cNvCxnSpPr>
            <a:cxnSpLocks/>
            <a:stCxn id="46" idx="3"/>
          </p:cNvCxnSpPr>
          <p:nvPr/>
        </p:nvCxnSpPr>
        <p:spPr>
          <a:xfrm>
            <a:off x="8873006" y="2296326"/>
            <a:ext cx="1133340" cy="152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文本框 51">
            <a:extLst>
              <a:ext uri="{FF2B5EF4-FFF2-40B4-BE49-F238E27FC236}">
                <a16:creationId xmlns:a16="http://schemas.microsoft.com/office/drawing/2014/main" id="{329D285B-7AF3-6041-BFBB-E84C18D066FB}"/>
              </a:ext>
            </a:extLst>
          </p:cNvPr>
          <p:cNvSpPr txBox="1"/>
          <p:nvPr/>
        </p:nvSpPr>
        <p:spPr>
          <a:xfrm>
            <a:off x="10028349" y="2097256"/>
            <a:ext cx="1133341" cy="461665"/>
          </a:xfrm>
          <a:prstGeom prst="rect">
            <a:avLst/>
          </a:prstGeom>
          <a:noFill/>
        </p:spPr>
        <p:txBody>
          <a:bodyPr wrap="square" rtlCol="0">
            <a:spAutoFit/>
          </a:bodyPr>
          <a:lstStyle/>
          <a:p>
            <a:r>
              <a:rPr kumimoji="1" lang="en-US" altLang="zh-CN" sz="2400" dirty="0"/>
              <a:t>Results</a:t>
            </a:r>
            <a:endParaRPr kumimoji="1" lang="zh-CN" altLang="en-US" sz="2400" dirty="0"/>
          </a:p>
        </p:txBody>
      </p:sp>
      <p:sp>
        <p:nvSpPr>
          <p:cNvPr id="53" name="圆角矩形 52">
            <a:extLst>
              <a:ext uri="{FF2B5EF4-FFF2-40B4-BE49-F238E27FC236}">
                <a16:creationId xmlns:a16="http://schemas.microsoft.com/office/drawing/2014/main" id="{056FA80F-3758-BC4F-A79C-B20969195377}"/>
              </a:ext>
            </a:extLst>
          </p:cNvPr>
          <p:cNvSpPr/>
          <p:nvPr/>
        </p:nvSpPr>
        <p:spPr>
          <a:xfrm>
            <a:off x="9100806" y="3815132"/>
            <a:ext cx="1528293" cy="5088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Evaluation</a:t>
            </a:r>
            <a:endParaRPr kumimoji="1" lang="zh-CN" altLang="en-US" sz="2400" dirty="0"/>
          </a:p>
        </p:txBody>
      </p:sp>
      <p:sp>
        <p:nvSpPr>
          <p:cNvPr id="54" name="圆角矩形 53">
            <a:extLst>
              <a:ext uri="{FF2B5EF4-FFF2-40B4-BE49-F238E27FC236}">
                <a16:creationId xmlns:a16="http://schemas.microsoft.com/office/drawing/2014/main" id="{0BD045E1-85D2-BF4D-A50F-94B0CE754FB3}"/>
              </a:ext>
            </a:extLst>
          </p:cNvPr>
          <p:cNvSpPr/>
          <p:nvPr/>
        </p:nvSpPr>
        <p:spPr>
          <a:xfrm>
            <a:off x="10692150" y="3802998"/>
            <a:ext cx="1280373" cy="5088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Loss</a:t>
            </a:r>
            <a:endParaRPr kumimoji="1" lang="zh-CN" altLang="en-US" sz="2400" dirty="0"/>
          </a:p>
        </p:txBody>
      </p:sp>
      <p:cxnSp>
        <p:nvCxnSpPr>
          <p:cNvPr id="56" name="直线箭头连接符 55">
            <a:extLst>
              <a:ext uri="{FF2B5EF4-FFF2-40B4-BE49-F238E27FC236}">
                <a16:creationId xmlns:a16="http://schemas.microsoft.com/office/drawing/2014/main" id="{1EB263AE-EE82-7F4D-A3EB-EE8A4D68648F}"/>
              </a:ext>
            </a:extLst>
          </p:cNvPr>
          <p:cNvCxnSpPr>
            <a:cxnSpLocks/>
            <a:stCxn id="52" idx="2"/>
            <a:endCxn id="53" idx="0"/>
          </p:cNvCxnSpPr>
          <p:nvPr/>
        </p:nvCxnSpPr>
        <p:spPr>
          <a:xfrm flipH="1">
            <a:off x="9864953" y="2558921"/>
            <a:ext cx="730067" cy="12562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直线箭头连接符 57">
            <a:extLst>
              <a:ext uri="{FF2B5EF4-FFF2-40B4-BE49-F238E27FC236}">
                <a16:creationId xmlns:a16="http://schemas.microsoft.com/office/drawing/2014/main" id="{A4FA343C-4E10-4840-A044-942B83BE485A}"/>
              </a:ext>
            </a:extLst>
          </p:cNvPr>
          <p:cNvCxnSpPr>
            <a:cxnSpLocks/>
            <a:stCxn id="52" idx="2"/>
            <a:endCxn id="54" idx="0"/>
          </p:cNvCxnSpPr>
          <p:nvPr/>
        </p:nvCxnSpPr>
        <p:spPr>
          <a:xfrm>
            <a:off x="10595020" y="2558921"/>
            <a:ext cx="737317" cy="12440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矩形 60">
            <a:extLst>
              <a:ext uri="{FF2B5EF4-FFF2-40B4-BE49-F238E27FC236}">
                <a16:creationId xmlns:a16="http://schemas.microsoft.com/office/drawing/2014/main" id="{2CEE54F7-F28F-1640-86BC-6AD67DC07531}"/>
              </a:ext>
            </a:extLst>
          </p:cNvPr>
          <p:cNvSpPr/>
          <p:nvPr/>
        </p:nvSpPr>
        <p:spPr>
          <a:xfrm>
            <a:off x="167426" y="1571223"/>
            <a:ext cx="8822028" cy="4765183"/>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2" name="文本框 61">
            <a:extLst>
              <a:ext uri="{FF2B5EF4-FFF2-40B4-BE49-F238E27FC236}">
                <a16:creationId xmlns:a16="http://schemas.microsoft.com/office/drawing/2014/main" id="{280E97A9-986C-4348-8609-A61F3C717222}"/>
              </a:ext>
            </a:extLst>
          </p:cNvPr>
          <p:cNvSpPr txBox="1"/>
          <p:nvPr/>
        </p:nvSpPr>
        <p:spPr>
          <a:xfrm>
            <a:off x="7467061" y="5968696"/>
            <a:ext cx="1696795" cy="400110"/>
          </a:xfrm>
          <a:prstGeom prst="rect">
            <a:avLst/>
          </a:prstGeom>
          <a:noFill/>
        </p:spPr>
        <p:txBody>
          <a:bodyPr wrap="square" rtlCol="0">
            <a:spAutoFit/>
          </a:bodyPr>
          <a:lstStyle/>
          <a:p>
            <a:r>
              <a:rPr kumimoji="1" lang="en-US" altLang="zh-CN" sz="2000" dirty="0">
                <a:solidFill>
                  <a:srgbClr val="FF0000"/>
                </a:solidFill>
              </a:rPr>
              <a:t>User Model</a:t>
            </a:r>
            <a:endParaRPr kumimoji="1" lang="zh-CN" altLang="en-US" sz="2000" dirty="0">
              <a:solidFill>
                <a:srgbClr val="FF0000"/>
              </a:solidFill>
            </a:endParaRPr>
          </a:p>
        </p:txBody>
      </p:sp>
      <p:cxnSp>
        <p:nvCxnSpPr>
          <p:cNvPr id="18" name="直线箭头连接符 17">
            <a:extLst>
              <a:ext uri="{FF2B5EF4-FFF2-40B4-BE49-F238E27FC236}">
                <a16:creationId xmlns:a16="http://schemas.microsoft.com/office/drawing/2014/main" id="{82410EC3-BE8E-9D47-A942-C78EB3F1AD3D}"/>
              </a:ext>
            </a:extLst>
          </p:cNvPr>
          <p:cNvCxnSpPr>
            <a:cxnSpLocks/>
          </p:cNvCxnSpPr>
          <p:nvPr/>
        </p:nvCxnSpPr>
        <p:spPr>
          <a:xfrm flipV="1">
            <a:off x="3907126" y="5749287"/>
            <a:ext cx="1024943"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C3C4AC06-9EFD-334C-AA25-0FD090B28D5D}"/>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C00000"/>
                </a:solidFill>
              </a:rPr>
              <a:t>Data Flow of Graph4NLP</a:t>
            </a:r>
            <a:endParaRPr lang="en-US" b="1" spc="-253" dirty="0">
              <a:solidFill>
                <a:srgbClr val="C00000"/>
              </a:solidFill>
            </a:endParaRPr>
          </a:p>
        </p:txBody>
      </p:sp>
    </p:spTree>
    <p:extLst>
      <p:ext uri="{BB962C8B-B14F-4D97-AF65-F5344CB8AC3E}">
        <p14:creationId xmlns:p14="http://schemas.microsoft.com/office/powerpoint/2010/main" val="147084255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7D4AFD1C-30BD-0C40-B61D-BF29E214895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C00000"/>
                </a:solidFill>
              </a:rPr>
              <a:t>Computing Flow of Graph4NLP</a:t>
            </a:r>
            <a:endParaRPr lang="en-US" b="1" spc="-253" dirty="0">
              <a:solidFill>
                <a:srgbClr val="C00000"/>
              </a:solidFill>
            </a:endParaRPr>
          </a:p>
        </p:txBody>
      </p:sp>
      <p:pic>
        <p:nvPicPr>
          <p:cNvPr id="3" name="Picture 2">
            <a:extLst>
              <a:ext uri="{FF2B5EF4-FFF2-40B4-BE49-F238E27FC236}">
                <a16:creationId xmlns:a16="http://schemas.microsoft.com/office/drawing/2014/main" id="{183F699E-0573-2F43-A322-57D2743AF525}"/>
              </a:ext>
            </a:extLst>
          </p:cNvPr>
          <p:cNvPicPr>
            <a:picLocks noChangeAspect="1"/>
          </p:cNvPicPr>
          <p:nvPr/>
        </p:nvPicPr>
        <p:blipFill>
          <a:blip r:embed="rId2"/>
          <a:stretch>
            <a:fillRect/>
          </a:stretch>
        </p:blipFill>
        <p:spPr>
          <a:xfrm>
            <a:off x="0" y="2250883"/>
            <a:ext cx="12192000" cy="2356234"/>
          </a:xfrm>
          <a:prstGeom prst="rect">
            <a:avLst/>
          </a:prstGeom>
        </p:spPr>
      </p:pic>
    </p:spTree>
    <p:extLst>
      <p:ext uri="{BB962C8B-B14F-4D97-AF65-F5344CB8AC3E}">
        <p14:creationId xmlns:p14="http://schemas.microsoft.com/office/powerpoint/2010/main" val="87240888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7D4AFD1C-30BD-0C40-B61D-BF29E214895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dirty="0">
                <a:solidFill>
                  <a:srgbClr val="C00000"/>
                </a:solidFill>
              </a:rPr>
              <a:t>Performance of Built-in NLP Tasks</a:t>
            </a:r>
            <a:endParaRPr lang="en-US" b="1" spc="-253" dirty="0">
              <a:solidFill>
                <a:srgbClr val="C00000"/>
              </a:solidFill>
            </a:endParaRPr>
          </a:p>
        </p:txBody>
      </p:sp>
      <p:pic>
        <p:nvPicPr>
          <p:cNvPr id="4" name="Picture 3">
            <a:extLst>
              <a:ext uri="{FF2B5EF4-FFF2-40B4-BE49-F238E27FC236}">
                <a16:creationId xmlns:a16="http://schemas.microsoft.com/office/drawing/2014/main" id="{F934596F-99EA-D840-A646-16B2A21C2D2C}"/>
              </a:ext>
            </a:extLst>
          </p:cNvPr>
          <p:cNvPicPr>
            <a:picLocks noChangeAspect="1"/>
          </p:cNvPicPr>
          <p:nvPr/>
        </p:nvPicPr>
        <p:blipFill>
          <a:blip r:embed="rId2"/>
          <a:stretch>
            <a:fillRect/>
          </a:stretch>
        </p:blipFill>
        <p:spPr>
          <a:xfrm>
            <a:off x="645746" y="1829278"/>
            <a:ext cx="10900508" cy="4397630"/>
          </a:xfrm>
          <a:prstGeom prst="rect">
            <a:avLst/>
          </a:prstGeom>
        </p:spPr>
      </p:pic>
    </p:spTree>
    <p:extLst>
      <p:ext uri="{BB962C8B-B14F-4D97-AF65-F5344CB8AC3E}">
        <p14:creationId xmlns:p14="http://schemas.microsoft.com/office/powerpoint/2010/main" val="345698296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216</a:t>
            </a:fld>
            <a:endParaRPr lang="en-US"/>
          </a:p>
        </p:txBody>
      </p:sp>
      <p:pic>
        <p:nvPicPr>
          <p:cNvPr id="1026" name="Picture 2" descr="Demo or die! – Mentorphile">
            <a:extLst>
              <a:ext uri="{FF2B5EF4-FFF2-40B4-BE49-F238E27FC236}">
                <a16:creationId xmlns:a16="http://schemas.microsoft.com/office/drawing/2014/main" id="{BA1D6F3C-3354-DA41-8495-6401197C09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579" y="1294673"/>
            <a:ext cx="7952841" cy="453009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E858FB7-5A0A-0640-8B87-A9A0EAB53A84}"/>
              </a:ext>
            </a:extLst>
          </p:cNvPr>
          <p:cNvSpPr txBox="1"/>
          <p:nvPr/>
        </p:nvSpPr>
        <p:spPr>
          <a:xfrm>
            <a:off x="7369521" y="6538912"/>
            <a:ext cx="3443571" cy="261610"/>
          </a:xfrm>
          <a:prstGeom prst="rect">
            <a:avLst/>
          </a:prstGeom>
          <a:noFill/>
        </p:spPr>
        <p:txBody>
          <a:bodyPr wrap="none" rtlCol="0">
            <a:spAutoFit/>
          </a:bodyPr>
          <a:lstStyle/>
          <a:p>
            <a:r>
              <a:rPr lang="en-US" altLang="zh-CN" sz="1100" dirty="0"/>
              <a:t>Ref:</a:t>
            </a:r>
            <a:r>
              <a:rPr lang="zh-CN" altLang="en-US" sz="1100" dirty="0"/>
              <a:t> </a:t>
            </a:r>
            <a:r>
              <a:rPr lang="en-US" altLang="zh-CN" sz="1100" dirty="0"/>
              <a:t>https://</a:t>
            </a:r>
            <a:r>
              <a:rPr lang="en-US" altLang="zh-CN" sz="1100" dirty="0" err="1"/>
              <a:t>mentorphile.com</a:t>
            </a:r>
            <a:r>
              <a:rPr lang="en-US" altLang="zh-CN" sz="1100" dirty="0"/>
              <a:t>/2018/09/14/demo-or-die/</a:t>
            </a:r>
            <a:endParaRPr lang="en-US" sz="1100" dirty="0"/>
          </a:p>
        </p:txBody>
      </p:sp>
    </p:spTree>
    <p:extLst>
      <p:ext uri="{BB962C8B-B14F-4D97-AF65-F5344CB8AC3E}">
        <p14:creationId xmlns:p14="http://schemas.microsoft.com/office/powerpoint/2010/main" val="3670242716"/>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1:</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Text</a:t>
            </a:r>
            <a:r>
              <a:rPr lang="zh-CN" altLang="en-US" b="1" spc="-253" dirty="0">
                <a:solidFill>
                  <a:srgbClr val="C00000"/>
                </a:solidFill>
              </a:rPr>
              <a:t> </a:t>
            </a:r>
            <a:r>
              <a:rPr lang="en-US" altLang="zh-CN" b="1" spc="-253" dirty="0">
                <a:solidFill>
                  <a:srgbClr val="C00000"/>
                </a:solidFill>
              </a:rPr>
              <a:t>Classification</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217</a:t>
            </a:fld>
            <a:endParaRPr lang="en-US"/>
          </a:p>
        </p:txBody>
      </p:sp>
      <p:sp>
        <p:nvSpPr>
          <p:cNvPr id="8" name="TextBox 7">
            <a:extLst>
              <a:ext uri="{FF2B5EF4-FFF2-40B4-BE49-F238E27FC236}">
                <a16:creationId xmlns:a16="http://schemas.microsoft.com/office/drawing/2014/main" id="{B6FF69C7-8B05-5945-A8AF-1921F03B11B7}"/>
              </a:ext>
            </a:extLst>
          </p:cNvPr>
          <p:cNvSpPr txBox="1"/>
          <p:nvPr/>
        </p:nvSpPr>
        <p:spPr>
          <a:xfrm>
            <a:off x="2517849" y="2078958"/>
            <a:ext cx="7464351" cy="830997"/>
          </a:xfrm>
          <a:prstGeom prst="rect">
            <a:avLst/>
          </a:prstGeom>
          <a:noFill/>
        </p:spPr>
        <p:txBody>
          <a:bodyPr wrap="none" rtlCol="0">
            <a:spAutoFit/>
          </a:bodyPr>
          <a:lstStyle/>
          <a:p>
            <a:r>
              <a:rPr lang="en-US" altLang="zh-CN" sz="2400" dirty="0"/>
              <a:t>1)</a:t>
            </a:r>
            <a:r>
              <a:rPr lang="zh-CN" altLang="en-US" sz="2400" dirty="0"/>
              <a:t> </a:t>
            </a:r>
            <a:r>
              <a:rPr lang="en-US" altLang="zh-CN" sz="2400" dirty="0">
                <a:solidFill>
                  <a:srgbClr val="FF0000"/>
                </a:solidFill>
              </a:rPr>
              <a:t>git</a:t>
            </a:r>
            <a:r>
              <a:rPr lang="zh-CN" altLang="en-US" sz="2400" dirty="0">
                <a:solidFill>
                  <a:srgbClr val="FF0000"/>
                </a:solidFill>
              </a:rPr>
              <a:t> </a:t>
            </a:r>
            <a:r>
              <a:rPr lang="en-US" altLang="zh-CN" sz="2400" dirty="0">
                <a:solidFill>
                  <a:srgbClr val="FF0000"/>
                </a:solidFill>
              </a:rPr>
              <a:t>clone</a:t>
            </a:r>
            <a:r>
              <a:rPr lang="zh-CN" altLang="en-US" sz="2400" dirty="0"/>
              <a:t> </a:t>
            </a:r>
            <a:r>
              <a:rPr lang="en-US" altLang="zh-CN" sz="2400" dirty="0">
                <a:hlinkClick r:id="rId3"/>
              </a:rPr>
              <a:t>https://github.com/graph4ai/graph4nlp_demo</a:t>
            </a:r>
            <a:endParaRPr lang="en-US" altLang="zh-CN" sz="2400" dirty="0"/>
          </a:p>
          <a:p>
            <a:r>
              <a:rPr lang="en-US" altLang="zh-CN" sz="2400" dirty="0"/>
              <a:t>2)</a:t>
            </a:r>
            <a:r>
              <a:rPr lang="zh-CN" altLang="en-US" sz="2400" dirty="0"/>
              <a:t> </a:t>
            </a:r>
            <a:r>
              <a:rPr lang="en-US" altLang="zh-CN" sz="2400" dirty="0"/>
              <a:t>follow</a:t>
            </a:r>
            <a:r>
              <a:rPr lang="zh-CN" altLang="en-US" sz="2400" dirty="0"/>
              <a:t> </a:t>
            </a:r>
            <a:r>
              <a:rPr lang="en-US" altLang="zh-CN" sz="2400" dirty="0"/>
              <a:t>Get Started</a:t>
            </a:r>
            <a:r>
              <a:rPr lang="zh-CN" altLang="en-US" sz="2400" dirty="0"/>
              <a:t> </a:t>
            </a:r>
            <a:r>
              <a:rPr lang="en-US" altLang="zh-CN" sz="2400" dirty="0"/>
              <a:t>instructions</a:t>
            </a:r>
            <a:r>
              <a:rPr lang="zh-CN" altLang="en-US" sz="2400" dirty="0"/>
              <a:t> </a:t>
            </a:r>
            <a:r>
              <a:rPr lang="en-US" altLang="zh-CN" sz="2400" dirty="0"/>
              <a:t>in</a:t>
            </a:r>
            <a:r>
              <a:rPr lang="zh-CN" altLang="en-US" sz="2400" dirty="0"/>
              <a:t> </a:t>
            </a:r>
            <a:r>
              <a:rPr lang="en-US" altLang="zh-CN" sz="2400" dirty="0"/>
              <a:t>README</a:t>
            </a:r>
          </a:p>
        </p:txBody>
      </p:sp>
      <p:pic>
        <p:nvPicPr>
          <p:cNvPr id="5" name="Picture 4">
            <a:extLst>
              <a:ext uri="{FF2B5EF4-FFF2-40B4-BE49-F238E27FC236}">
                <a16:creationId xmlns:a16="http://schemas.microsoft.com/office/drawing/2014/main" id="{7B39C147-66E8-484B-BD3D-748E402ED1C0}"/>
              </a:ext>
            </a:extLst>
          </p:cNvPr>
          <p:cNvPicPr>
            <a:picLocks noChangeAspect="1"/>
          </p:cNvPicPr>
          <p:nvPr/>
        </p:nvPicPr>
        <p:blipFill>
          <a:blip r:embed="rId4"/>
          <a:stretch>
            <a:fillRect/>
          </a:stretch>
        </p:blipFill>
        <p:spPr>
          <a:xfrm>
            <a:off x="1289935" y="3429000"/>
            <a:ext cx="9612127" cy="2720257"/>
          </a:xfrm>
          <a:prstGeom prst="rect">
            <a:avLst/>
          </a:prstGeom>
        </p:spPr>
      </p:pic>
      <p:sp>
        <p:nvSpPr>
          <p:cNvPr id="7" name="Rounded Rectangle 6">
            <a:extLst>
              <a:ext uri="{FF2B5EF4-FFF2-40B4-BE49-F238E27FC236}">
                <a16:creationId xmlns:a16="http://schemas.microsoft.com/office/drawing/2014/main" id="{AC779146-A1E2-A945-B3DA-335F584C9875}"/>
              </a:ext>
            </a:extLst>
          </p:cNvPr>
          <p:cNvSpPr/>
          <p:nvPr/>
        </p:nvSpPr>
        <p:spPr>
          <a:xfrm>
            <a:off x="1362385" y="5812325"/>
            <a:ext cx="1842542" cy="2625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Tree>
    <p:extLst>
      <p:ext uri="{BB962C8B-B14F-4D97-AF65-F5344CB8AC3E}">
        <p14:creationId xmlns:p14="http://schemas.microsoft.com/office/powerpoint/2010/main" val="289651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1:</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Text</a:t>
            </a:r>
            <a:r>
              <a:rPr lang="zh-CN" altLang="en-US" b="1" spc="-253" dirty="0">
                <a:solidFill>
                  <a:srgbClr val="C00000"/>
                </a:solidFill>
              </a:rPr>
              <a:t> </a:t>
            </a:r>
            <a:r>
              <a:rPr lang="en-US" altLang="zh-CN" b="1" spc="-253" dirty="0">
                <a:solidFill>
                  <a:srgbClr val="C00000"/>
                </a:solidFill>
              </a:rPr>
              <a:t>Classification</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218</a:t>
            </a:fld>
            <a:endParaRPr lang="en-US"/>
          </a:p>
        </p:txBody>
      </p:sp>
      <p:grpSp>
        <p:nvGrpSpPr>
          <p:cNvPr id="10" name="Group 9">
            <a:extLst>
              <a:ext uri="{FF2B5EF4-FFF2-40B4-BE49-F238E27FC236}">
                <a16:creationId xmlns:a16="http://schemas.microsoft.com/office/drawing/2014/main" id="{38B0EB7B-9317-2140-AF17-09F3C7BB5E39}"/>
              </a:ext>
            </a:extLst>
          </p:cNvPr>
          <p:cNvGrpSpPr/>
          <p:nvPr/>
        </p:nvGrpSpPr>
        <p:grpSpPr>
          <a:xfrm>
            <a:off x="9891408" y="2603617"/>
            <a:ext cx="1714438" cy="840440"/>
            <a:chOff x="-216982" y="3804690"/>
            <a:chExt cx="1714438" cy="840440"/>
          </a:xfrm>
        </p:grpSpPr>
        <p:sp>
          <p:nvSpPr>
            <p:cNvPr id="11" name="Rounded Rectangle 10">
              <a:extLst>
                <a:ext uri="{FF2B5EF4-FFF2-40B4-BE49-F238E27FC236}">
                  <a16:creationId xmlns:a16="http://schemas.microsoft.com/office/drawing/2014/main" id="{23A32FF0-77D1-AF48-9507-4D18028CAC9F}"/>
                </a:ext>
              </a:extLst>
            </p:cNvPr>
            <p:cNvSpPr/>
            <p:nvPr/>
          </p:nvSpPr>
          <p:spPr>
            <a:xfrm>
              <a:off x="108284" y="3804690"/>
              <a:ext cx="1389172" cy="82538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Model</a:t>
              </a:r>
              <a:r>
                <a:rPr lang="zh-CN" altLang="en-US" dirty="0">
                  <a:solidFill>
                    <a:schemeClr val="tx1"/>
                  </a:solidFill>
                </a:rPr>
                <a:t> </a:t>
              </a:r>
              <a:r>
                <a:rPr lang="en-US" altLang="zh-CN" dirty="0">
                  <a:solidFill>
                    <a:schemeClr val="tx1"/>
                  </a:solidFill>
                </a:rPr>
                <a:t>arch</a:t>
              </a:r>
              <a:endParaRPr lang="en-US" dirty="0">
                <a:solidFill>
                  <a:schemeClr val="tx1"/>
                </a:solidFill>
              </a:endParaRPr>
            </a:p>
          </p:txBody>
        </p:sp>
        <p:cxnSp>
          <p:nvCxnSpPr>
            <p:cNvPr id="12" name="Straight Arrow Connector 11">
              <a:extLst>
                <a:ext uri="{FF2B5EF4-FFF2-40B4-BE49-F238E27FC236}">
                  <a16:creationId xmlns:a16="http://schemas.microsoft.com/office/drawing/2014/main" id="{A4B46EB7-1668-B14B-AF74-32E35149A84C}"/>
                </a:ext>
              </a:extLst>
            </p:cNvPr>
            <p:cNvCxnSpPr>
              <a:cxnSpLocks/>
              <a:endCxn id="11" idx="1"/>
            </p:cNvCxnSpPr>
            <p:nvPr/>
          </p:nvCxnSpPr>
          <p:spPr>
            <a:xfrm flipV="1">
              <a:off x="-216982" y="4217382"/>
              <a:ext cx="325266" cy="42774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8" name="Picture 17">
            <a:extLst>
              <a:ext uri="{FF2B5EF4-FFF2-40B4-BE49-F238E27FC236}">
                <a16:creationId xmlns:a16="http://schemas.microsoft.com/office/drawing/2014/main" id="{27F9D345-1018-F14F-BFB3-EA6B0BF2BE4F}"/>
              </a:ext>
            </a:extLst>
          </p:cNvPr>
          <p:cNvPicPr>
            <a:picLocks noChangeAspect="1"/>
          </p:cNvPicPr>
          <p:nvPr/>
        </p:nvPicPr>
        <p:blipFill>
          <a:blip r:embed="rId3"/>
          <a:stretch>
            <a:fillRect/>
          </a:stretch>
        </p:blipFill>
        <p:spPr>
          <a:xfrm>
            <a:off x="1304909" y="1375509"/>
            <a:ext cx="8586499" cy="4724696"/>
          </a:xfrm>
          <a:prstGeom prst="rect">
            <a:avLst/>
          </a:prstGeom>
        </p:spPr>
      </p:pic>
      <p:sp>
        <p:nvSpPr>
          <p:cNvPr id="19" name="TextBox 18">
            <a:extLst>
              <a:ext uri="{FF2B5EF4-FFF2-40B4-BE49-F238E27FC236}">
                <a16:creationId xmlns:a16="http://schemas.microsoft.com/office/drawing/2014/main" id="{664E19E3-CEC3-724C-A02A-A19B4BF37CA1}"/>
              </a:ext>
            </a:extLst>
          </p:cNvPr>
          <p:cNvSpPr txBox="1"/>
          <p:nvPr/>
        </p:nvSpPr>
        <p:spPr>
          <a:xfrm>
            <a:off x="501463" y="6308209"/>
            <a:ext cx="7454990" cy="369332"/>
          </a:xfrm>
          <a:prstGeom prst="rect">
            <a:avLst/>
          </a:prstGeom>
          <a:noFill/>
        </p:spPr>
        <p:txBody>
          <a:bodyPr wrap="none" rtlCol="0">
            <a:spAutoFit/>
          </a:bodyPr>
          <a:lstStyle/>
          <a:p>
            <a:r>
              <a:rPr lang="en-US" altLang="zh-CN" dirty="0">
                <a:hlinkClick r:id="rId4"/>
              </a:rPr>
              <a:t>https://github.com/graph4ai/graph4nlp_demo/tree/main/NAACL2021_demo</a:t>
            </a:r>
            <a:endParaRPr lang="en-US" altLang="zh-CN" dirty="0"/>
          </a:p>
        </p:txBody>
      </p:sp>
      <p:sp>
        <p:nvSpPr>
          <p:cNvPr id="20" name="Rounded Rectangle 19">
            <a:extLst>
              <a:ext uri="{FF2B5EF4-FFF2-40B4-BE49-F238E27FC236}">
                <a16:creationId xmlns:a16="http://schemas.microsoft.com/office/drawing/2014/main" id="{970CE807-525D-9446-A8C6-892033C15230}"/>
              </a:ext>
            </a:extLst>
          </p:cNvPr>
          <p:cNvSpPr/>
          <p:nvPr/>
        </p:nvSpPr>
        <p:spPr>
          <a:xfrm>
            <a:off x="1808996" y="1702051"/>
            <a:ext cx="6248588" cy="61563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22" name="Rounded Rectangle 21">
            <a:extLst>
              <a:ext uri="{FF2B5EF4-FFF2-40B4-BE49-F238E27FC236}">
                <a16:creationId xmlns:a16="http://schemas.microsoft.com/office/drawing/2014/main" id="{2365A07D-4056-7E40-BE6E-73E1E491AE3B}"/>
              </a:ext>
            </a:extLst>
          </p:cNvPr>
          <p:cNvSpPr/>
          <p:nvPr/>
        </p:nvSpPr>
        <p:spPr>
          <a:xfrm>
            <a:off x="1808996" y="2561903"/>
            <a:ext cx="6248588" cy="61563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23" name="Rounded Rectangle 22">
            <a:extLst>
              <a:ext uri="{FF2B5EF4-FFF2-40B4-BE49-F238E27FC236}">
                <a16:creationId xmlns:a16="http://schemas.microsoft.com/office/drawing/2014/main" id="{1357EDB9-A1B7-5B4D-A4B2-21A6CD3E43FA}"/>
              </a:ext>
            </a:extLst>
          </p:cNvPr>
          <p:cNvSpPr/>
          <p:nvPr/>
        </p:nvSpPr>
        <p:spPr>
          <a:xfrm>
            <a:off x="1808996" y="3462148"/>
            <a:ext cx="6520192" cy="88351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Tree>
    <p:extLst>
      <p:ext uri="{BB962C8B-B14F-4D97-AF65-F5344CB8AC3E}">
        <p14:creationId xmlns:p14="http://schemas.microsoft.com/office/powerpoint/2010/main" val="365600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1:</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Text</a:t>
            </a:r>
            <a:r>
              <a:rPr lang="zh-CN" altLang="en-US" b="1" spc="-253" dirty="0">
                <a:solidFill>
                  <a:srgbClr val="C00000"/>
                </a:solidFill>
              </a:rPr>
              <a:t> </a:t>
            </a:r>
            <a:r>
              <a:rPr lang="en-US" altLang="zh-CN" b="1" spc="-253" dirty="0">
                <a:solidFill>
                  <a:srgbClr val="C00000"/>
                </a:solidFill>
              </a:rPr>
              <a:t>Classification</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219</a:t>
            </a:fld>
            <a:endParaRPr lang="en-US"/>
          </a:p>
        </p:txBody>
      </p:sp>
      <p:pic>
        <p:nvPicPr>
          <p:cNvPr id="6" name="Picture 5">
            <a:extLst>
              <a:ext uri="{FF2B5EF4-FFF2-40B4-BE49-F238E27FC236}">
                <a16:creationId xmlns:a16="http://schemas.microsoft.com/office/drawing/2014/main" id="{E7039B10-A078-EB4D-BEDC-1AE165A36F96}"/>
              </a:ext>
            </a:extLst>
          </p:cNvPr>
          <p:cNvPicPr>
            <a:picLocks noChangeAspect="1"/>
          </p:cNvPicPr>
          <p:nvPr/>
        </p:nvPicPr>
        <p:blipFill>
          <a:blip r:embed="rId3"/>
          <a:stretch>
            <a:fillRect/>
          </a:stretch>
        </p:blipFill>
        <p:spPr>
          <a:xfrm>
            <a:off x="517150" y="3016308"/>
            <a:ext cx="11088696" cy="2344166"/>
          </a:xfrm>
          <a:prstGeom prst="rect">
            <a:avLst/>
          </a:prstGeom>
        </p:spPr>
      </p:pic>
      <p:grpSp>
        <p:nvGrpSpPr>
          <p:cNvPr id="10" name="Group 9">
            <a:extLst>
              <a:ext uri="{FF2B5EF4-FFF2-40B4-BE49-F238E27FC236}">
                <a16:creationId xmlns:a16="http://schemas.microsoft.com/office/drawing/2014/main" id="{B8EEA944-3A62-F643-9221-FC357354DDA1}"/>
              </a:ext>
            </a:extLst>
          </p:cNvPr>
          <p:cNvGrpSpPr/>
          <p:nvPr/>
        </p:nvGrpSpPr>
        <p:grpSpPr>
          <a:xfrm>
            <a:off x="7751298" y="2029032"/>
            <a:ext cx="3307080" cy="965569"/>
            <a:chOff x="-1808452" y="3600488"/>
            <a:chExt cx="3307080" cy="965569"/>
          </a:xfrm>
        </p:grpSpPr>
        <p:sp>
          <p:nvSpPr>
            <p:cNvPr id="11" name="Rounded Rectangle 10">
              <a:extLst>
                <a:ext uri="{FF2B5EF4-FFF2-40B4-BE49-F238E27FC236}">
                  <a16:creationId xmlns:a16="http://schemas.microsoft.com/office/drawing/2014/main" id="{31151CAC-534A-3142-AD95-6007BD37515F}"/>
                </a:ext>
              </a:extLst>
            </p:cNvPr>
            <p:cNvSpPr/>
            <p:nvPr/>
          </p:nvSpPr>
          <p:spPr>
            <a:xfrm>
              <a:off x="-949150" y="3600488"/>
              <a:ext cx="2447778" cy="82538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Graph</a:t>
              </a:r>
              <a:r>
                <a:rPr lang="zh-CN" altLang="en-US" dirty="0">
                  <a:solidFill>
                    <a:schemeClr val="tx1"/>
                  </a:solidFill>
                </a:rPr>
                <a:t> </a:t>
              </a:r>
              <a:r>
                <a:rPr lang="en-US" altLang="zh-CN" dirty="0">
                  <a:solidFill>
                    <a:schemeClr val="tx1"/>
                  </a:solidFill>
                </a:rPr>
                <a:t>construction</a:t>
              </a:r>
              <a:r>
                <a:rPr lang="zh-CN" altLang="en-US" dirty="0">
                  <a:solidFill>
                    <a:schemeClr val="tx1"/>
                  </a:solidFill>
                </a:rPr>
                <a:t> </a:t>
              </a:r>
              <a:r>
                <a:rPr lang="en-US" altLang="zh-CN" dirty="0">
                  <a:solidFill>
                    <a:schemeClr val="tx1"/>
                  </a:solidFill>
                </a:rPr>
                <a:t>API,</a:t>
              </a:r>
              <a:r>
                <a:rPr lang="zh-CN" altLang="en-US" dirty="0">
                  <a:solidFill>
                    <a:schemeClr val="tx1"/>
                  </a:solidFill>
                </a:rPr>
                <a:t> </a:t>
              </a:r>
              <a:r>
                <a:rPr lang="en-US" altLang="zh-CN" dirty="0">
                  <a:solidFill>
                    <a:schemeClr val="tx1"/>
                  </a:solidFill>
                </a:rPr>
                <a:t>various</a:t>
              </a:r>
              <a:r>
                <a:rPr lang="zh-CN" altLang="en-US" dirty="0">
                  <a:solidFill>
                    <a:schemeClr val="tx1"/>
                  </a:solidFill>
                </a:rPr>
                <a:t> </a:t>
              </a:r>
              <a:r>
                <a:rPr lang="en-US" altLang="zh-CN" dirty="0">
                  <a:solidFill>
                    <a:schemeClr val="tx1"/>
                  </a:solidFill>
                </a:rPr>
                <a:t>built-in</a:t>
              </a:r>
              <a:r>
                <a:rPr lang="zh-CN" altLang="en-US" dirty="0">
                  <a:solidFill>
                    <a:schemeClr val="tx1"/>
                  </a:solidFill>
                </a:rPr>
                <a:t> </a:t>
              </a:r>
              <a:r>
                <a:rPr lang="en-US" altLang="zh-CN" dirty="0">
                  <a:solidFill>
                    <a:schemeClr val="tx1"/>
                  </a:solidFill>
                </a:rPr>
                <a:t>options,</a:t>
              </a:r>
              <a:r>
                <a:rPr lang="zh-CN" altLang="en-US" dirty="0">
                  <a:solidFill>
                    <a:schemeClr val="tx1"/>
                  </a:solidFill>
                </a:rPr>
                <a:t> </a:t>
              </a:r>
              <a:r>
                <a:rPr lang="en-US" altLang="zh-CN" dirty="0">
                  <a:solidFill>
                    <a:schemeClr val="tx1"/>
                  </a:solidFill>
                </a:rPr>
                <a:t>can</a:t>
              </a:r>
              <a:r>
                <a:rPr lang="zh-CN" altLang="en-US" dirty="0">
                  <a:solidFill>
                    <a:schemeClr val="tx1"/>
                  </a:solidFill>
                </a:rPr>
                <a:t> </a:t>
              </a:r>
              <a:r>
                <a:rPr lang="en-US" altLang="zh-CN" dirty="0">
                  <a:solidFill>
                    <a:schemeClr val="tx1"/>
                  </a:solidFill>
                </a:rPr>
                <a:t>be</a:t>
              </a:r>
              <a:r>
                <a:rPr lang="zh-CN" altLang="en-US" dirty="0">
                  <a:solidFill>
                    <a:schemeClr val="tx1"/>
                  </a:solidFill>
                </a:rPr>
                <a:t> </a:t>
              </a:r>
              <a:r>
                <a:rPr lang="en-US" altLang="zh-CN" dirty="0">
                  <a:solidFill>
                    <a:schemeClr val="tx1"/>
                  </a:solidFill>
                </a:rPr>
                <a:t>customized</a:t>
              </a:r>
              <a:endParaRPr lang="en-US" dirty="0">
                <a:solidFill>
                  <a:schemeClr val="tx1"/>
                </a:solidFill>
              </a:endParaRPr>
            </a:p>
          </p:txBody>
        </p:sp>
        <p:cxnSp>
          <p:nvCxnSpPr>
            <p:cNvPr id="12" name="Straight Arrow Connector 11">
              <a:extLst>
                <a:ext uri="{FF2B5EF4-FFF2-40B4-BE49-F238E27FC236}">
                  <a16:creationId xmlns:a16="http://schemas.microsoft.com/office/drawing/2014/main" id="{E7A438E0-7FCF-5D4F-9746-059A99FDE3C4}"/>
                </a:ext>
              </a:extLst>
            </p:cNvPr>
            <p:cNvCxnSpPr>
              <a:cxnSpLocks/>
              <a:endCxn id="11" idx="1"/>
            </p:cNvCxnSpPr>
            <p:nvPr/>
          </p:nvCxnSpPr>
          <p:spPr>
            <a:xfrm flipV="1">
              <a:off x="-1808452" y="4013180"/>
              <a:ext cx="859302" cy="5528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8C5AD8C8-F944-B445-8D37-0F16947F3B9F}"/>
              </a:ext>
            </a:extLst>
          </p:cNvPr>
          <p:cNvSpPr txBox="1"/>
          <p:nvPr/>
        </p:nvSpPr>
        <p:spPr>
          <a:xfrm>
            <a:off x="501463" y="6308209"/>
            <a:ext cx="7454990" cy="369332"/>
          </a:xfrm>
          <a:prstGeom prst="rect">
            <a:avLst/>
          </a:prstGeom>
          <a:noFill/>
        </p:spPr>
        <p:txBody>
          <a:bodyPr wrap="none" rtlCol="0">
            <a:spAutoFit/>
          </a:bodyPr>
          <a:lstStyle/>
          <a:p>
            <a:r>
              <a:rPr lang="en-US" altLang="zh-CN" dirty="0">
                <a:hlinkClick r:id="rId4"/>
              </a:rPr>
              <a:t>https://github.com/graph4ai/graph4nlp_demo/tree/main/NAACL2021_demo</a:t>
            </a:r>
            <a:endParaRPr lang="en-US" altLang="zh-CN" dirty="0"/>
          </a:p>
        </p:txBody>
      </p:sp>
    </p:spTree>
    <p:extLst>
      <p:ext uri="{BB962C8B-B14F-4D97-AF65-F5344CB8AC3E}">
        <p14:creationId xmlns:p14="http://schemas.microsoft.com/office/powerpoint/2010/main" val="415002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CD20A-D9F9-1E4A-8B57-C05F84C0C921}"/>
              </a:ext>
            </a:extLst>
          </p:cNvPr>
          <p:cNvSpPr>
            <a:spLocks noGrp="1"/>
          </p:cNvSpPr>
          <p:nvPr>
            <p:ph type="title"/>
          </p:nvPr>
        </p:nvSpPr>
        <p:spPr/>
        <p:txBody>
          <a:bodyPr/>
          <a:lstStyle/>
          <a:p>
            <a:r>
              <a:rPr lang="en-US" b="1" spc="60" dirty="0">
                <a:solidFill>
                  <a:srgbClr val="C00000"/>
                </a:solidFill>
              </a:rPr>
              <a:t>GNN </a:t>
            </a:r>
            <a:r>
              <a:rPr lang="en-US" b="1" spc="-80" dirty="0">
                <a:solidFill>
                  <a:srgbClr val="C00000"/>
                </a:solidFill>
              </a:rPr>
              <a:t>Model: Quick Summary</a:t>
            </a:r>
            <a:endParaRPr lang="en-US" dirty="0"/>
          </a:p>
        </p:txBody>
      </p:sp>
      <p:sp>
        <p:nvSpPr>
          <p:cNvPr id="3" name="Content Placeholder 2">
            <a:extLst>
              <a:ext uri="{FF2B5EF4-FFF2-40B4-BE49-F238E27FC236}">
                <a16:creationId xmlns:a16="http://schemas.microsoft.com/office/drawing/2014/main" id="{7D179895-4EF9-4947-A689-5E8EF67DCA9C}"/>
              </a:ext>
            </a:extLst>
          </p:cNvPr>
          <p:cNvSpPr>
            <a:spLocks noGrp="1"/>
          </p:cNvSpPr>
          <p:nvPr>
            <p:ph idx="1"/>
          </p:nvPr>
        </p:nvSpPr>
        <p:spPr>
          <a:xfrm>
            <a:off x="647272" y="1825625"/>
            <a:ext cx="11251651" cy="4667250"/>
          </a:xfrm>
        </p:spPr>
        <p:txBody>
          <a:bodyPr>
            <a:normAutofit/>
          </a:bodyPr>
          <a:lstStyle/>
          <a:p>
            <a:pPr marL="474132" marR="565559" indent="-457200">
              <a:lnSpc>
                <a:spcPts val="3067"/>
              </a:lnSpc>
              <a:spcBef>
                <a:spcPts val="880"/>
              </a:spcBef>
              <a:buClr>
                <a:schemeClr val="tx1"/>
              </a:buClr>
              <a:tabLst>
                <a:tab pos="473275" algn="l"/>
                <a:tab pos="474121" algn="l"/>
              </a:tabLst>
            </a:pPr>
            <a:r>
              <a:rPr lang="en-US" sz="3200" spc="-107" dirty="0">
                <a:solidFill>
                  <a:srgbClr val="FF0000"/>
                </a:solidFill>
                <a:cs typeface="Arial"/>
              </a:rPr>
              <a:t>Key idea</a:t>
            </a:r>
            <a:r>
              <a:rPr lang="en-US" sz="3200" spc="-107" dirty="0">
                <a:solidFill>
                  <a:srgbClr val="0000FF"/>
                </a:solidFill>
                <a:cs typeface="Arial"/>
              </a:rPr>
              <a:t>: generate node embeddings by aggregating neighborhood information.  </a:t>
            </a:r>
          </a:p>
          <a:p>
            <a:pPr marL="1007508" marR="6773" lvl="1" indent="-380990">
              <a:lnSpc>
                <a:spcPts val="3453"/>
              </a:lnSpc>
              <a:spcBef>
                <a:spcPts val="907"/>
              </a:spcBef>
              <a:buClr>
                <a:schemeClr val="tx1"/>
              </a:buClr>
              <a:buSzPct val="102127"/>
              <a:buFont typeface="Wingdings"/>
              <a:buChar char=""/>
              <a:tabLst>
                <a:tab pos="1006661" algn="l"/>
                <a:tab pos="1007508" algn="l"/>
              </a:tabLst>
            </a:pPr>
            <a:r>
              <a:rPr lang="en-US" sz="2800" spc="-20" dirty="0">
                <a:solidFill>
                  <a:srgbClr val="002060"/>
                </a:solidFill>
                <a:cs typeface="Arial"/>
              </a:rPr>
              <a:t>Allows for parameter sharing in the encoder</a:t>
            </a:r>
          </a:p>
          <a:p>
            <a:pPr marL="1007508" marR="6773" lvl="1" indent="-380990">
              <a:lnSpc>
                <a:spcPts val="3453"/>
              </a:lnSpc>
              <a:spcBef>
                <a:spcPts val="907"/>
              </a:spcBef>
              <a:buClr>
                <a:schemeClr val="tx1"/>
              </a:buClr>
              <a:buSzPct val="102127"/>
              <a:buFont typeface="Wingdings"/>
              <a:buChar char=""/>
              <a:tabLst>
                <a:tab pos="1006661" algn="l"/>
                <a:tab pos="1007508" algn="l"/>
              </a:tabLst>
            </a:pPr>
            <a:r>
              <a:rPr lang="en-US" sz="2800" spc="-20" dirty="0">
                <a:solidFill>
                  <a:srgbClr val="002060"/>
                </a:solidFill>
                <a:cs typeface="Arial"/>
              </a:rPr>
              <a:t>Allows for inductive learning</a:t>
            </a:r>
          </a:p>
        </p:txBody>
      </p:sp>
      <p:sp>
        <p:nvSpPr>
          <p:cNvPr id="4" name="Slide Number Placeholder 3">
            <a:extLst>
              <a:ext uri="{FF2B5EF4-FFF2-40B4-BE49-F238E27FC236}">
                <a16:creationId xmlns:a16="http://schemas.microsoft.com/office/drawing/2014/main" id="{8D9D8DD3-298F-614F-8977-EE463C412A85}"/>
              </a:ext>
            </a:extLst>
          </p:cNvPr>
          <p:cNvSpPr>
            <a:spLocks noGrp="1"/>
          </p:cNvSpPr>
          <p:nvPr>
            <p:ph type="sldNum" sz="quarter" idx="12"/>
          </p:nvPr>
        </p:nvSpPr>
        <p:spPr/>
        <p:txBody>
          <a:bodyPr/>
          <a:lstStyle/>
          <a:p>
            <a:fld id="{4C15419E-54D6-8648-ABFB-BEF58E3E877E}" type="slidenum">
              <a:rPr lang="en-US" smtClean="0"/>
              <a:t>22</a:t>
            </a:fld>
            <a:endParaRPr lang="en-US"/>
          </a:p>
        </p:txBody>
      </p:sp>
    </p:spTree>
    <p:extLst>
      <p:ext uri="{BB962C8B-B14F-4D97-AF65-F5344CB8AC3E}">
        <p14:creationId xmlns:p14="http://schemas.microsoft.com/office/powerpoint/2010/main" val="291061674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1:</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Text</a:t>
            </a:r>
            <a:r>
              <a:rPr lang="zh-CN" altLang="en-US" b="1" spc="-253" dirty="0">
                <a:solidFill>
                  <a:srgbClr val="C00000"/>
                </a:solidFill>
              </a:rPr>
              <a:t> </a:t>
            </a:r>
            <a:r>
              <a:rPr lang="en-US" altLang="zh-CN" b="1" spc="-253" dirty="0">
                <a:solidFill>
                  <a:srgbClr val="C00000"/>
                </a:solidFill>
              </a:rPr>
              <a:t>Classification</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220</a:t>
            </a:fld>
            <a:endParaRPr lang="en-US"/>
          </a:p>
        </p:txBody>
      </p:sp>
      <p:pic>
        <p:nvPicPr>
          <p:cNvPr id="3" name="Picture 2">
            <a:extLst>
              <a:ext uri="{FF2B5EF4-FFF2-40B4-BE49-F238E27FC236}">
                <a16:creationId xmlns:a16="http://schemas.microsoft.com/office/drawing/2014/main" id="{F6B4489C-C7DF-EA4A-84F2-760342D25E7D}"/>
              </a:ext>
            </a:extLst>
          </p:cNvPr>
          <p:cNvPicPr>
            <a:picLocks noChangeAspect="1"/>
          </p:cNvPicPr>
          <p:nvPr/>
        </p:nvPicPr>
        <p:blipFill>
          <a:blip r:embed="rId3"/>
          <a:stretch>
            <a:fillRect/>
          </a:stretch>
        </p:blipFill>
        <p:spPr>
          <a:xfrm>
            <a:off x="1485301" y="2529521"/>
            <a:ext cx="9221397" cy="3431359"/>
          </a:xfrm>
          <a:prstGeom prst="rect">
            <a:avLst/>
          </a:prstGeom>
        </p:spPr>
      </p:pic>
      <p:grpSp>
        <p:nvGrpSpPr>
          <p:cNvPr id="7" name="Group 6">
            <a:extLst>
              <a:ext uri="{FF2B5EF4-FFF2-40B4-BE49-F238E27FC236}">
                <a16:creationId xmlns:a16="http://schemas.microsoft.com/office/drawing/2014/main" id="{2F6B166F-91E3-314E-A065-D2BA958464B2}"/>
              </a:ext>
            </a:extLst>
          </p:cNvPr>
          <p:cNvGrpSpPr/>
          <p:nvPr/>
        </p:nvGrpSpPr>
        <p:grpSpPr>
          <a:xfrm>
            <a:off x="7413673" y="1540069"/>
            <a:ext cx="3685876" cy="965571"/>
            <a:chOff x="-1808452" y="3600488"/>
            <a:chExt cx="3685876" cy="965571"/>
          </a:xfrm>
        </p:grpSpPr>
        <p:sp>
          <p:nvSpPr>
            <p:cNvPr id="9" name="Rounded Rectangle 8">
              <a:extLst>
                <a:ext uri="{FF2B5EF4-FFF2-40B4-BE49-F238E27FC236}">
                  <a16:creationId xmlns:a16="http://schemas.microsoft.com/office/drawing/2014/main" id="{2E47F95B-7E5C-BF4E-A2E3-E0276ECCD86C}"/>
                </a:ext>
              </a:extLst>
            </p:cNvPr>
            <p:cNvSpPr/>
            <p:nvPr/>
          </p:nvSpPr>
          <p:spPr>
            <a:xfrm>
              <a:off x="-949150" y="3600488"/>
              <a:ext cx="2826574" cy="82288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GNN</a:t>
              </a:r>
              <a:r>
                <a:rPr lang="zh-CN" altLang="en-US" dirty="0">
                  <a:solidFill>
                    <a:schemeClr val="tx1"/>
                  </a:solidFill>
                </a:rPr>
                <a:t> </a:t>
              </a:r>
              <a:r>
                <a:rPr lang="en-US" altLang="zh-CN" dirty="0">
                  <a:solidFill>
                    <a:schemeClr val="tx1"/>
                  </a:solidFill>
                </a:rPr>
                <a:t>API,</a:t>
              </a:r>
              <a:r>
                <a:rPr lang="zh-CN" altLang="en-US" dirty="0">
                  <a:solidFill>
                    <a:schemeClr val="tx1"/>
                  </a:solidFill>
                </a:rPr>
                <a:t> </a:t>
              </a:r>
              <a:r>
                <a:rPr lang="en-US" altLang="zh-CN" dirty="0">
                  <a:solidFill>
                    <a:schemeClr val="tx1"/>
                  </a:solidFill>
                </a:rPr>
                <a:t>various</a:t>
              </a:r>
              <a:r>
                <a:rPr lang="zh-CN" altLang="en-US" dirty="0">
                  <a:solidFill>
                    <a:schemeClr val="tx1"/>
                  </a:solidFill>
                </a:rPr>
                <a:t> </a:t>
              </a:r>
              <a:r>
                <a:rPr lang="en-US" altLang="zh-CN" dirty="0">
                  <a:solidFill>
                    <a:schemeClr val="tx1"/>
                  </a:solidFill>
                </a:rPr>
                <a:t>built-in</a:t>
              </a:r>
              <a:r>
                <a:rPr lang="zh-CN" altLang="en-US" dirty="0">
                  <a:solidFill>
                    <a:schemeClr val="tx1"/>
                  </a:solidFill>
                </a:rPr>
                <a:t> </a:t>
              </a:r>
              <a:r>
                <a:rPr lang="en-US" altLang="zh-CN" dirty="0">
                  <a:solidFill>
                    <a:schemeClr val="tx1"/>
                  </a:solidFill>
                </a:rPr>
                <a:t>options,</a:t>
              </a:r>
              <a:r>
                <a:rPr lang="zh-CN" altLang="en-US" dirty="0">
                  <a:solidFill>
                    <a:schemeClr val="tx1"/>
                  </a:solidFill>
                </a:rPr>
                <a:t> </a:t>
              </a:r>
              <a:r>
                <a:rPr lang="en-US" altLang="zh-CN" dirty="0">
                  <a:solidFill>
                    <a:schemeClr val="tx1"/>
                  </a:solidFill>
                </a:rPr>
                <a:t>can</a:t>
              </a:r>
              <a:r>
                <a:rPr lang="zh-CN" altLang="en-US" dirty="0">
                  <a:solidFill>
                    <a:schemeClr val="tx1"/>
                  </a:solidFill>
                </a:rPr>
                <a:t> </a:t>
              </a:r>
              <a:r>
                <a:rPr lang="en-US" altLang="zh-CN" dirty="0">
                  <a:solidFill>
                    <a:schemeClr val="tx1"/>
                  </a:solidFill>
                </a:rPr>
                <a:t>be</a:t>
              </a:r>
              <a:r>
                <a:rPr lang="zh-CN" altLang="en-US" dirty="0">
                  <a:solidFill>
                    <a:schemeClr val="tx1"/>
                  </a:solidFill>
                </a:rPr>
                <a:t> </a:t>
              </a:r>
              <a:r>
                <a:rPr lang="en-US" altLang="zh-CN" dirty="0">
                  <a:solidFill>
                    <a:schemeClr val="tx1"/>
                  </a:solidFill>
                </a:rPr>
                <a:t>customized</a:t>
              </a:r>
              <a:endParaRPr lang="en-US" dirty="0">
                <a:solidFill>
                  <a:schemeClr val="tx1"/>
                </a:solidFill>
              </a:endParaRPr>
            </a:p>
            <a:p>
              <a:endParaRPr lang="en-US" dirty="0">
                <a:solidFill>
                  <a:schemeClr val="tx1"/>
                </a:solidFill>
              </a:endParaRPr>
            </a:p>
          </p:txBody>
        </p:sp>
        <p:cxnSp>
          <p:nvCxnSpPr>
            <p:cNvPr id="10" name="Straight Arrow Connector 9">
              <a:extLst>
                <a:ext uri="{FF2B5EF4-FFF2-40B4-BE49-F238E27FC236}">
                  <a16:creationId xmlns:a16="http://schemas.microsoft.com/office/drawing/2014/main" id="{2193AF41-E288-3F4D-807D-52762DD37EBC}"/>
                </a:ext>
              </a:extLst>
            </p:cNvPr>
            <p:cNvCxnSpPr>
              <a:cxnSpLocks/>
              <a:endCxn id="9" idx="1"/>
            </p:cNvCxnSpPr>
            <p:nvPr/>
          </p:nvCxnSpPr>
          <p:spPr>
            <a:xfrm flipV="1">
              <a:off x="-1808452" y="4011931"/>
              <a:ext cx="859302" cy="55412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7E4AE03F-FDAB-6448-ABF4-57CD78058A68}"/>
              </a:ext>
            </a:extLst>
          </p:cNvPr>
          <p:cNvSpPr txBox="1"/>
          <p:nvPr/>
        </p:nvSpPr>
        <p:spPr>
          <a:xfrm>
            <a:off x="501463" y="6308209"/>
            <a:ext cx="7454990" cy="369332"/>
          </a:xfrm>
          <a:prstGeom prst="rect">
            <a:avLst/>
          </a:prstGeom>
          <a:noFill/>
        </p:spPr>
        <p:txBody>
          <a:bodyPr wrap="none" rtlCol="0">
            <a:spAutoFit/>
          </a:bodyPr>
          <a:lstStyle/>
          <a:p>
            <a:r>
              <a:rPr lang="en-US" altLang="zh-CN" dirty="0">
                <a:hlinkClick r:id="rId4"/>
              </a:rPr>
              <a:t>https://github.com/graph4ai/graph4nlp_demo/tree/main/NAACL2021_demo</a:t>
            </a:r>
            <a:endParaRPr lang="en-US" altLang="zh-CN" dirty="0"/>
          </a:p>
        </p:txBody>
      </p:sp>
    </p:spTree>
    <p:extLst>
      <p:ext uri="{BB962C8B-B14F-4D97-AF65-F5344CB8AC3E}">
        <p14:creationId xmlns:p14="http://schemas.microsoft.com/office/powerpoint/2010/main" val="3285036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1:</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Text</a:t>
            </a:r>
            <a:r>
              <a:rPr lang="zh-CN" altLang="en-US" b="1" spc="-253" dirty="0">
                <a:solidFill>
                  <a:srgbClr val="C00000"/>
                </a:solidFill>
              </a:rPr>
              <a:t> </a:t>
            </a:r>
            <a:r>
              <a:rPr lang="en-US" altLang="zh-CN" b="1" spc="-253" dirty="0">
                <a:solidFill>
                  <a:srgbClr val="C00000"/>
                </a:solidFill>
              </a:rPr>
              <a:t>Classification</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221</a:t>
            </a:fld>
            <a:endParaRPr lang="en-US"/>
          </a:p>
        </p:txBody>
      </p:sp>
      <p:grpSp>
        <p:nvGrpSpPr>
          <p:cNvPr id="7" name="Group 6">
            <a:extLst>
              <a:ext uri="{FF2B5EF4-FFF2-40B4-BE49-F238E27FC236}">
                <a16:creationId xmlns:a16="http://schemas.microsoft.com/office/drawing/2014/main" id="{2F6B166F-91E3-314E-A065-D2BA958464B2}"/>
              </a:ext>
            </a:extLst>
          </p:cNvPr>
          <p:cNvGrpSpPr/>
          <p:nvPr/>
        </p:nvGrpSpPr>
        <p:grpSpPr>
          <a:xfrm>
            <a:off x="7413673" y="1469729"/>
            <a:ext cx="4075175" cy="965570"/>
            <a:chOff x="-1808452" y="3600488"/>
            <a:chExt cx="4075175" cy="965570"/>
          </a:xfrm>
        </p:grpSpPr>
        <p:sp>
          <p:nvSpPr>
            <p:cNvPr id="9" name="Rounded Rectangle 8">
              <a:extLst>
                <a:ext uri="{FF2B5EF4-FFF2-40B4-BE49-F238E27FC236}">
                  <a16:creationId xmlns:a16="http://schemas.microsoft.com/office/drawing/2014/main" id="{2E47F95B-7E5C-BF4E-A2E3-E0276ECCD86C}"/>
                </a:ext>
              </a:extLst>
            </p:cNvPr>
            <p:cNvSpPr/>
            <p:nvPr/>
          </p:nvSpPr>
          <p:spPr>
            <a:xfrm>
              <a:off x="-949150" y="3600488"/>
              <a:ext cx="3215873" cy="82538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Prediction</a:t>
              </a:r>
              <a:r>
                <a:rPr lang="zh-CN" altLang="en-US" dirty="0">
                  <a:solidFill>
                    <a:schemeClr val="tx1"/>
                  </a:solidFill>
                </a:rPr>
                <a:t> </a:t>
              </a:r>
              <a:r>
                <a:rPr lang="en-US" altLang="zh-CN" dirty="0">
                  <a:solidFill>
                    <a:schemeClr val="tx1"/>
                  </a:solidFill>
                </a:rPr>
                <a:t>API,</a:t>
              </a:r>
              <a:r>
                <a:rPr lang="zh-CN" altLang="en-US" dirty="0">
                  <a:solidFill>
                    <a:schemeClr val="tx1"/>
                  </a:solidFill>
                </a:rPr>
                <a:t> </a:t>
              </a:r>
              <a:r>
                <a:rPr lang="en-US" altLang="zh-CN" dirty="0">
                  <a:solidFill>
                    <a:schemeClr val="tx1"/>
                  </a:solidFill>
                </a:rPr>
                <a:t>various</a:t>
              </a:r>
              <a:r>
                <a:rPr lang="zh-CN" altLang="en-US" dirty="0">
                  <a:solidFill>
                    <a:schemeClr val="tx1"/>
                  </a:solidFill>
                </a:rPr>
                <a:t> </a:t>
              </a:r>
              <a:r>
                <a:rPr lang="en-US" altLang="zh-CN" dirty="0">
                  <a:solidFill>
                    <a:schemeClr val="tx1"/>
                  </a:solidFill>
                </a:rPr>
                <a:t>built-in</a:t>
              </a:r>
              <a:r>
                <a:rPr lang="zh-CN" altLang="en-US" dirty="0">
                  <a:solidFill>
                    <a:schemeClr val="tx1"/>
                  </a:solidFill>
                </a:rPr>
                <a:t> </a:t>
              </a:r>
              <a:r>
                <a:rPr lang="en-US" altLang="zh-CN" dirty="0">
                  <a:solidFill>
                    <a:schemeClr val="tx1"/>
                  </a:solidFill>
                </a:rPr>
                <a:t>options,</a:t>
              </a:r>
              <a:r>
                <a:rPr lang="zh-CN" altLang="en-US" dirty="0">
                  <a:solidFill>
                    <a:schemeClr val="tx1"/>
                  </a:solidFill>
                </a:rPr>
                <a:t> </a:t>
              </a:r>
              <a:r>
                <a:rPr lang="en-US" altLang="zh-CN" dirty="0">
                  <a:solidFill>
                    <a:schemeClr val="tx1"/>
                  </a:solidFill>
                </a:rPr>
                <a:t>can</a:t>
              </a:r>
              <a:r>
                <a:rPr lang="zh-CN" altLang="en-US" dirty="0">
                  <a:solidFill>
                    <a:schemeClr val="tx1"/>
                  </a:solidFill>
                </a:rPr>
                <a:t> </a:t>
              </a:r>
              <a:r>
                <a:rPr lang="en-US" altLang="zh-CN" dirty="0">
                  <a:solidFill>
                    <a:schemeClr val="tx1"/>
                  </a:solidFill>
                </a:rPr>
                <a:t>be</a:t>
              </a:r>
              <a:r>
                <a:rPr lang="zh-CN" altLang="en-US" dirty="0">
                  <a:solidFill>
                    <a:schemeClr val="tx1"/>
                  </a:solidFill>
                </a:rPr>
                <a:t> </a:t>
              </a:r>
              <a:r>
                <a:rPr lang="en-US" altLang="zh-CN" dirty="0">
                  <a:solidFill>
                    <a:schemeClr val="tx1"/>
                  </a:solidFill>
                </a:rPr>
                <a:t>customized</a:t>
              </a:r>
              <a:endParaRPr lang="en-US" dirty="0">
                <a:solidFill>
                  <a:schemeClr val="tx1"/>
                </a:solidFill>
              </a:endParaRPr>
            </a:p>
            <a:p>
              <a:endParaRPr lang="en-US" dirty="0">
                <a:solidFill>
                  <a:schemeClr val="tx1"/>
                </a:solidFill>
              </a:endParaRPr>
            </a:p>
          </p:txBody>
        </p:sp>
        <p:cxnSp>
          <p:nvCxnSpPr>
            <p:cNvPr id="10" name="Straight Arrow Connector 9">
              <a:extLst>
                <a:ext uri="{FF2B5EF4-FFF2-40B4-BE49-F238E27FC236}">
                  <a16:creationId xmlns:a16="http://schemas.microsoft.com/office/drawing/2014/main" id="{2193AF41-E288-3F4D-807D-52762DD37EBC}"/>
                </a:ext>
              </a:extLst>
            </p:cNvPr>
            <p:cNvCxnSpPr>
              <a:cxnSpLocks/>
              <a:endCxn id="9" idx="1"/>
            </p:cNvCxnSpPr>
            <p:nvPr/>
          </p:nvCxnSpPr>
          <p:spPr>
            <a:xfrm flipV="1">
              <a:off x="-1808452" y="4013180"/>
              <a:ext cx="859302" cy="5528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1883F0C1-F4E9-8F40-9750-F310EAB0BEB5}"/>
              </a:ext>
            </a:extLst>
          </p:cNvPr>
          <p:cNvPicPr>
            <a:picLocks noChangeAspect="1"/>
          </p:cNvPicPr>
          <p:nvPr/>
        </p:nvPicPr>
        <p:blipFill>
          <a:blip r:embed="rId3"/>
          <a:stretch>
            <a:fillRect/>
          </a:stretch>
        </p:blipFill>
        <p:spPr>
          <a:xfrm>
            <a:off x="641247" y="2465617"/>
            <a:ext cx="11005483" cy="2922654"/>
          </a:xfrm>
          <a:prstGeom prst="rect">
            <a:avLst/>
          </a:prstGeom>
        </p:spPr>
      </p:pic>
      <p:sp>
        <p:nvSpPr>
          <p:cNvPr id="12" name="TextBox 11">
            <a:extLst>
              <a:ext uri="{FF2B5EF4-FFF2-40B4-BE49-F238E27FC236}">
                <a16:creationId xmlns:a16="http://schemas.microsoft.com/office/drawing/2014/main" id="{D2301EB4-1F52-A243-84E0-5E058CB64630}"/>
              </a:ext>
            </a:extLst>
          </p:cNvPr>
          <p:cNvSpPr txBox="1"/>
          <p:nvPr/>
        </p:nvSpPr>
        <p:spPr>
          <a:xfrm>
            <a:off x="501463" y="6308209"/>
            <a:ext cx="7454990" cy="369332"/>
          </a:xfrm>
          <a:prstGeom prst="rect">
            <a:avLst/>
          </a:prstGeom>
          <a:noFill/>
        </p:spPr>
        <p:txBody>
          <a:bodyPr wrap="none" rtlCol="0">
            <a:spAutoFit/>
          </a:bodyPr>
          <a:lstStyle/>
          <a:p>
            <a:r>
              <a:rPr lang="en-US" altLang="zh-CN" dirty="0">
                <a:hlinkClick r:id="rId4"/>
              </a:rPr>
              <a:t>https://github.com/graph4ai/graph4nlp_demo/tree/main/NAACL2021_demo</a:t>
            </a:r>
            <a:endParaRPr lang="en-US" altLang="zh-CN" dirty="0"/>
          </a:p>
        </p:txBody>
      </p:sp>
    </p:spTree>
    <p:extLst>
      <p:ext uri="{BB962C8B-B14F-4D97-AF65-F5344CB8AC3E}">
        <p14:creationId xmlns:p14="http://schemas.microsoft.com/office/powerpoint/2010/main" val="376662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1:</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Text</a:t>
            </a:r>
            <a:r>
              <a:rPr lang="zh-CN" altLang="en-US" b="1" spc="-253" dirty="0">
                <a:solidFill>
                  <a:srgbClr val="C00000"/>
                </a:solidFill>
              </a:rPr>
              <a:t> </a:t>
            </a:r>
            <a:r>
              <a:rPr lang="en-US" altLang="zh-CN" b="1" spc="-253" dirty="0">
                <a:solidFill>
                  <a:srgbClr val="C00000"/>
                </a:solidFill>
              </a:rPr>
              <a:t>Classification</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222</a:t>
            </a:fld>
            <a:endParaRPr lang="en-US"/>
          </a:p>
        </p:txBody>
      </p:sp>
      <p:pic>
        <p:nvPicPr>
          <p:cNvPr id="3" name="Picture 2">
            <a:extLst>
              <a:ext uri="{FF2B5EF4-FFF2-40B4-BE49-F238E27FC236}">
                <a16:creationId xmlns:a16="http://schemas.microsoft.com/office/drawing/2014/main" id="{C64C1E6D-C244-9D4F-AE8F-1430367A37B9}"/>
              </a:ext>
            </a:extLst>
          </p:cNvPr>
          <p:cNvPicPr>
            <a:picLocks noChangeAspect="1"/>
          </p:cNvPicPr>
          <p:nvPr/>
        </p:nvPicPr>
        <p:blipFill>
          <a:blip r:embed="rId3"/>
          <a:stretch>
            <a:fillRect/>
          </a:stretch>
        </p:blipFill>
        <p:spPr>
          <a:xfrm>
            <a:off x="838200" y="2563955"/>
            <a:ext cx="10873330" cy="3404038"/>
          </a:xfrm>
          <a:prstGeom prst="rect">
            <a:avLst/>
          </a:prstGeom>
        </p:spPr>
      </p:pic>
      <p:grpSp>
        <p:nvGrpSpPr>
          <p:cNvPr id="7" name="Group 6">
            <a:extLst>
              <a:ext uri="{FF2B5EF4-FFF2-40B4-BE49-F238E27FC236}">
                <a16:creationId xmlns:a16="http://schemas.microsoft.com/office/drawing/2014/main" id="{95BA5709-E9B0-6843-B0FF-243817F5CE52}"/>
              </a:ext>
            </a:extLst>
          </p:cNvPr>
          <p:cNvGrpSpPr/>
          <p:nvPr/>
        </p:nvGrpSpPr>
        <p:grpSpPr>
          <a:xfrm>
            <a:off x="7413673" y="1582273"/>
            <a:ext cx="3685876" cy="965570"/>
            <a:chOff x="-1808452" y="3600488"/>
            <a:chExt cx="3685876" cy="965570"/>
          </a:xfrm>
        </p:grpSpPr>
        <p:sp>
          <p:nvSpPr>
            <p:cNvPr id="9" name="Rounded Rectangle 8">
              <a:extLst>
                <a:ext uri="{FF2B5EF4-FFF2-40B4-BE49-F238E27FC236}">
                  <a16:creationId xmlns:a16="http://schemas.microsoft.com/office/drawing/2014/main" id="{3FEC0D67-4C71-9040-8D8E-75E523157A0E}"/>
                </a:ext>
              </a:extLst>
            </p:cNvPr>
            <p:cNvSpPr/>
            <p:nvPr/>
          </p:nvSpPr>
          <p:spPr>
            <a:xfrm>
              <a:off x="-949151" y="3600488"/>
              <a:ext cx="2826575" cy="82538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Dataset</a:t>
              </a:r>
              <a:r>
                <a:rPr lang="zh-CN" altLang="en-US" dirty="0">
                  <a:solidFill>
                    <a:schemeClr val="tx1"/>
                  </a:solidFill>
                </a:rPr>
                <a:t> </a:t>
              </a:r>
              <a:r>
                <a:rPr lang="en-US" altLang="zh-CN" dirty="0">
                  <a:solidFill>
                    <a:schemeClr val="tx1"/>
                  </a:solidFill>
                </a:rPr>
                <a:t>API,</a:t>
              </a:r>
              <a:r>
                <a:rPr lang="zh-CN" altLang="en-US" dirty="0">
                  <a:solidFill>
                    <a:schemeClr val="tx1"/>
                  </a:solidFill>
                </a:rPr>
                <a:t> </a:t>
              </a:r>
              <a:r>
                <a:rPr lang="en-US" altLang="zh-CN" dirty="0">
                  <a:solidFill>
                    <a:schemeClr val="tx1"/>
                  </a:solidFill>
                </a:rPr>
                <a:t>various</a:t>
              </a:r>
              <a:r>
                <a:rPr lang="zh-CN" altLang="en-US" dirty="0">
                  <a:solidFill>
                    <a:schemeClr val="tx1"/>
                  </a:solidFill>
                </a:rPr>
                <a:t> </a:t>
              </a:r>
              <a:r>
                <a:rPr lang="en-US" altLang="zh-CN" dirty="0">
                  <a:solidFill>
                    <a:schemeClr val="tx1"/>
                  </a:solidFill>
                </a:rPr>
                <a:t>built-in</a:t>
              </a:r>
              <a:r>
                <a:rPr lang="zh-CN" altLang="en-US" dirty="0">
                  <a:solidFill>
                    <a:schemeClr val="tx1"/>
                  </a:solidFill>
                </a:rPr>
                <a:t> </a:t>
              </a:r>
              <a:r>
                <a:rPr lang="en-US" altLang="zh-CN" dirty="0">
                  <a:solidFill>
                    <a:schemeClr val="tx1"/>
                  </a:solidFill>
                </a:rPr>
                <a:t>options,</a:t>
              </a:r>
              <a:r>
                <a:rPr lang="zh-CN" altLang="en-US" dirty="0">
                  <a:solidFill>
                    <a:schemeClr val="tx1"/>
                  </a:solidFill>
                </a:rPr>
                <a:t> </a:t>
              </a:r>
              <a:r>
                <a:rPr lang="en-US" altLang="zh-CN" dirty="0">
                  <a:solidFill>
                    <a:schemeClr val="tx1"/>
                  </a:solidFill>
                </a:rPr>
                <a:t>can</a:t>
              </a:r>
              <a:r>
                <a:rPr lang="zh-CN" altLang="en-US" dirty="0">
                  <a:solidFill>
                    <a:schemeClr val="tx1"/>
                  </a:solidFill>
                </a:rPr>
                <a:t> </a:t>
              </a:r>
              <a:r>
                <a:rPr lang="en-US" altLang="zh-CN" dirty="0">
                  <a:solidFill>
                    <a:schemeClr val="tx1"/>
                  </a:solidFill>
                </a:rPr>
                <a:t>be</a:t>
              </a:r>
              <a:r>
                <a:rPr lang="zh-CN" altLang="en-US" dirty="0">
                  <a:solidFill>
                    <a:schemeClr val="tx1"/>
                  </a:solidFill>
                </a:rPr>
                <a:t> </a:t>
              </a:r>
              <a:r>
                <a:rPr lang="en-US" altLang="zh-CN" dirty="0">
                  <a:solidFill>
                    <a:schemeClr val="tx1"/>
                  </a:solidFill>
                </a:rPr>
                <a:t>customized</a:t>
              </a:r>
              <a:endParaRPr lang="en-US" dirty="0">
                <a:solidFill>
                  <a:schemeClr val="tx1"/>
                </a:solidFill>
              </a:endParaRPr>
            </a:p>
          </p:txBody>
        </p:sp>
        <p:cxnSp>
          <p:nvCxnSpPr>
            <p:cNvPr id="10" name="Straight Arrow Connector 9">
              <a:extLst>
                <a:ext uri="{FF2B5EF4-FFF2-40B4-BE49-F238E27FC236}">
                  <a16:creationId xmlns:a16="http://schemas.microsoft.com/office/drawing/2014/main" id="{105B7546-238D-6E4F-AD3F-5055B51EFF8B}"/>
                </a:ext>
              </a:extLst>
            </p:cNvPr>
            <p:cNvCxnSpPr>
              <a:cxnSpLocks/>
              <a:endCxn id="9" idx="1"/>
            </p:cNvCxnSpPr>
            <p:nvPr/>
          </p:nvCxnSpPr>
          <p:spPr>
            <a:xfrm flipV="1">
              <a:off x="-1808452" y="4013180"/>
              <a:ext cx="859301" cy="5528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4A29154C-6EEB-634A-8457-4B3996094E05}"/>
              </a:ext>
            </a:extLst>
          </p:cNvPr>
          <p:cNvSpPr txBox="1"/>
          <p:nvPr/>
        </p:nvSpPr>
        <p:spPr>
          <a:xfrm>
            <a:off x="501463" y="6308209"/>
            <a:ext cx="7454990" cy="369332"/>
          </a:xfrm>
          <a:prstGeom prst="rect">
            <a:avLst/>
          </a:prstGeom>
          <a:noFill/>
        </p:spPr>
        <p:txBody>
          <a:bodyPr wrap="none" rtlCol="0">
            <a:spAutoFit/>
          </a:bodyPr>
          <a:lstStyle/>
          <a:p>
            <a:r>
              <a:rPr lang="en-US" altLang="zh-CN" dirty="0">
                <a:hlinkClick r:id="rId4"/>
              </a:rPr>
              <a:t>https://github.com/graph4ai/graph4nlp_demo/tree/main/NAACL2021_demo</a:t>
            </a:r>
            <a:endParaRPr lang="en-US" altLang="zh-CN" dirty="0"/>
          </a:p>
        </p:txBody>
      </p:sp>
    </p:spTree>
    <p:extLst>
      <p:ext uri="{BB962C8B-B14F-4D97-AF65-F5344CB8AC3E}">
        <p14:creationId xmlns:p14="http://schemas.microsoft.com/office/powerpoint/2010/main" val="314907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2:</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Semantic</a:t>
            </a:r>
            <a:r>
              <a:rPr lang="zh-CN" altLang="en-US" b="1" spc="-253" dirty="0">
                <a:solidFill>
                  <a:srgbClr val="C00000"/>
                </a:solidFill>
              </a:rPr>
              <a:t> </a:t>
            </a:r>
            <a:r>
              <a:rPr lang="en-US" altLang="zh-CN" b="1" spc="-253" dirty="0">
                <a:solidFill>
                  <a:srgbClr val="C00000"/>
                </a:solidFill>
              </a:rPr>
              <a:t>Parsing</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223</a:t>
            </a:fld>
            <a:endParaRPr lang="en-US"/>
          </a:p>
        </p:txBody>
      </p:sp>
      <p:pic>
        <p:nvPicPr>
          <p:cNvPr id="3" name="Picture 2">
            <a:extLst>
              <a:ext uri="{FF2B5EF4-FFF2-40B4-BE49-F238E27FC236}">
                <a16:creationId xmlns:a16="http://schemas.microsoft.com/office/drawing/2014/main" id="{C179113B-3033-0342-895C-AEF3478C7FBF}"/>
              </a:ext>
            </a:extLst>
          </p:cNvPr>
          <p:cNvPicPr>
            <a:picLocks noChangeAspect="1"/>
          </p:cNvPicPr>
          <p:nvPr/>
        </p:nvPicPr>
        <p:blipFill>
          <a:blip r:embed="rId3"/>
          <a:stretch>
            <a:fillRect/>
          </a:stretch>
        </p:blipFill>
        <p:spPr>
          <a:xfrm>
            <a:off x="1367073" y="3246218"/>
            <a:ext cx="9666083" cy="2759349"/>
          </a:xfrm>
          <a:prstGeom prst="rect">
            <a:avLst/>
          </a:prstGeom>
        </p:spPr>
      </p:pic>
      <p:sp>
        <p:nvSpPr>
          <p:cNvPr id="11" name="Rounded Rectangle 10">
            <a:extLst>
              <a:ext uri="{FF2B5EF4-FFF2-40B4-BE49-F238E27FC236}">
                <a16:creationId xmlns:a16="http://schemas.microsoft.com/office/drawing/2014/main" id="{BDB8176D-EA01-5F46-98D0-762DC36822E5}"/>
              </a:ext>
            </a:extLst>
          </p:cNvPr>
          <p:cNvSpPr/>
          <p:nvPr/>
        </p:nvSpPr>
        <p:spPr>
          <a:xfrm>
            <a:off x="1439159" y="5394383"/>
            <a:ext cx="1842542" cy="2625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sp>
        <p:nvSpPr>
          <p:cNvPr id="8" name="TextBox 7">
            <a:extLst>
              <a:ext uri="{FF2B5EF4-FFF2-40B4-BE49-F238E27FC236}">
                <a16:creationId xmlns:a16="http://schemas.microsoft.com/office/drawing/2014/main" id="{180ECB18-69D5-5B4B-BB72-109FCE4677D7}"/>
              </a:ext>
            </a:extLst>
          </p:cNvPr>
          <p:cNvSpPr txBox="1"/>
          <p:nvPr/>
        </p:nvSpPr>
        <p:spPr>
          <a:xfrm>
            <a:off x="2517849" y="2078958"/>
            <a:ext cx="7464351" cy="830997"/>
          </a:xfrm>
          <a:prstGeom prst="rect">
            <a:avLst/>
          </a:prstGeom>
          <a:noFill/>
        </p:spPr>
        <p:txBody>
          <a:bodyPr wrap="none" rtlCol="0">
            <a:spAutoFit/>
          </a:bodyPr>
          <a:lstStyle/>
          <a:p>
            <a:r>
              <a:rPr lang="en-US" altLang="zh-CN" sz="2400" dirty="0"/>
              <a:t>1)</a:t>
            </a:r>
            <a:r>
              <a:rPr lang="zh-CN" altLang="en-US" sz="2400" dirty="0"/>
              <a:t> </a:t>
            </a:r>
            <a:r>
              <a:rPr lang="en-US" altLang="zh-CN" sz="2400" dirty="0">
                <a:solidFill>
                  <a:srgbClr val="FF0000"/>
                </a:solidFill>
              </a:rPr>
              <a:t>git</a:t>
            </a:r>
            <a:r>
              <a:rPr lang="zh-CN" altLang="en-US" sz="2400" dirty="0">
                <a:solidFill>
                  <a:srgbClr val="FF0000"/>
                </a:solidFill>
              </a:rPr>
              <a:t> </a:t>
            </a:r>
            <a:r>
              <a:rPr lang="en-US" altLang="zh-CN" sz="2400" dirty="0">
                <a:solidFill>
                  <a:srgbClr val="FF0000"/>
                </a:solidFill>
              </a:rPr>
              <a:t>clone</a:t>
            </a:r>
            <a:r>
              <a:rPr lang="zh-CN" altLang="en-US" sz="2400" dirty="0"/>
              <a:t> </a:t>
            </a:r>
            <a:r>
              <a:rPr lang="en-US" altLang="zh-CN" sz="2400" dirty="0">
                <a:hlinkClick r:id="rId4"/>
              </a:rPr>
              <a:t>https://github.com/graph4ai/graph4nlp_demo</a:t>
            </a:r>
            <a:endParaRPr lang="en-US" altLang="zh-CN" sz="2400" dirty="0"/>
          </a:p>
          <a:p>
            <a:r>
              <a:rPr lang="en-US" altLang="zh-CN" sz="2400" dirty="0"/>
              <a:t>2)</a:t>
            </a:r>
            <a:r>
              <a:rPr lang="zh-CN" altLang="en-US" sz="2400" dirty="0"/>
              <a:t> </a:t>
            </a:r>
            <a:r>
              <a:rPr lang="en-US" altLang="zh-CN" sz="2400" dirty="0"/>
              <a:t>follow</a:t>
            </a:r>
            <a:r>
              <a:rPr lang="zh-CN" altLang="en-US" sz="2400" dirty="0"/>
              <a:t> </a:t>
            </a:r>
            <a:r>
              <a:rPr lang="en-US" altLang="zh-CN" sz="2400" dirty="0"/>
              <a:t>Get Started</a:t>
            </a:r>
            <a:r>
              <a:rPr lang="zh-CN" altLang="en-US" sz="2400" dirty="0"/>
              <a:t> </a:t>
            </a:r>
            <a:r>
              <a:rPr lang="en-US" altLang="zh-CN" sz="2400" dirty="0"/>
              <a:t>instructions</a:t>
            </a:r>
            <a:r>
              <a:rPr lang="zh-CN" altLang="en-US" sz="2400" dirty="0"/>
              <a:t> </a:t>
            </a:r>
            <a:r>
              <a:rPr lang="en-US" altLang="zh-CN" sz="2400" dirty="0"/>
              <a:t>in</a:t>
            </a:r>
            <a:r>
              <a:rPr lang="zh-CN" altLang="en-US" sz="2400" dirty="0"/>
              <a:t> </a:t>
            </a:r>
            <a:r>
              <a:rPr lang="en-US" altLang="zh-CN" sz="2400" dirty="0"/>
              <a:t>README</a:t>
            </a:r>
          </a:p>
        </p:txBody>
      </p:sp>
    </p:spTree>
    <p:extLst>
      <p:ext uri="{BB962C8B-B14F-4D97-AF65-F5344CB8AC3E}">
        <p14:creationId xmlns:p14="http://schemas.microsoft.com/office/powerpoint/2010/main" val="3339997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2:</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Semantic</a:t>
            </a:r>
            <a:r>
              <a:rPr lang="zh-CN" altLang="en-US" b="1" spc="-253" dirty="0">
                <a:solidFill>
                  <a:srgbClr val="C00000"/>
                </a:solidFill>
              </a:rPr>
              <a:t> </a:t>
            </a:r>
            <a:r>
              <a:rPr lang="en-US" altLang="zh-CN" b="1" spc="-253" dirty="0">
                <a:solidFill>
                  <a:srgbClr val="C00000"/>
                </a:solidFill>
              </a:rPr>
              <a:t>Parsing</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224</a:t>
            </a:fld>
            <a:endParaRPr lang="en-US"/>
          </a:p>
        </p:txBody>
      </p:sp>
      <p:pic>
        <p:nvPicPr>
          <p:cNvPr id="5" name="Picture 4">
            <a:extLst>
              <a:ext uri="{FF2B5EF4-FFF2-40B4-BE49-F238E27FC236}">
                <a16:creationId xmlns:a16="http://schemas.microsoft.com/office/drawing/2014/main" id="{640EDB61-E326-E44F-9075-F9E59566B59A}"/>
              </a:ext>
            </a:extLst>
          </p:cNvPr>
          <p:cNvPicPr>
            <a:picLocks noChangeAspect="1"/>
          </p:cNvPicPr>
          <p:nvPr/>
        </p:nvPicPr>
        <p:blipFill>
          <a:blip r:embed="rId3"/>
          <a:stretch>
            <a:fillRect/>
          </a:stretch>
        </p:blipFill>
        <p:spPr>
          <a:xfrm>
            <a:off x="838200" y="3132305"/>
            <a:ext cx="10636818" cy="695001"/>
          </a:xfrm>
          <a:prstGeom prst="rect">
            <a:avLst/>
          </a:prstGeom>
        </p:spPr>
      </p:pic>
      <p:grpSp>
        <p:nvGrpSpPr>
          <p:cNvPr id="8" name="Group 7">
            <a:extLst>
              <a:ext uri="{FF2B5EF4-FFF2-40B4-BE49-F238E27FC236}">
                <a16:creationId xmlns:a16="http://schemas.microsoft.com/office/drawing/2014/main" id="{D6A63901-BA48-7947-AEE4-8F82873F7624}"/>
              </a:ext>
            </a:extLst>
          </p:cNvPr>
          <p:cNvGrpSpPr/>
          <p:nvPr/>
        </p:nvGrpSpPr>
        <p:grpSpPr>
          <a:xfrm>
            <a:off x="7260879" y="2242789"/>
            <a:ext cx="2753226" cy="889516"/>
            <a:chOff x="-1720004" y="3681967"/>
            <a:chExt cx="2753226" cy="889516"/>
          </a:xfrm>
        </p:grpSpPr>
        <p:sp>
          <p:nvSpPr>
            <p:cNvPr id="9" name="Rounded Rectangle 8">
              <a:extLst>
                <a:ext uri="{FF2B5EF4-FFF2-40B4-BE49-F238E27FC236}">
                  <a16:creationId xmlns:a16="http://schemas.microsoft.com/office/drawing/2014/main" id="{9AF09E87-0AD9-9E42-AA8B-912BD8979772}"/>
                </a:ext>
              </a:extLst>
            </p:cNvPr>
            <p:cNvSpPr/>
            <p:nvPr/>
          </p:nvSpPr>
          <p:spPr>
            <a:xfrm>
              <a:off x="-949151" y="3681967"/>
              <a:ext cx="1982373" cy="82538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Graph2Seq</a:t>
              </a:r>
              <a:r>
                <a:rPr lang="zh-CN" altLang="en-US" dirty="0">
                  <a:solidFill>
                    <a:schemeClr val="tx1"/>
                  </a:solidFill>
                </a:rPr>
                <a:t> </a:t>
              </a:r>
              <a:r>
                <a:rPr lang="en-US" altLang="zh-CN" dirty="0">
                  <a:solidFill>
                    <a:schemeClr val="tx1"/>
                  </a:solidFill>
                </a:rPr>
                <a:t>API</a:t>
              </a:r>
              <a:endParaRPr lang="en-US" dirty="0">
                <a:solidFill>
                  <a:schemeClr val="tx1"/>
                </a:solidFill>
              </a:endParaRPr>
            </a:p>
          </p:txBody>
        </p:sp>
        <p:cxnSp>
          <p:nvCxnSpPr>
            <p:cNvPr id="10" name="Straight Arrow Connector 9">
              <a:extLst>
                <a:ext uri="{FF2B5EF4-FFF2-40B4-BE49-F238E27FC236}">
                  <a16:creationId xmlns:a16="http://schemas.microsoft.com/office/drawing/2014/main" id="{EAAE2658-CFF4-DD43-A8AC-324185E65990}"/>
                </a:ext>
              </a:extLst>
            </p:cNvPr>
            <p:cNvCxnSpPr>
              <a:cxnSpLocks/>
              <a:endCxn id="9" idx="1"/>
            </p:cNvCxnSpPr>
            <p:nvPr/>
          </p:nvCxnSpPr>
          <p:spPr>
            <a:xfrm flipV="1">
              <a:off x="-1720004" y="4094659"/>
              <a:ext cx="770853" cy="47682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00125E80-6CD6-6043-940E-C816E2996162}"/>
              </a:ext>
            </a:extLst>
          </p:cNvPr>
          <p:cNvSpPr txBox="1"/>
          <p:nvPr/>
        </p:nvSpPr>
        <p:spPr>
          <a:xfrm>
            <a:off x="501463" y="6308209"/>
            <a:ext cx="7454990" cy="369332"/>
          </a:xfrm>
          <a:prstGeom prst="rect">
            <a:avLst/>
          </a:prstGeom>
          <a:noFill/>
        </p:spPr>
        <p:txBody>
          <a:bodyPr wrap="none" rtlCol="0">
            <a:spAutoFit/>
          </a:bodyPr>
          <a:lstStyle/>
          <a:p>
            <a:r>
              <a:rPr lang="en-US" altLang="zh-CN" dirty="0">
                <a:hlinkClick r:id="rId4"/>
              </a:rPr>
              <a:t>https://github.com/graph4ai/graph4nlp_demo/tree/main/NAACL2021_demo</a:t>
            </a:r>
            <a:endParaRPr lang="en-US" altLang="zh-CN" dirty="0"/>
          </a:p>
        </p:txBody>
      </p:sp>
    </p:spTree>
    <p:extLst>
      <p:ext uri="{BB962C8B-B14F-4D97-AF65-F5344CB8AC3E}">
        <p14:creationId xmlns:p14="http://schemas.microsoft.com/office/powerpoint/2010/main" val="102359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Demo</a:t>
            </a:r>
            <a:r>
              <a:rPr lang="zh-CN" altLang="en-US" b="1" spc="-253" dirty="0">
                <a:solidFill>
                  <a:srgbClr val="C00000"/>
                </a:solidFill>
              </a:rPr>
              <a:t> </a:t>
            </a:r>
            <a:r>
              <a:rPr lang="en-US" altLang="zh-CN" b="1" spc="-253" dirty="0">
                <a:solidFill>
                  <a:srgbClr val="C00000"/>
                </a:solidFill>
              </a:rPr>
              <a:t>2:</a:t>
            </a:r>
            <a:r>
              <a:rPr lang="zh-CN" altLang="en-US" b="1" spc="-253" dirty="0">
                <a:solidFill>
                  <a:srgbClr val="C00000"/>
                </a:solidFill>
              </a:rPr>
              <a:t> </a:t>
            </a:r>
            <a:r>
              <a:rPr lang="en-US" altLang="zh-CN" b="1" spc="-253" dirty="0">
                <a:solidFill>
                  <a:srgbClr val="C00000"/>
                </a:solidFill>
              </a:rPr>
              <a:t>Building</a:t>
            </a:r>
            <a:r>
              <a:rPr lang="zh-CN" altLang="en-US" b="1" spc="-253" dirty="0">
                <a:solidFill>
                  <a:srgbClr val="C00000"/>
                </a:solidFill>
              </a:rPr>
              <a:t> </a:t>
            </a:r>
            <a:r>
              <a:rPr lang="en-US" altLang="zh-CN" b="1" spc="-253" dirty="0">
                <a:solidFill>
                  <a:srgbClr val="C00000"/>
                </a:solidFill>
              </a:rPr>
              <a:t>a</a:t>
            </a:r>
            <a:r>
              <a:rPr lang="zh-CN" altLang="en-US" b="1" spc="-253" dirty="0">
                <a:solidFill>
                  <a:srgbClr val="C00000"/>
                </a:solidFill>
              </a:rPr>
              <a:t> </a:t>
            </a:r>
            <a:r>
              <a:rPr lang="en-US" altLang="zh-CN" b="1" spc="-253" dirty="0">
                <a:solidFill>
                  <a:srgbClr val="C00000"/>
                </a:solidFill>
              </a:rPr>
              <a:t>Semantic</a:t>
            </a:r>
            <a:r>
              <a:rPr lang="zh-CN" altLang="en-US" b="1" spc="-253" dirty="0">
                <a:solidFill>
                  <a:srgbClr val="C00000"/>
                </a:solidFill>
              </a:rPr>
              <a:t> </a:t>
            </a:r>
            <a:r>
              <a:rPr lang="en-US" altLang="zh-CN" b="1" spc="-253" dirty="0">
                <a:solidFill>
                  <a:srgbClr val="C00000"/>
                </a:solidFill>
              </a:rPr>
              <a:t>Parsing</a:t>
            </a:r>
            <a:r>
              <a:rPr lang="zh-CN" altLang="en-US" b="1" spc="-253" dirty="0">
                <a:solidFill>
                  <a:srgbClr val="C00000"/>
                </a:solidFill>
              </a:rPr>
              <a:t> </a:t>
            </a:r>
            <a:r>
              <a:rPr lang="en-US" altLang="zh-CN" b="1" spc="-253" dirty="0">
                <a:solidFill>
                  <a:srgbClr val="C00000"/>
                </a:solidFill>
              </a:rPr>
              <a:t>Application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225</a:t>
            </a:fld>
            <a:endParaRPr lang="en-US"/>
          </a:p>
        </p:txBody>
      </p:sp>
      <p:pic>
        <p:nvPicPr>
          <p:cNvPr id="3" name="Picture 2">
            <a:extLst>
              <a:ext uri="{FF2B5EF4-FFF2-40B4-BE49-F238E27FC236}">
                <a16:creationId xmlns:a16="http://schemas.microsoft.com/office/drawing/2014/main" id="{3FB0BA31-3874-7147-8566-20D93D5ACAAE}"/>
              </a:ext>
            </a:extLst>
          </p:cNvPr>
          <p:cNvPicPr>
            <a:picLocks noChangeAspect="1"/>
          </p:cNvPicPr>
          <p:nvPr/>
        </p:nvPicPr>
        <p:blipFill>
          <a:blip r:embed="rId3"/>
          <a:stretch>
            <a:fillRect/>
          </a:stretch>
        </p:blipFill>
        <p:spPr>
          <a:xfrm>
            <a:off x="1237956" y="2170995"/>
            <a:ext cx="9136841" cy="3998028"/>
          </a:xfrm>
          <a:prstGeom prst="rect">
            <a:avLst/>
          </a:prstGeom>
        </p:spPr>
      </p:pic>
      <p:cxnSp>
        <p:nvCxnSpPr>
          <p:cNvPr id="11" name="Straight Arrow Connector 10">
            <a:extLst>
              <a:ext uri="{FF2B5EF4-FFF2-40B4-BE49-F238E27FC236}">
                <a16:creationId xmlns:a16="http://schemas.microsoft.com/office/drawing/2014/main" id="{85438F02-50EA-4C4A-86C7-3DAAE86B0CE3}"/>
              </a:ext>
            </a:extLst>
          </p:cNvPr>
          <p:cNvCxnSpPr>
            <a:cxnSpLocks/>
          </p:cNvCxnSpPr>
          <p:nvPr/>
        </p:nvCxnSpPr>
        <p:spPr>
          <a:xfrm flipV="1">
            <a:off x="6787037" y="1684695"/>
            <a:ext cx="691661" cy="48630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D1DBC1C-F3BA-3243-93A1-3403F80AC212}"/>
              </a:ext>
            </a:extLst>
          </p:cNvPr>
          <p:cNvSpPr txBox="1"/>
          <p:nvPr/>
        </p:nvSpPr>
        <p:spPr>
          <a:xfrm>
            <a:off x="501463" y="6308209"/>
            <a:ext cx="7454990" cy="369332"/>
          </a:xfrm>
          <a:prstGeom prst="rect">
            <a:avLst/>
          </a:prstGeom>
          <a:noFill/>
        </p:spPr>
        <p:txBody>
          <a:bodyPr wrap="none" rtlCol="0">
            <a:spAutoFit/>
          </a:bodyPr>
          <a:lstStyle/>
          <a:p>
            <a:r>
              <a:rPr lang="en-US" altLang="zh-CN" dirty="0">
                <a:hlinkClick r:id="rId4"/>
              </a:rPr>
              <a:t>https://github.com/graph4ai/graph4nlp_demo/tree/main/NAACL2021_demo</a:t>
            </a:r>
            <a:endParaRPr lang="en-US" altLang="zh-CN" dirty="0"/>
          </a:p>
        </p:txBody>
      </p:sp>
      <p:sp>
        <p:nvSpPr>
          <p:cNvPr id="13" name="Rounded Rectangle 12">
            <a:extLst>
              <a:ext uri="{FF2B5EF4-FFF2-40B4-BE49-F238E27FC236}">
                <a16:creationId xmlns:a16="http://schemas.microsoft.com/office/drawing/2014/main" id="{904255C6-5577-6247-AAF2-84622A0728FC}"/>
              </a:ext>
            </a:extLst>
          </p:cNvPr>
          <p:cNvSpPr/>
          <p:nvPr/>
        </p:nvSpPr>
        <p:spPr>
          <a:xfrm>
            <a:off x="7478698" y="1272003"/>
            <a:ext cx="2826575" cy="825383"/>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Dataset</a:t>
            </a:r>
            <a:r>
              <a:rPr lang="zh-CN" altLang="en-US" dirty="0">
                <a:solidFill>
                  <a:schemeClr val="tx1"/>
                </a:solidFill>
              </a:rPr>
              <a:t> </a:t>
            </a:r>
            <a:r>
              <a:rPr lang="en-US" altLang="zh-CN" dirty="0">
                <a:solidFill>
                  <a:schemeClr val="tx1"/>
                </a:solidFill>
              </a:rPr>
              <a:t>API,</a:t>
            </a:r>
            <a:r>
              <a:rPr lang="zh-CN" altLang="en-US" dirty="0">
                <a:solidFill>
                  <a:schemeClr val="tx1"/>
                </a:solidFill>
              </a:rPr>
              <a:t> </a:t>
            </a:r>
            <a:r>
              <a:rPr lang="en-US" altLang="zh-CN" dirty="0">
                <a:solidFill>
                  <a:schemeClr val="tx1"/>
                </a:solidFill>
              </a:rPr>
              <a:t>various</a:t>
            </a:r>
            <a:r>
              <a:rPr lang="zh-CN" altLang="en-US" dirty="0">
                <a:solidFill>
                  <a:schemeClr val="tx1"/>
                </a:solidFill>
              </a:rPr>
              <a:t> </a:t>
            </a:r>
            <a:r>
              <a:rPr lang="en-US" altLang="zh-CN" dirty="0">
                <a:solidFill>
                  <a:schemeClr val="tx1"/>
                </a:solidFill>
              </a:rPr>
              <a:t>built-in</a:t>
            </a:r>
            <a:r>
              <a:rPr lang="zh-CN" altLang="en-US" dirty="0">
                <a:solidFill>
                  <a:schemeClr val="tx1"/>
                </a:solidFill>
              </a:rPr>
              <a:t> </a:t>
            </a:r>
            <a:r>
              <a:rPr lang="en-US" altLang="zh-CN" dirty="0">
                <a:solidFill>
                  <a:schemeClr val="tx1"/>
                </a:solidFill>
              </a:rPr>
              <a:t>options,</a:t>
            </a:r>
            <a:r>
              <a:rPr lang="zh-CN" altLang="en-US" dirty="0">
                <a:solidFill>
                  <a:schemeClr val="tx1"/>
                </a:solidFill>
              </a:rPr>
              <a:t> </a:t>
            </a:r>
            <a:r>
              <a:rPr lang="en-US" altLang="zh-CN" dirty="0">
                <a:solidFill>
                  <a:schemeClr val="tx1"/>
                </a:solidFill>
              </a:rPr>
              <a:t>can</a:t>
            </a:r>
            <a:r>
              <a:rPr lang="zh-CN" altLang="en-US" dirty="0">
                <a:solidFill>
                  <a:schemeClr val="tx1"/>
                </a:solidFill>
              </a:rPr>
              <a:t> </a:t>
            </a:r>
            <a:r>
              <a:rPr lang="en-US" altLang="zh-CN" dirty="0">
                <a:solidFill>
                  <a:schemeClr val="tx1"/>
                </a:solidFill>
              </a:rPr>
              <a:t>be</a:t>
            </a:r>
            <a:r>
              <a:rPr lang="zh-CN" altLang="en-US" dirty="0">
                <a:solidFill>
                  <a:schemeClr val="tx1"/>
                </a:solidFill>
              </a:rPr>
              <a:t> </a:t>
            </a:r>
            <a:r>
              <a:rPr lang="en-US" altLang="zh-CN" dirty="0">
                <a:solidFill>
                  <a:schemeClr val="tx1"/>
                </a:solidFill>
              </a:rPr>
              <a:t>customized</a:t>
            </a:r>
            <a:endParaRPr lang="en-US" dirty="0">
              <a:solidFill>
                <a:schemeClr val="tx1"/>
              </a:solidFill>
            </a:endParaRPr>
          </a:p>
        </p:txBody>
      </p:sp>
    </p:spTree>
    <p:extLst>
      <p:ext uri="{BB962C8B-B14F-4D97-AF65-F5344CB8AC3E}">
        <p14:creationId xmlns:p14="http://schemas.microsoft.com/office/powerpoint/2010/main" val="39040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id="{4E10AC86-D3CA-8045-AE24-F50A6C66D40B}"/>
              </a:ext>
            </a:extLst>
          </p:cNvPr>
          <p:cNvSpPr txBox="1"/>
          <p:nvPr/>
        </p:nvSpPr>
        <p:spPr bwMode="hidden">
          <a:xfrm>
            <a:off x="2766193" y="2769245"/>
            <a:ext cx="6659613" cy="1323439"/>
          </a:xfrm>
          <a:prstGeom prst="rect">
            <a:avLst/>
          </a:prstGeom>
          <a:noFill/>
        </p:spPr>
        <p:txBody>
          <a:bodyPr wrap="square" rtlCol="0">
            <a:spAutoFit/>
          </a:bodyPr>
          <a:lstStyle/>
          <a:p>
            <a:pPr lvl="0" algn="ctr">
              <a:defRPr/>
            </a:pPr>
            <a:r>
              <a:rPr lang="en-US" sz="4000" b="1" dirty="0">
                <a:solidFill>
                  <a:srgbClr val="C00000"/>
                </a:solidFill>
              </a:rPr>
              <a:t>DLG4NLP: Future Directions and Conclusions</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194491225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611D-B525-1247-874A-67069060E291}"/>
              </a:ext>
            </a:extLst>
          </p:cNvPr>
          <p:cNvSpPr>
            <a:spLocks noGrp="1"/>
          </p:cNvSpPr>
          <p:nvPr>
            <p:ph type="title"/>
          </p:nvPr>
        </p:nvSpPr>
        <p:spPr/>
        <p:txBody>
          <a:bodyPr/>
          <a:lstStyle/>
          <a:p>
            <a:r>
              <a:rPr lang="en-US" b="1" dirty="0">
                <a:solidFill>
                  <a:srgbClr val="C00000"/>
                </a:solidFill>
              </a:rPr>
              <a:t>Future Directions</a:t>
            </a:r>
          </a:p>
        </p:txBody>
      </p:sp>
      <p:sp>
        <p:nvSpPr>
          <p:cNvPr id="3" name="Content Placeholder 2">
            <a:extLst>
              <a:ext uri="{FF2B5EF4-FFF2-40B4-BE49-F238E27FC236}">
                <a16:creationId xmlns:a16="http://schemas.microsoft.com/office/drawing/2014/main" id="{E835E969-5D06-1F4B-8BA7-37E8C1AFD569}"/>
              </a:ext>
            </a:extLst>
          </p:cNvPr>
          <p:cNvSpPr>
            <a:spLocks noGrp="1"/>
          </p:cNvSpPr>
          <p:nvPr>
            <p:ph idx="1"/>
          </p:nvPr>
        </p:nvSpPr>
        <p:spPr/>
        <p:txBody>
          <a:bodyPr/>
          <a:lstStyle/>
          <a:p>
            <a:r>
              <a:rPr lang="en-US" dirty="0"/>
              <a:t>The Rise of </a:t>
            </a:r>
            <a:r>
              <a:rPr lang="en-US" dirty="0">
                <a:solidFill>
                  <a:srgbClr val="FF0000"/>
                </a:solidFill>
              </a:rPr>
              <a:t>GNN + NLP</a:t>
            </a:r>
          </a:p>
          <a:p>
            <a:endParaRPr lang="en-US" dirty="0">
              <a:solidFill>
                <a:srgbClr val="FF0000"/>
              </a:solidFill>
            </a:endParaRPr>
          </a:p>
          <a:p>
            <a:endParaRPr lang="en-US" dirty="0">
              <a:solidFill>
                <a:srgbClr val="FF0000"/>
              </a:solidFill>
            </a:endParaRPr>
          </a:p>
          <a:p>
            <a:pPr marL="0" indent="0">
              <a:buNone/>
            </a:pPr>
            <a:endParaRPr lang="en-US" dirty="0">
              <a:solidFill>
                <a:srgbClr val="FF0000"/>
              </a:solidFill>
            </a:endParaRPr>
          </a:p>
          <a:p>
            <a:r>
              <a:rPr lang="en-US" dirty="0">
                <a:solidFill>
                  <a:srgbClr val="FF0000"/>
                </a:solidFill>
              </a:rPr>
              <a:t>Graph Construction </a:t>
            </a:r>
            <a:r>
              <a:rPr lang="en-US" dirty="0"/>
              <a:t>for NLP </a:t>
            </a:r>
          </a:p>
          <a:p>
            <a:pPr lvl="1"/>
            <a:r>
              <a:rPr lang="en-US" dirty="0"/>
              <a:t>Dynamic graph construction are largely underexplored!</a:t>
            </a:r>
          </a:p>
          <a:p>
            <a:pPr lvl="1"/>
            <a:r>
              <a:rPr lang="en-US" dirty="0"/>
              <a:t>How to effectively combine advantages of static graph and dynamic graph?</a:t>
            </a:r>
          </a:p>
          <a:p>
            <a:pPr lvl="1"/>
            <a:r>
              <a:rPr lang="en-US" dirty="0"/>
              <a:t>How to construct heterogeneous dynamic graph?</a:t>
            </a:r>
          </a:p>
          <a:p>
            <a:pPr lvl="1"/>
            <a:r>
              <a:rPr lang="en-US" dirty="0"/>
              <a:t>How to make dynamic graph construction itself scalable?</a:t>
            </a:r>
          </a:p>
        </p:txBody>
      </p:sp>
      <p:sp>
        <p:nvSpPr>
          <p:cNvPr id="4" name="Slide Number Placeholder 3">
            <a:extLst>
              <a:ext uri="{FF2B5EF4-FFF2-40B4-BE49-F238E27FC236}">
                <a16:creationId xmlns:a16="http://schemas.microsoft.com/office/drawing/2014/main" id="{80D00057-75C4-0047-BD53-C87BF4EF65E3}"/>
              </a:ext>
            </a:extLst>
          </p:cNvPr>
          <p:cNvSpPr>
            <a:spLocks noGrp="1"/>
          </p:cNvSpPr>
          <p:nvPr>
            <p:ph type="sldNum" sz="quarter" idx="12"/>
          </p:nvPr>
        </p:nvSpPr>
        <p:spPr/>
        <p:txBody>
          <a:bodyPr/>
          <a:lstStyle/>
          <a:p>
            <a:fld id="{4C15419E-54D6-8648-ABFB-BEF58E3E877E}" type="slidenum">
              <a:rPr lang="en-US" smtClean="0"/>
              <a:t>227</a:t>
            </a:fld>
            <a:endParaRPr lang="en-US"/>
          </a:p>
        </p:txBody>
      </p:sp>
      <p:pic>
        <p:nvPicPr>
          <p:cNvPr id="7" name="Picture 6">
            <a:extLst>
              <a:ext uri="{FF2B5EF4-FFF2-40B4-BE49-F238E27FC236}">
                <a16:creationId xmlns:a16="http://schemas.microsoft.com/office/drawing/2014/main" id="{7F50D978-581D-DC4B-B778-7F66C23B4EA1}"/>
              </a:ext>
            </a:extLst>
          </p:cNvPr>
          <p:cNvPicPr>
            <a:picLocks noChangeAspect="1"/>
          </p:cNvPicPr>
          <p:nvPr/>
        </p:nvPicPr>
        <p:blipFill>
          <a:blip r:embed="rId2"/>
          <a:stretch>
            <a:fillRect/>
          </a:stretch>
        </p:blipFill>
        <p:spPr>
          <a:xfrm>
            <a:off x="925147" y="2244969"/>
            <a:ext cx="5399899" cy="1184031"/>
          </a:xfrm>
          <a:prstGeom prst="rect">
            <a:avLst/>
          </a:prstGeom>
        </p:spPr>
      </p:pic>
      <p:pic>
        <p:nvPicPr>
          <p:cNvPr id="9" name="Picture 8">
            <a:extLst>
              <a:ext uri="{FF2B5EF4-FFF2-40B4-BE49-F238E27FC236}">
                <a16:creationId xmlns:a16="http://schemas.microsoft.com/office/drawing/2014/main" id="{6AB0284E-6333-9645-A576-89EA8C8EAA58}"/>
              </a:ext>
            </a:extLst>
          </p:cNvPr>
          <p:cNvPicPr>
            <a:picLocks noChangeAspect="1"/>
          </p:cNvPicPr>
          <p:nvPr/>
        </p:nvPicPr>
        <p:blipFill>
          <a:blip r:embed="rId3"/>
          <a:stretch>
            <a:fillRect/>
          </a:stretch>
        </p:blipFill>
        <p:spPr>
          <a:xfrm>
            <a:off x="6731538" y="1646238"/>
            <a:ext cx="4215770" cy="2533650"/>
          </a:xfrm>
          <a:prstGeom prst="rect">
            <a:avLst/>
          </a:prstGeom>
        </p:spPr>
      </p:pic>
      <p:sp>
        <p:nvSpPr>
          <p:cNvPr id="10" name="TextBox 9">
            <a:extLst>
              <a:ext uri="{FF2B5EF4-FFF2-40B4-BE49-F238E27FC236}">
                <a16:creationId xmlns:a16="http://schemas.microsoft.com/office/drawing/2014/main" id="{809A984D-569D-0F48-8B9A-ADC999444C4D}"/>
              </a:ext>
            </a:extLst>
          </p:cNvPr>
          <p:cNvSpPr txBox="1"/>
          <p:nvPr/>
        </p:nvSpPr>
        <p:spPr>
          <a:xfrm>
            <a:off x="7174523" y="1226384"/>
            <a:ext cx="3536481" cy="369332"/>
          </a:xfrm>
          <a:prstGeom prst="rect">
            <a:avLst/>
          </a:prstGeom>
          <a:noFill/>
        </p:spPr>
        <p:txBody>
          <a:bodyPr wrap="none" rtlCol="0">
            <a:spAutoFit/>
          </a:bodyPr>
          <a:lstStyle/>
          <a:p>
            <a:r>
              <a:rPr lang="en-US" dirty="0"/>
              <a:t>[</a:t>
            </a:r>
            <a:r>
              <a:rPr lang="en-US" dirty="0" err="1"/>
              <a:t>Vashishth</a:t>
            </a:r>
            <a:r>
              <a:rPr lang="en-US" dirty="0"/>
              <a:t> et al. EMNLP’19 Tutorial]</a:t>
            </a:r>
          </a:p>
        </p:txBody>
      </p:sp>
    </p:spTree>
    <p:extLst>
      <p:ext uri="{BB962C8B-B14F-4D97-AF65-F5344CB8AC3E}">
        <p14:creationId xmlns:p14="http://schemas.microsoft.com/office/powerpoint/2010/main" val="2150867161"/>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611D-B525-1247-874A-67069060E291}"/>
              </a:ext>
            </a:extLst>
          </p:cNvPr>
          <p:cNvSpPr>
            <a:spLocks noGrp="1"/>
          </p:cNvSpPr>
          <p:nvPr>
            <p:ph type="title"/>
          </p:nvPr>
        </p:nvSpPr>
        <p:spPr/>
        <p:txBody>
          <a:bodyPr/>
          <a:lstStyle/>
          <a:p>
            <a:r>
              <a:rPr lang="en-US" b="1" dirty="0">
                <a:solidFill>
                  <a:srgbClr val="C00000"/>
                </a:solidFill>
              </a:rPr>
              <a:t>Future Directions</a:t>
            </a:r>
          </a:p>
        </p:txBody>
      </p:sp>
      <p:sp>
        <p:nvSpPr>
          <p:cNvPr id="3" name="Content Placeholder 2">
            <a:extLst>
              <a:ext uri="{FF2B5EF4-FFF2-40B4-BE49-F238E27FC236}">
                <a16:creationId xmlns:a16="http://schemas.microsoft.com/office/drawing/2014/main" id="{E835E969-5D06-1F4B-8BA7-37E8C1AFD569}"/>
              </a:ext>
            </a:extLst>
          </p:cNvPr>
          <p:cNvSpPr>
            <a:spLocks noGrp="1"/>
          </p:cNvSpPr>
          <p:nvPr>
            <p:ph idx="1"/>
          </p:nvPr>
        </p:nvSpPr>
        <p:spPr>
          <a:xfrm>
            <a:off x="838200" y="1847850"/>
            <a:ext cx="10515600" cy="4351338"/>
          </a:xfrm>
        </p:spPr>
        <p:txBody>
          <a:bodyPr/>
          <a:lstStyle/>
          <a:p>
            <a:r>
              <a:rPr lang="en-US" dirty="0">
                <a:solidFill>
                  <a:srgbClr val="FF0000"/>
                </a:solidFill>
              </a:rPr>
              <a:t>Scaling GNNs </a:t>
            </a:r>
            <a:r>
              <a:rPr lang="en-US" dirty="0"/>
              <a:t>to Large Graphs</a:t>
            </a:r>
            <a:endParaRPr lang="en-US" dirty="0">
              <a:solidFill>
                <a:srgbClr val="FF0000"/>
              </a:solidFill>
            </a:endParaRPr>
          </a:p>
          <a:p>
            <a:pPr lvl="1"/>
            <a:r>
              <a:rPr lang="en-US" dirty="0"/>
              <a:t>Most existing multi-relational or heterogeneous GNNs will have scalability issues when applied to large graphs in NLP such as KGs (&gt; 1m)</a:t>
            </a:r>
            <a:endParaRPr lang="en-US" dirty="0">
              <a:solidFill>
                <a:srgbClr val="FF0000"/>
              </a:solidFill>
            </a:endParaRPr>
          </a:p>
          <a:p>
            <a:endParaRPr lang="en-US" sz="1000" dirty="0">
              <a:solidFill>
                <a:srgbClr val="FF0000"/>
              </a:solidFill>
            </a:endParaRPr>
          </a:p>
          <a:p>
            <a:r>
              <a:rPr lang="en-US" dirty="0">
                <a:solidFill>
                  <a:srgbClr val="FF0000"/>
                </a:solidFill>
              </a:rPr>
              <a:t>GNNs + Transformer </a:t>
            </a:r>
            <a:r>
              <a:rPr lang="en-US" dirty="0"/>
              <a:t>in NLP </a:t>
            </a:r>
          </a:p>
          <a:p>
            <a:pPr lvl="1"/>
            <a:r>
              <a:rPr lang="en-US" dirty="0"/>
              <a:t>How to effectively combine the advantages of GNNs and Transformer?</a:t>
            </a:r>
          </a:p>
          <a:p>
            <a:pPr lvl="1"/>
            <a:r>
              <a:rPr lang="en-US" dirty="0"/>
              <a:t>Is graph transformer the best way to utilize?</a:t>
            </a:r>
          </a:p>
          <a:p>
            <a:pPr lvl="1"/>
            <a:endParaRPr lang="en-US" sz="1000" dirty="0"/>
          </a:p>
          <a:p>
            <a:r>
              <a:rPr lang="en-US" dirty="0">
                <a:solidFill>
                  <a:srgbClr val="FF0000"/>
                </a:solidFill>
              </a:rPr>
              <a:t>Pretraining GNNs </a:t>
            </a:r>
            <a:r>
              <a:rPr lang="en-US" dirty="0"/>
              <a:t>for NLP</a:t>
            </a:r>
          </a:p>
          <a:p>
            <a:pPr lvl="1"/>
            <a:r>
              <a:rPr lang="en-US" dirty="0"/>
              <a:t>Information Retrieval/ Search</a:t>
            </a:r>
          </a:p>
          <a:p>
            <a:pPr lvl="1"/>
            <a:endParaRPr lang="en-US" sz="1000" dirty="0"/>
          </a:p>
        </p:txBody>
      </p:sp>
      <p:sp>
        <p:nvSpPr>
          <p:cNvPr id="4" name="Slide Number Placeholder 3">
            <a:extLst>
              <a:ext uri="{FF2B5EF4-FFF2-40B4-BE49-F238E27FC236}">
                <a16:creationId xmlns:a16="http://schemas.microsoft.com/office/drawing/2014/main" id="{80D00057-75C4-0047-BD53-C87BF4EF65E3}"/>
              </a:ext>
            </a:extLst>
          </p:cNvPr>
          <p:cNvSpPr>
            <a:spLocks noGrp="1"/>
          </p:cNvSpPr>
          <p:nvPr>
            <p:ph type="sldNum" sz="quarter" idx="12"/>
          </p:nvPr>
        </p:nvSpPr>
        <p:spPr/>
        <p:txBody>
          <a:bodyPr/>
          <a:lstStyle/>
          <a:p>
            <a:fld id="{4C15419E-54D6-8648-ABFB-BEF58E3E877E}" type="slidenum">
              <a:rPr lang="en-US" smtClean="0"/>
              <a:t>228</a:t>
            </a:fld>
            <a:endParaRPr lang="en-US"/>
          </a:p>
        </p:txBody>
      </p:sp>
    </p:spTree>
    <p:extLst>
      <p:ext uri="{BB962C8B-B14F-4D97-AF65-F5344CB8AC3E}">
        <p14:creationId xmlns:p14="http://schemas.microsoft.com/office/powerpoint/2010/main" val="324207282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9611D-B525-1247-874A-67069060E291}"/>
              </a:ext>
            </a:extLst>
          </p:cNvPr>
          <p:cNvSpPr>
            <a:spLocks noGrp="1"/>
          </p:cNvSpPr>
          <p:nvPr>
            <p:ph type="title"/>
          </p:nvPr>
        </p:nvSpPr>
        <p:spPr/>
        <p:txBody>
          <a:bodyPr/>
          <a:lstStyle/>
          <a:p>
            <a:r>
              <a:rPr lang="en-US" b="1" dirty="0">
                <a:solidFill>
                  <a:srgbClr val="C00000"/>
                </a:solidFill>
              </a:rPr>
              <a:t>Future Directions</a:t>
            </a:r>
          </a:p>
        </p:txBody>
      </p:sp>
      <p:sp>
        <p:nvSpPr>
          <p:cNvPr id="3" name="Content Placeholder 2">
            <a:extLst>
              <a:ext uri="{FF2B5EF4-FFF2-40B4-BE49-F238E27FC236}">
                <a16:creationId xmlns:a16="http://schemas.microsoft.com/office/drawing/2014/main" id="{E835E969-5D06-1F4B-8BA7-37E8C1AFD569}"/>
              </a:ext>
            </a:extLst>
          </p:cNvPr>
          <p:cNvSpPr>
            <a:spLocks noGrp="1"/>
          </p:cNvSpPr>
          <p:nvPr>
            <p:ph idx="1"/>
          </p:nvPr>
        </p:nvSpPr>
        <p:spPr>
          <a:xfrm>
            <a:off x="838200" y="1847850"/>
            <a:ext cx="10515600" cy="4351338"/>
          </a:xfrm>
        </p:spPr>
        <p:txBody>
          <a:bodyPr/>
          <a:lstStyle/>
          <a:p>
            <a:r>
              <a:rPr lang="en-US" dirty="0">
                <a:solidFill>
                  <a:srgbClr val="FF0000"/>
                </a:solidFill>
              </a:rPr>
              <a:t>Graph-to-graph Learning in NLP </a:t>
            </a:r>
          </a:p>
          <a:p>
            <a:pPr lvl="1"/>
            <a:r>
              <a:rPr lang="en-US" dirty="0"/>
              <a:t>How to effectively develop Graph-to-Graph models for solving graph transformation problem in NLP (i.e. information extraction)?</a:t>
            </a:r>
          </a:p>
          <a:p>
            <a:pPr lvl="1"/>
            <a:endParaRPr lang="en-US" sz="1000" dirty="0"/>
          </a:p>
          <a:p>
            <a:r>
              <a:rPr lang="en-US" dirty="0">
                <a:solidFill>
                  <a:srgbClr val="FF0000"/>
                </a:solidFill>
              </a:rPr>
              <a:t>Joint Text and KG Reasoning </a:t>
            </a:r>
            <a:r>
              <a:rPr lang="en-US" dirty="0"/>
              <a:t>in NLP</a:t>
            </a:r>
          </a:p>
          <a:p>
            <a:pPr lvl="1"/>
            <a:r>
              <a:rPr lang="en-US" dirty="0"/>
              <a:t>Joint text and KG reasoning is less explored although GNNs for multi-hop reasoning gains popularity</a:t>
            </a:r>
          </a:p>
          <a:p>
            <a:pPr lvl="1"/>
            <a:endParaRPr lang="en-US" sz="1000" dirty="0"/>
          </a:p>
          <a:p>
            <a:r>
              <a:rPr lang="en-US" dirty="0">
                <a:solidFill>
                  <a:srgbClr val="FF0000"/>
                </a:solidFill>
              </a:rPr>
              <a:t>Incorporate Source and Context</a:t>
            </a:r>
            <a:r>
              <a:rPr lang="en-US" dirty="0"/>
              <a:t> into Knowledge Graph Construction and Verification</a:t>
            </a:r>
          </a:p>
        </p:txBody>
      </p:sp>
      <p:sp>
        <p:nvSpPr>
          <p:cNvPr id="4" name="Slide Number Placeholder 3">
            <a:extLst>
              <a:ext uri="{FF2B5EF4-FFF2-40B4-BE49-F238E27FC236}">
                <a16:creationId xmlns:a16="http://schemas.microsoft.com/office/drawing/2014/main" id="{80D00057-75C4-0047-BD53-C87BF4EF65E3}"/>
              </a:ext>
            </a:extLst>
          </p:cNvPr>
          <p:cNvSpPr>
            <a:spLocks noGrp="1"/>
          </p:cNvSpPr>
          <p:nvPr>
            <p:ph type="sldNum" sz="quarter" idx="12"/>
          </p:nvPr>
        </p:nvSpPr>
        <p:spPr/>
        <p:txBody>
          <a:bodyPr/>
          <a:lstStyle/>
          <a:p>
            <a:fld id="{4C15419E-54D6-8648-ABFB-BEF58E3E877E}" type="slidenum">
              <a:rPr lang="en-US" smtClean="0"/>
              <a:t>229</a:t>
            </a:fld>
            <a:endParaRPr lang="en-US"/>
          </a:p>
        </p:txBody>
      </p:sp>
    </p:spTree>
    <p:extLst>
      <p:ext uri="{BB962C8B-B14F-4D97-AF65-F5344CB8AC3E}">
        <p14:creationId xmlns:p14="http://schemas.microsoft.com/office/powerpoint/2010/main" val="2311944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D4E33-5618-3F40-80FF-D8815349140D}"/>
              </a:ext>
            </a:extLst>
          </p:cNvPr>
          <p:cNvSpPr>
            <a:spLocks noGrp="1"/>
          </p:cNvSpPr>
          <p:nvPr>
            <p:ph type="title"/>
          </p:nvPr>
        </p:nvSpPr>
        <p:spPr/>
        <p:txBody>
          <a:bodyPr/>
          <a:lstStyle/>
          <a:p>
            <a:r>
              <a:rPr lang="en-US" b="1" spc="-147" dirty="0">
                <a:solidFill>
                  <a:srgbClr val="C00000"/>
                </a:solidFill>
              </a:rPr>
              <a:t>Graph Neural Networks: Popular Models</a:t>
            </a:r>
            <a:endParaRPr lang="en-US" dirty="0"/>
          </a:p>
        </p:txBody>
      </p:sp>
      <p:sp>
        <p:nvSpPr>
          <p:cNvPr id="3" name="Content Placeholder 2">
            <a:extLst>
              <a:ext uri="{FF2B5EF4-FFF2-40B4-BE49-F238E27FC236}">
                <a16:creationId xmlns:a16="http://schemas.microsoft.com/office/drawing/2014/main" id="{47B980AA-C31B-EF4C-9DBD-79F00080F179}"/>
              </a:ext>
            </a:extLst>
          </p:cNvPr>
          <p:cNvSpPr>
            <a:spLocks noGrp="1"/>
          </p:cNvSpPr>
          <p:nvPr>
            <p:ph idx="1"/>
          </p:nvPr>
        </p:nvSpPr>
        <p:spPr>
          <a:xfrm>
            <a:off x="838200" y="1690688"/>
            <a:ext cx="10515600" cy="4351338"/>
          </a:xfrm>
        </p:spPr>
        <p:txBody>
          <a:bodyPr>
            <a:normAutofit lnSpcReduction="10000"/>
          </a:bodyPr>
          <a:lstStyle/>
          <a:p>
            <a:r>
              <a:rPr lang="en-US" dirty="0"/>
              <a:t>Spectral-based Graph Filters</a:t>
            </a:r>
          </a:p>
          <a:p>
            <a:pPr lvl="1"/>
            <a:r>
              <a:rPr lang="en-US" dirty="0"/>
              <a:t>GCN </a:t>
            </a:r>
            <a:r>
              <a:rPr lang="en-US" sz="1800" dirty="0"/>
              <a:t>(</a:t>
            </a:r>
            <a:r>
              <a:rPr lang="en-US" sz="1800" dirty="0" err="1"/>
              <a:t>Kipf</a:t>
            </a:r>
            <a:r>
              <a:rPr lang="en-US" sz="1800" dirty="0"/>
              <a:t> &amp; Welling, ICLR 2017), </a:t>
            </a:r>
            <a:r>
              <a:rPr lang="en-US" dirty="0"/>
              <a:t>Chebyshev-GNN </a:t>
            </a:r>
            <a:r>
              <a:rPr lang="en-US" sz="1800" dirty="0"/>
              <a:t>(</a:t>
            </a:r>
            <a:r>
              <a:rPr lang="en-US" sz="1800" dirty="0" err="1"/>
              <a:t>Defferrard</a:t>
            </a:r>
            <a:r>
              <a:rPr lang="en-US" sz="1800" dirty="0"/>
              <a:t> et al. NIPS 2016)</a:t>
            </a:r>
          </a:p>
          <a:p>
            <a:pPr lvl="1"/>
            <a:endParaRPr lang="en-US" sz="1000" dirty="0"/>
          </a:p>
          <a:p>
            <a:r>
              <a:rPr lang="en-US" dirty="0"/>
              <a:t>Spatial-based Graph Filters</a:t>
            </a:r>
          </a:p>
          <a:p>
            <a:pPr lvl="1"/>
            <a:r>
              <a:rPr lang="en-US" dirty="0"/>
              <a:t>MPNN </a:t>
            </a:r>
            <a:r>
              <a:rPr lang="en-US" sz="1800" dirty="0"/>
              <a:t>(Gilmer et al. ICML 2017), </a:t>
            </a:r>
            <a:r>
              <a:rPr lang="en-US" dirty="0" err="1"/>
              <a:t>GraphSage</a:t>
            </a:r>
            <a:r>
              <a:rPr lang="en-US" dirty="0"/>
              <a:t> </a:t>
            </a:r>
            <a:r>
              <a:rPr lang="en-US" sz="1800" dirty="0"/>
              <a:t>(Hamilton et al. NIPS 2017)</a:t>
            </a:r>
          </a:p>
          <a:p>
            <a:pPr lvl="1"/>
            <a:r>
              <a:rPr lang="en-US" dirty="0"/>
              <a:t>GIN</a:t>
            </a:r>
            <a:r>
              <a:rPr lang="en-US" sz="1800" dirty="0"/>
              <a:t> (Xu et al. ICLR 2019)</a:t>
            </a:r>
          </a:p>
          <a:p>
            <a:pPr lvl="1"/>
            <a:endParaRPr lang="en-US" sz="1000" dirty="0"/>
          </a:p>
          <a:p>
            <a:r>
              <a:rPr lang="en-US" dirty="0"/>
              <a:t>Attention-based Graph Filters</a:t>
            </a:r>
          </a:p>
          <a:p>
            <a:pPr lvl="1"/>
            <a:r>
              <a:rPr lang="en-US" dirty="0"/>
              <a:t>GAT </a:t>
            </a:r>
            <a:r>
              <a:rPr lang="en-US" sz="1800" dirty="0"/>
              <a:t>(</a:t>
            </a:r>
            <a:r>
              <a:rPr lang="en-US" sz="1800" dirty="0" err="1"/>
              <a:t>Velickovic</a:t>
            </a:r>
            <a:r>
              <a:rPr lang="en-US" sz="1800" dirty="0"/>
              <a:t> et al. ICLR 2018) </a:t>
            </a:r>
          </a:p>
          <a:p>
            <a:pPr lvl="1"/>
            <a:endParaRPr lang="en-US" sz="1000" dirty="0"/>
          </a:p>
          <a:p>
            <a:r>
              <a:rPr lang="en-US" dirty="0"/>
              <a:t>Recurrent-based Graph Filters</a:t>
            </a:r>
          </a:p>
          <a:p>
            <a:pPr lvl="1"/>
            <a:r>
              <a:rPr lang="en-US" dirty="0"/>
              <a:t>GGNN </a:t>
            </a:r>
            <a:r>
              <a:rPr lang="en-US" sz="1800" dirty="0"/>
              <a:t>(Li et al. ICLR 2016)</a:t>
            </a:r>
          </a:p>
          <a:p>
            <a:endParaRPr lang="en-US" dirty="0"/>
          </a:p>
        </p:txBody>
      </p:sp>
      <p:sp>
        <p:nvSpPr>
          <p:cNvPr id="4" name="Slide Number Placeholder 3">
            <a:extLst>
              <a:ext uri="{FF2B5EF4-FFF2-40B4-BE49-F238E27FC236}">
                <a16:creationId xmlns:a16="http://schemas.microsoft.com/office/drawing/2014/main" id="{E96705B3-D948-1F42-84D3-215859E2ECBB}"/>
              </a:ext>
            </a:extLst>
          </p:cNvPr>
          <p:cNvSpPr>
            <a:spLocks noGrp="1"/>
          </p:cNvSpPr>
          <p:nvPr>
            <p:ph type="sldNum" sz="quarter" idx="12"/>
          </p:nvPr>
        </p:nvSpPr>
        <p:spPr/>
        <p:txBody>
          <a:bodyPr/>
          <a:lstStyle/>
          <a:p>
            <a:fld id="{4C15419E-54D6-8648-ABFB-BEF58E3E877E}" type="slidenum">
              <a:rPr lang="en-US" smtClean="0"/>
              <a:t>23</a:t>
            </a:fld>
            <a:endParaRPr lang="en-US" dirty="0"/>
          </a:p>
        </p:txBody>
      </p:sp>
    </p:spTree>
    <p:extLst>
      <p:ext uri="{BB962C8B-B14F-4D97-AF65-F5344CB8AC3E}">
        <p14:creationId xmlns:p14="http://schemas.microsoft.com/office/powerpoint/2010/main" val="1878278819"/>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3534"/>
        <p:cNvGrpSpPr/>
        <p:nvPr/>
      </p:nvGrpSpPr>
      <p:grpSpPr>
        <a:xfrm>
          <a:off x="0" y="0"/>
          <a:ext cx="0" cy="0"/>
          <a:chOff x="0" y="0"/>
          <a:chExt cx="0" cy="0"/>
        </a:xfrm>
      </p:grpSpPr>
      <p:sp>
        <p:nvSpPr>
          <p:cNvPr id="3535" name="Google Shape;3535;p2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4400"/>
              <a:buFont typeface="Calibri"/>
              <a:buNone/>
            </a:pPr>
            <a:r>
              <a:rPr lang="en-US" sz="6000" b="1" kern="1200" dirty="0">
                <a:solidFill>
                  <a:srgbClr val="C00000"/>
                </a:solidFill>
                <a:latin typeface="+mj-lt"/>
                <a:ea typeface="+mj-ea"/>
                <a:cs typeface="+mj-cs"/>
              </a:rPr>
              <a:t>Conclusions</a:t>
            </a:r>
            <a:endParaRPr sz="6000" b="1" kern="1200" dirty="0">
              <a:solidFill>
                <a:srgbClr val="C00000"/>
              </a:solidFill>
              <a:latin typeface="+mj-lt"/>
              <a:ea typeface="+mj-ea"/>
              <a:cs typeface="+mj-cs"/>
            </a:endParaRPr>
          </a:p>
        </p:txBody>
      </p:sp>
      <p:sp>
        <p:nvSpPr>
          <p:cNvPr id="3536" name="Google Shape;3536;p230"/>
          <p:cNvSpPr txBox="1">
            <a:spLocks noGrp="1"/>
          </p:cNvSpPr>
          <p:nvPr>
            <p:ph type="body" idx="1"/>
          </p:nvPr>
        </p:nvSpPr>
        <p:spPr>
          <a:xfrm>
            <a:off x="838200" y="1509101"/>
            <a:ext cx="10515600" cy="4983773"/>
          </a:xfrm>
          <a:prstGeom prst="rect">
            <a:avLst/>
          </a:prstGeom>
          <a:noFill/>
          <a:ln>
            <a:noFill/>
          </a:ln>
        </p:spPr>
        <p:txBody>
          <a:bodyPr spcFirstLastPara="1" wrap="square" lIns="91425" tIns="45700" rIns="91425" bIns="45700" anchor="t" anchorCtr="0">
            <a:normAutofit fontScale="92500" lnSpcReduction="10000"/>
          </a:bodyPr>
          <a:lstStyle/>
          <a:p>
            <a:pPr marL="457200" lvl="0" indent="-457200" algn="l" rtl="0">
              <a:lnSpc>
                <a:spcPct val="90000"/>
              </a:lnSpc>
              <a:spcBef>
                <a:spcPts val="0"/>
              </a:spcBef>
              <a:spcAft>
                <a:spcPts val="0"/>
              </a:spcAft>
              <a:buClr>
                <a:schemeClr val="dk1"/>
              </a:buClr>
              <a:buSzPct val="100000"/>
              <a:buChar char="•"/>
            </a:pPr>
            <a:r>
              <a:rPr lang="en-US" dirty="0"/>
              <a:t>Deep Learning on Graphs for NLP is a fast-growing area today!</a:t>
            </a:r>
            <a:endParaRPr dirty="0"/>
          </a:p>
          <a:p>
            <a:pPr marL="457200" lvl="0" indent="-457200" algn="l" rtl="0">
              <a:lnSpc>
                <a:spcPct val="90000"/>
              </a:lnSpc>
              <a:spcBef>
                <a:spcPts val="1000"/>
              </a:spcBef>
              <a:spcAft>
                <a:spcPts val="0"/>
              </a:spcAft>
              <a:buClr>
                <a:schemeClr val="dk1"/>
              </a:buClr>
              <a:buSzPct val="100000"/>
              <a:buChar char="•"/>
            </a:pPr>
            <a:r>
              <a:rPr lang="en-US" dirty="0"/>
              <a:t>Since graph can naturally encode complex information, it could bridge a gap by combining both</a:t>
            </a:r>
            <a:r>
              <a:rPr lang="en-US" dirty="0">
                <a:solidFill>
                  <a:srgbClr val="FF0000"/>
                </a:solidFill>
              </a:rPr>
              <a:t> empirical domain knowledges and the power of deep learning.</a:t>
            </a:r>
            <a:endParaRPr dirty="0"/>
          </a:p>
          <a:p>
            <a:pPr marL="457200" lvl="0" indent="-457200" algn="l" rtl="0">
              <a:lnSpc>
                <a:spcPct val="90000"/>
              </a:lnSpc>
              <a:spcBef>
                <a:spcPts val="1000"/>
              </a:spcBef>
              <a:spcAft>
                <a:spcPts val="0"/>
              </a:spcAft>
              <a:buClr>
                <a:schemeClr val="dk1"/>
              </a:buClr>
              <a:buSzPct val="100000"/>
              <a:buChar char="•"/>
            </a:pPr>
            <a:r>
              <a:rPr lang="en-US" dirty="0"/>
              <a:t>For a NLP task, </a:t>
            </a:r>
            <a:endParaRPr dirty="0"/>
          </a:p>
          <a:p>
            <a:pPr marL="914400" lvl="1" indent="-457200" algn="l" rtl="0">
              <a:lnSpc>
                <a:spcPct val="90000"/>
              </a:lnSpc>
              <a:spcBef>
                <a:spcPts val="500"/>
              </a:spcBef>
              <a:spcAft>
                <a:spcPts val="0"/>
              </a:spcAft>
              <a:buClr>
                <a:schemeClr val="dk1"/>
              </a:buClr>
              <a:buSzPct val="100000"/>
              <a:buChar char="•"/>
            </a:pPr>
            <a:r>
              <a:rPr lang="en-US" dirty="0"/>
              <a:t>how to convert text sequence into the best graph (directed, multi-relation, heterogeneous)</a:t>
            </a:r>
            <a:endParaRPr dirty="0"/>
          </a:p>
          <a:p>
            <a:pPr marL="914400" lvl="1" indent="-457200" algn="l" rtl="0">
              <a:lnSpc>
                <a:spcPct val="90000"/>
              </a:lnSpc>
              <a:spcBef>
                <a:spcPts val="500"/>
              </a:spcBef>
              <a:spcAft>
                <a:spcPts val="0"/>
              </a:spcAft>
              <a:buClr>
                <a:schemeClr val="dk1"/>
              </a:buClr>
              <a:buSzPct val="100000"/>
              <a:buChar char="•"/>
            </a:pPr>
            <a:r>
              <a:rPr lang="en-US" dirty="0"/>
              <a:t>how to determine proper graph representation learning technique?</a:t>
            </a:r>
            <a:endParaRPr dirty="0"/>
          </a:p>
          <a:p>
            <a:pPr marL="457200" lvl="0" indent="-457200" algn="l" rtl="0">
              <a:lnSpc>
                <a:spcPct val="90000"/>
              </a:lnSpc>
              <a:spcBef>
                <a:spcPts val="1000"/>
              </a:spcBef>
              <a:spcAft>
                <a:spcPts val="0"/>
              </a:spcAft>
              <a:buClr>
                <a:srgbClr val="FF0000"/>
              </a:buClr>
              <a:buSzPct val="100000"/>
              <a:buChar char="•"/>
            </a:pPr>
            <a:r>
              <a:rPr lang="en-US" dirty="0">
                <a:solidFill>
                  <a:srgbClr val="FF0000"/>
                </a:solidFill>
              </a:rPr>
              <a:t>Our Graph4NLP library aims to make easy use of GNNs for NLP:</a:t>
            </a:r>
            <a:endParaRPr dirty="0"/>
          </a:p>
          <a:p>
            <a:pPr marL="914400" lvl="1" indent="-457200">
              <a:buClr>
                <a:schemeClr val="dk1"/>
              </a:buClr>
              <a:buSzPct val="100000"/>
            </a:pPr>
            <a:r>
              <a:rPr lang="en-US" dirty="0"/>
              <a:t>Survey: </a:t>
            </a:r>
            <a:r>
              <a:rPr lang="en-US" u="sng" dirty="0">
                <a:solidFill>
                  <a:schemeClr val="hlink"/>
                </a:solidFill>
                <a:hlinkClick r:id="rId3"/>
              </a:rPr>
              <a:t>https://arxiv.org/abs/2106.06090</a:t>
            </a:r>
            <a:r>
              <a:rPr lang="en-US" dirty="0"/>
              <a:t> </a:t>
            </a:r>
          </a:p>
          <a:p>
            <a:pPr marL="914400" lvl="1" indent="-457200" algn="l" rtl="0">
              <a:lnSpc>
                <a:spcPct val="90000"/>
              </a:lnSpc>
              <a:spcBef>
                <a:spcPts val="500"/>
              </a:spcBef>
              <a:spcAft>
                <a:spcPts val="0"/>
              </a:spcAft>
              <a:buClr>
                <a:schemeClr val="dk1"/>
              </a:buClr>
              <a:buSzPct val="100000"/>
              <a:buChar char="•"/>
            </a:pPr>
            <a:r>
              <a:rPr lang="en-US" dirty="0"/>
              <a:t>Code: </a:t>
            </a:r>
            <a:r>
              <a:rPr lang="en-US" u="sng" dirty="0">
                <a:solidFill>
                  <a:schemeClr val="hlink"/>
                </a:solidFill>
                <a:hlinkClick r:id="rId4"/>
              </a:rPr>
              <a:t>https://github.com/graph4ai/graph4nlp</a:t>
            </a:r>
            <a:r>
              <a:rPr lang="en-US" dirty="0"/>
              <a:t> </a:t>
            </a:r>
            <a:endParaRPr dirty="0"/>
          </a:p>
          <a:p>
            <a:pPr marL="914400" lvl="1" indent="-457200" algn="l" rtl="0">
              <a:lnSpc>
                <a:spcPct val="90000"/>
              </a:lnSpc>
              <a:spcBef>
                <a:spcPts val="500"/>
              </a:spcBef>
              <a:spcAft>
                <a:spcPts val="0"/>
              </a:spcAft>
              <a:buClr>
                <a:schemeClr val="dk1"/>
              </a:buClr>
              <a:buSzPct val="100000"/>
              <a:buChar char="•"/>
            </a:pPr>
            <a:r>
              <a:rPr lang="en-US" dirty="0"/>
              <a:t>Demo: </a:t>
            </a:r>
            <a:r>
              <a:rPr lang="en-US" u="sng" dirty="0">
                <a:solidFill>
                  <a:schemeClr val="hlink"/>
                </a:solidFill>
                <a:hlinkClick r:id="rId5"/>
              </a:rPr>
              <a:t>https://github.com/graph4ai/graph4nlp_demo</a:t>
            </a:r>
            <a:r>
              <a:rPr lang="en-US" dirty="0"/>
              <a:t> </a:t>
            </a:r>
            <a:endParaRPr dirty="0"/>
          </a:p>
          <a:p>
            <a:pPr marL="914400" lvl="1" indent="-457200" algn="l" rtl="0">
              <a:lnSpc>
                <a:spcPct val="90000"/>
              </a:lnSpc>
              <a:spcBef>
                <a:spcPts val="500"/>
              </a:spcBef>
              <a:spcAft>
                <a:spcPts val="0"/>
              </a:spcAft>
              <a:buClr>
                <a:schemeClr val="dk1"/>
              </a:buClr>
              <a:buSzPct val="100000"/>
              <a:buChar char="•"/>
            </a:pPr>
            <a:r>
              <a:rPr lang="en-US" dirty="0" err="1"/>
              <a:t>Github</a:t>
            </a:r>
            <a:r>
              <a:rPr lang="en-US" dirty="0"/>
              <a:t> literature list: </a:t>
            </a:r>
            <a:r>
              <a:rPr lang="en-US" u="sng" dirty="0">
                <a:solidFill>
                  <a:schemeClr val="hlink"/>
                </a:solidFill>
                <a:hlinkClick r:id="rId6"/>
              </a:rPr>
              <a:t>https://github.com/graph4ai/graph4nlp_literature</a:t>
            </a:r>
            <a:r>
              <a:rPr lang="en-US" dirty="0"/>
              <a:t> </a:t>
            </a:r>
            <a:endParaRPr dirty="0"/>
          </a:p>
        </p:txBody>
      </p:sp>
      <p:sp>
        <p:nvSpPr>
          <p:cNvPr id="3537" name="Google Shape;3537;p2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230</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18F-031A-8D45-827D-0B657BBFBCB5}"/>
              </a:ext>
            </a:extLst>
          </p:cNvPr>
          <p:cNvSpPr>
            <a:spLocks noGrp="1"/>
          </p:cNvSpPr>
          <p:nvPr>
            <p:ph type="title"/>
          </p:nvPr>
        </p:nvSpPr>
        <p:spPr/>
        <p:txBody>
          <a:bodyPr/>
          <a:lstStyle/>
          <a:p>
            <a:r>
              <a:rPr lang="en-US" b="1" dirty="0">
                <a:solidFill>
                  <a:srgbClr val="C00000"/>
                </a:solidFill>
              </a:rPr>
              <a:t>Graph Convolution Networks (GCN)</a:t>
            </a:r>
          </a:p>
        </p:txBody>
      </p:sp>
      <p:sp>
        <p:nvSpPr>
          <p:cNvPr id="3" name="Content Placeholder 2">
            <a:extLst>
              <a:ext uri="{FF2B5EF4-FFF2-40B4-BE49-F238E27FC236}">
                <a16:creationId xmlns:a16="http://schemas.microsoft.com/office/drawing/2014/main" id="{205F0712-4DFA-EB4C-86D4-62F7FB26BA2C}"/>
              </a:ext>
            </a:extLst>
          </p:cNvPr>
          <p:cNvSpPr>
            <a:spLocks noGrp="1"/>
          </p:cNvSpPr>
          <p:nvPr>
            <p:ph idx="1"/>
          </p:nvPr>
        </p:nvSpPr>
        <p:spPr>
          <a:xfrm>
            <a:off x="697522" y="1592837"/>
            <a:ext cx="8165123" cy="435005"/>
          </a:xfrm>
        </p:spPr>
        <p:txBody>
          <a:bodyPr>
            <a:normAutofit fontScale="92500" lnSpcReduction="10000"/>
          </a:bodyPr>
          <a:lstStyle/>
          <a:p>
            <a:pPr marL="0" indent="0">
              <a:buNone/>
            </a:pPr>
            <a:r>
              <a:rPr lang="en-US" dirty="0">
                <a:solidFill>
                  <a:srgbClr val="FF0000"/>
                </a:solidFill>
              </a:rPr>
              <a:t>Key idea</a:t>
            </a:r>
            <a:r>
              <a:rPr lang="en-US" dirty="0"/>
              <a:t>: spectral convolution on graphs </a:t>
            </a:r>
          </a:p>
        </p:txBody>
      </p:sp>
      <p:sp>
        <p:nvSpPr>
          <p:cNvPr id="4" name="Slide Number Placeholder 3">
            <a:extLst>
              <a:ext uri="{FF2B5EF4-FFF2-40B4-BE49-F238E27FC236}">
                <a16:creationId xmlns:a16="http://schemas.microsoft.com/office/drawing/2014/main" id="{27414D25-3915-B642-A436-AD2FAD93CBED}"/>
              </a:ext>
            </a:extLst>
          </p:cNvPr>
          <p:cNvSpPr>
            <a:spLocks noGrp="1"/>
          </p:cNvSpPr>
          <p:nvPr>
            <p:ph type="sldNum" sz="quarter" idx="12"/>
          </p:nvPr>
        </p:nvSpPr>
        <p:spPr/>
        <p:txBody>
          <a:bodyPr/>
          <a:lstStyle/>
          <a:p>
            <a:fld id="{4C15419E-54D6-8648-ABFB-BEF58E3E877E}" type="slidenum">
              <a:rPr lang="en-US" smtClean="0"/>
              <a:t>24</a:t>
            </a:fld>
            <a:endParaRPr lang="en-US"/>
          </a:p>
        </p:txBody>
      </p:sp>
      <p:sp>
        <p:nvSpPr>
          <p:cNvPr id="5" name="TextBox 4">
            <a:extLst>
              <a:ext uri="{FF2B5EF4-FFF2-40B4-BE49-F238E27FC236}">
                <a16:creationId xmlns:a16="http://schemas.microsoft.com/office/drawing/2014/main" id="{729C8318-F638-3E40-890A-7F6F55B67C6D}"/>
              </a:ext>
            </a:extLst>
          </p:cNvPr>
          <p:cNvSpPr txBox="1"/>
          <p:nvPr/>
        </p:nvSpPr>
        <p:spPr>
          <a:xfrm>
            <a:off x="8823895" y="4150142"/>
            <a:ext cx="2537811" cy="1785104"/>
          </a:xfrm>
          <a:prstGeom prst="rect">
            <a:avLst/>
          </a:prstGeom>
          <a:noFill/>
        </p:spPr>
        <p:txBody>
          <a:bodyPr wrap="none" rtlCol="0">
            <a:spAutoFit/>
          </a:bodyPr>
          <a:lstStyle/>
          <a:p>
            <a:r>
              <a:rPr lang="en-US" sz="2000" b="1" dirty="0">
                <a:solidFill>
                  <a:srgbClr val="00B0F0"/>
                </a:solidFill>
              </a:rPr>
              <a:t>GCN in NLP Tasks: </a:t>
            </a:r>
          </a:p>
          <a:p>
            <a:pPr marL="285750" indent="-285750">
              <a:buFont typeface="Arial" panose="020B0604020202020204" pitchFamily="34" charset="0"/>
              <a:buChar char="•"/>
            </a:pPr>
            <a:r>
              <a:rPr lang="en-US" dirty="0"/>
              <a:t>Text classification</a:t>
            </a:r>
          </a:p>
          <a:p>
            <a:pPr marL="285750" indent="-285750">
              <a:buFont typeface="Arial" panose="020B0604020202020204" pitchFamily="34" charset="0"/>
              <a:buChar char="•"/>
            </a:pPr>
            <a:r>
              <a:rPr lang="en-US" dirty="0"/>
              <a:t>Question Answering</a:t>
            </a:r>
          </a:p>
          <a:p>
            <a:pPr marL="285750" indent="-285750">
              <a:buFont typeface="Arial" panose="020B0604020202020204" pitchFamily="34" charset="0"/>
              <a:buChar char="•"/>
            </a:pPr>
            <a:r>
              <a:rPr lang="en-US" dirty="0"/>
              <a:t>Text Matching</a:t>
            </a:r>
          </a:p>
          <a:p>
            <a:pPr marL="285750" indent="-285750">
              <a:buFont typeface="Arial" panose="020B0604020202020204" pitchFamily="34" charset="0"/>
              <a:buChar char="•"/>
            </a:pPr>
            <a:r>
              <a:rPr lang="en-US" dirty="0"/>
              <a:t>Topic Modeling</a:t>
            </a:r>
          </a:p>
          <a:p>
            <a:pPr marL="285750" indent="-285750">
              <a:buFont typeface="Arial" panose="020B0604020202020204" pitchFamily="34" charset="0"/>
              <a:buChar char="•"/>
            </a:pPr>
            <a:r>
              <a:rPr lang="en-US" dirty="0"/>
              <a:t>Information </a:t>
            </a:r>
            <a:r>
              <a:rPr lang="en-US" dirty="0" err="1"/>
              <a:t>Extration</a:t>
            </a:r>
            <a:r>
              <a:rPr lang="en-US" dirty="0"/>
              <a:t> </a:t>
            </a:r>
          </a:p>
        </p:txBody>
      </p:sp>
      <p:pic>
        <p:nvPicPr>
          <p:cNvPr id="7" name="Picture 6">
            <a:extLst>
              <a:ext uri="{FF2B5EF4-FFF2-40B4-BE49-F238E27FC236}">
                <a16:creationId xmlns:a16="http://schemas.microsoft.com/office/drawing/2014/main" id="{E2687392-0F8D-7849-8CFD-228802B8AE23}"/>
              </a:ext>
            </a:extLst>
          </p:cNvPr>
          <p:cNvPicPr>
            <a:picLocks noChangeAspect="1"/>
          </p:cNvPicPr>
          <p:nvPr/>
        </p:nvPicPr>
        <p:blipFill>
          <a:blip r:embed="rId3"/>
          <a:stretch>
            <a:fillRect/>
          </a:stretch>
        </p:blipFill>
        <p:spPr>
          <a:xfrm>
            <a:off x="8446198" y="2027842"/>
            <a:ext cx="3540649" cy="1729154"/>
          </a:xfrm>
          <a:prstGeom prst="rect">
            <a:avLst/>
          </a:prstGeom>
        </p:spPr>
      </p:pic>
      <p:pic>
        <p:nvPicPr>
          <p:cNvPr id="9" name="Picture 8">
            <a:extLst>
              <a:ext uri="{FF2B5EF4-FFF2-40B4-BE49-F238E27FC236}">
                <a16:creationId xmlns:a16="http://schemas.microsoft.com/office/drawing/2014/main" id="{54967FE5-4263-614F-B676-270CE2C67C67}"/>
              </a:ext>
            </a:extLst>
          </p:cNvPr>
          <p:cNvPicPr>
            <a:picLocks noChangeAspect="1"/>
          </p:cNvPicPr>
          <p:nvPr/>
        </p:nvPicPr>
        <p:blipFill>
          <a:blip r:embed="rId4"/>
          <a:stretch>
            <a:fillRect/>
          </a:stretch>
        </p:blipFill>
        <p:spPr>
          <a:xfrm>
            <a:off x="4090775" y="2321199"/>
            <a:ext cx="3149600" cy="495300"/>
          </a:xfrm>
          <a:prstGeom prst="rect">
            <a:avLst/>
          </a:prstGeom>
        </p:spPr>
      </p:pic>
      <p:sp>
        <p:nvSpPr>
          <p:cNvPr id="10" name="TextBox 9">
            <a:extLst>
              <a:ext uri="{FF2B5EF4-FFF2-40B4-BE49-F238E27FC236}">
                <a16:creationId xmlns:a16="http://schemas.microsoft.com/office/drawing/2014/main" id="{6479F7DA-6678-0741-8355-CC77B3C69170}"/>
              </a:ext>
            </a:extLst>
          </p:cNvPr>
          <p:cNvSpPr txBox="1"/>
          <p:nvPr/>
        </p:nvSpPr>
        <p:spPr>
          <a:xfrm>
            <a:off x="337603" y="2321199"/>
            <a:ext cx="2388678" cy="646331"/>
          </a:xfrm>
          <a:prstGeom prst="rect">
            <a:avLst/>
          </a:prstGeom>
          <a:noFill/>
        </p:spPr>
        <p:txBody>
          <a:bodyPr wrap="square" rtlCol="0">
            <a:spAutoFit/>
          </a:bodyPr>
          <a:lstStyle/>
          <a:p>
            <a:r>
              <a:rPr lang="en-US" dirty="0"/>
              <a:t>Eigen-decomposition </a:t>
            </a:r>
          </a:p>
          <a:p>
            <a:r>
              <a:rPr lang="en-US" dirty="0"/>
              <a:t>is </a:t>
            </a:r>
            <a:r>
              <a:rPr lang="en-US" dirty="0">
                <a:solidFill>
                  <a:srgbClr val="00B0F0"/>
                </a:solidFill>
              </a:rPr>
              <a:t>expensive</a:t>
            </a:r>
          </a:p>
        </p:txBody>
      </p:sp>
      <p:pic>
        <p:nvPicPr>
          <p:cNvPr id="15" name="Picture 14">
            <a:extLst>
              <a:ext uri="{FF2B5EF4-FFF2-40B4-BE49-F238E27FC236}">
                <a16:creationId xmlns:a16="http://schemas.microsoft.com/office/drawing/2014/main" id="{A93488F7-B565-A548-96C5-34C337917598}"/>
              </a:ext>
            </a:extLst>
          </p:cNvPr>
          <p:cNvPicPr>
            <a:picLocks noChangeAspect="1"/>
          </p:cNvPicPr>
          <p:nvPr/>
        </p:nvPicPr>
        <p:blipFill>
          <a:blip r:embed="rId5"/>
          <a:stretch>
            <a:fillRect/>
          </a:stretch>
        </p:blipFill>
        <p:spPr>
          <a:xfrm>
            <a:off x="4090776" y="3323303"/>
            <a:ext cx="3403600" cy="1016000"/>
          </a:xfrm>
          <a:prstGeom prst="rect">
            <a:avLst/>
          </a:prstGeom>
        </p:spPr>
      </p:pic>
      <p:sp>
        <p:nvSpPr>
          <p:cNvPr id="16" name="TextBox 15">
            <a:extLst>
              <a:ext uri="{FF2B5EF4-FFF2-40B4-BE49-F238E27FC236}">
                <a16:creationId xmlns:a16="http://schemas.microsoft.com/office/drawing/2014/main" id="{286F7FDC-B591-8445-9347-B59F6FB21D24}"/>
              </a:ext>
            </a:extLst>
          </p:cNvPr>
          <p:cNvSpPr txBox="1"/>
          <p:nvPr/>
        </p:nvSpPr>
        <p:spPr>
          <a:xfrm>
            <a:off x="312506" y="3369638"/>
            <a:ext cx="2438873" cy="923330"/>
          </a:xfrm>
          <a:prstGeom prst="rect">
            <a:avLst/>
          </a:prstGeom>
          <a:noFill/>
        </p:spPr>
        <p:txBody>
          <a:bodyPr wrap="square" rtlCol="0">
            <a:spAutoFit/>
          </a:bodyPr>
          <a:lstStyle/>
          <a:p>
            <a:r>
              <a:rPr lang="en-US" dirty="0">
                <a:solidFill>
                  <a:srgbClr val="00B0F0"/>
                </a:solidFill>
              </a:rPr>
              <a:t>Chebyshev polynomials </a:t>
            </a:r>
          </a:p>
          <a:p>
            <a:r>
              <a:rPr lang="en-US" dirty="0"/>
              <a:t>accelerates but still not </a:t>
            </a:r>
          </a:p>
          <a:p>
            <a:r>
              <a:rPr lang="en-US" dirty="0"/>
              <a:t>powerful</a:t>
            </a:r>
          </a:p>
        </p:txBody>
      </p:sp>
      <p:sp>
        <p:nvSpPr>
          <p:cNvPr id="22" name="Down Arrow 21">
            <a:extLst>
              <a:ext uri="{FF2B5EF4-FFF2-40B4-BE49-F238E27FC236}">
                <a16:creationId xmlns:a16="http://schemas.microsoft.com/office/drawing/2014/main" id="{3D9FCF6A-89D3-8948-A79A-8B57D0D858C4}"/>
              </a:ext>
            </a:extLst>
          </p:cNvPr>
          <p:cNvSpPr/>
          <p:nvPr/>
        </p:nvSpPr>
        <p:spPr>
          <a:xfrm>
            <a:off x="5188940" y="2845207"/>
            <a:ext cx="489695" cy="619392"/>
          </a:xfrm>
          <a:prstGeom prst="downArrow">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Down Arrow 23">
            <a:extLst>
              <a:ext uri="{FF2B5EF4-FFF2-40B4-BE49-F238E27FC236}">
                <a16:creationId xmlns:a16="http://schemas.microsoft.com/office/drawing/2014/main" id="{4A52289E-3757-0240-B7E4-86883DF2ECBE}"/>
              </a:ext>
            </a:extLst>
          </p:cNvPr>
          <p:cNvSpPr/>
          <p:nvPr/>
        </p:nvSpPr>
        <p:spPr>
          <a:xfrm>
            <a:off x="5175881" y="4192575"/>
            <a:ext cx="489695" cy="619392"/>
          </a:xfrm>
          <a:prstGeom prst="downArrow">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5">
            <a:extLst>
              <a:ext uri="{FF2B5EF4-FFF2-40B4-BE49-F238E27FC236}">
                <a16:creationId xmlns:a16="http://schemas.microsoft.com/office/drawing/2014/main" id="{2EAA43FE-2CDE-5C4E-A866-907CD23C0970}"/>
              </a:ext>
            </a:extLst>
          </p:cNvPr>
          <p:cNvPicPr>
            <a:picLocks noChangeAspect="1"/>
          </p:cNvPicPr>
          <p:nvPr/>
        </p:nvPicPr>
        <p:blipFill>
          <a:blip r:embed="rId6"/>
          <a:stretch>
            <a:fillRect/>
          </a:stretch>
        </p:blipFill>
        <p:spPr>
          <a:xfrm>
            <a:off x="3760576" y="4857611"/>
            <a:ext cx="4533900" cy="508000"/>
          </a:xfrm>
          <a:prstGeom prst="rect">
            <a:avLst/>
          </a:prstGeom>
        </p:spPr>
      </p:pic>
      <p:sp>
        <p:nvSpPr>
          <p:cNvPr id="27" name="Down Arrow 26">
            <a:extLst>
              <a:ext uri="{FF2B5EF4-FFF2-40B4-BE49-F238E27FC236}">
                <a16:creationId xmlns:a16="http://schemas.microsoft.com/office/drawing/2014/main" id="{C88CD9B0-197D-3646-868F-14F619FB47F7}"/>
              </a:ext>
            </a:extLst>
          </p:cNvPr>
          <p:cNvSpPr/>
          <p:nvPr/>
        </p:nvSpPr>
        <p:spPr>
          <a:xfrm>
            <a:off x="5175880" y="5380622"/>
            <a:ext cx="489695" cy="619392"/>
          </a:xfrm>
          <a:prstGeom prst="downArrow">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a:extLst>
              <a:ext uri="{FF2B5EF4-FFF2-40B4-BE49-F238E27FC236}">
                <a16:creationId xmlns:a16="http://schemas.microsoft.com/office/drawing/2014/main" id="{DBFD9AF1-27F0-D14E-9B54-A2ABDCDCC42D}"/>
              </a:ext>
            </a:extLst>
          </p:cNvPr>
          <p:cNvPicPr>
            <a:picLocks noChangeAspect="1"/>
          </p:cNvPicPr>
          <p:nvPr/>
        </p:nvPicPr>
        <p:blipFill>
          <a:blip r:embed="rId7"/>
          <a:stretch>
            <a:fillRect/>
          </a:stretch>
        </p:blipFill>
        <p:spPr>
          <a:xfrm>
            <a:off x="3995526" y="6043612"/>
            <a:ext cx="4064000" cy="495300"/>
          </a:xfrm>
          <a:prstGeom prst="rect">
            <a:avLst/>
          </a:prstGeom>
        </p:spPr>
      </p:pic>
      <p:sp>
        <p:nvSpPr>
          <p:cNvPr id="30" name="TextBox 29">
            <a:extLst>
              <a:ext uri="{FF2B5EF4-FFF2-40B4-BE49-F238E27FC236}">
                <a16:creationId xmlns:a16="http://schemas.microsoft.com/office/drawing/2014/main" id="{A0B25D00-46F5-8C4C-B24B-412AFAAD3C1E}"/>
              </a:ext>
            </a:extLst>
          </p:cNvPr>
          <p:cNvSpPr txBox="1"/>
          <p:nvPr/>
        </p:nvSpPr>
        <p:spPr>
          <a:xfrm>
            <a:off x="296787" y="4754633"/>
            <a:ext cx="2575367" cy="646331"/>
          </a:xfrm>
          <a:prstGeom prst="rect">
            <a:avLst/>
          </a:prstGeom>
          <a:noFill/>
        </p:spPr>
        <p:txBody>
          <a:bodyPr wrap="square" rtlCol="0">
            <a:spAutoFit/>
          </a:bodyPr>
          <a:lstStyle/>
          <a:p>
            <a:r>
              <a:rPr lang="en-US" dirty="0">
                <a:solidFill>
                  <a:srgbClr val="00B0F0"/>
                </a:solidFill>
              </a:rPr>
              <a:t>First-order </a:t>
            </a:r>
            <a:r>
              <a:rPr lang="en-US" dirty="0" err="1">
                <a:solidFill>
                  <a:srgbClr val="00B0F0"/>
                </a:solidFill>
              </a:rPr>
              <a:t>approxima</a:t>
            </a:r>
            <a:r>
              <a:rPr lang="en-US" dirty="0">
                <a:solidFill>
                  <a:srgbClr val="00B0F0"/>
                </a:solidFill>
              </a:rPr>
              <a:t>-</a:t>
            </a:r>
          </a:p>
          <a:p>
            <a:r>
              <a:rPr lang="en-US" dirty="0" err="1">
                <a:solidFill>
                  <a:srgbClr val="00B0F0"/>
                </a:solidFill>
              </a:rPr>
              <a:t>tion</a:t>
            </a:r>
            <a:r>
              <a:rPr lang="en-US" dirty="0">
                <a:solidFill>
                  <a:srgbClr val="00B0F0"/>
                </a:solidFill>
              </a:rPr>
              <a:t> </a:t>
            </a:r>
            <a:r>
              <a:rPr lang="en-US" dirty="0"/>
              <a:t>fast and powerful</a:t>
            </a:r>
          </a:p>
        </p:txBody>
      </p:sp>
      <p:sp>
        <p:nvSpPr>
          <p:cNvPr id="33" name="TextBox 32">
            <a:extLst>
              <a:ext uri="{FF2B5EF4-FFF2-40B4-BE49-F238E27FC236}">
                <a16:creationId xmlns:a16="http://schemas.microsoft.com/office/drawing/2014/main" id="{A030D99D-D74A-9D4F-8999-9B42B4545449}"/>
              </a:ext>
            </a:extLst>
          </p:cNvPr>
          <p:cNvSpPr txBox="1"/>
          <p:nvPr/>
        </p:nvSpPr>
        <p:spPr>
          <a:xfrm>
            <a:off x="322384" y="5798145"/>
            <a:ext cx="2384307" cy="923330"/>
          </a:xfrm>
          <a:prstGeom prst="rect">
            <a:avLst/>
          </a:prstGeom>
          <a:noFill/>
        </p:spPr>
        <p:txBody>
          <a:bodyPr wrap="none" rtlCol="0">
            <a:spAutoFit/>
          </a:bodyPr>
          <a:lstStyle/>
          <a:p>
            <a:r>
              <a:rPr lang="en-US" dirty="0">
                <a:solidFill>
                  <a:srgbClr val="00B0F0"/>
                </a:solidFill>
              </a:rPr>
              <a:t>Renormalization trick </a:t>
            </a:r>
          </a:p>
          <a:p>
            <a:r>
              <a:rPr lang="en-US" dirty="0"/>
              <a:t>stabilizes the numerical</a:t>
            </a:r>
          </a:p>
          <a:p>
            <a:r>
              <a:rPr lang="en-US" dirty="0"/>
              <a:t>computation</a:t>
            </a:r>
          </a:p>
        </p:txBody>
      </p:sp>
    </p:spTree>
    <p:extLst>
      <p:ext uri="{BB962C8B-B14F-4D97-AF65-F5344CB8AC3E}">
        <p14:creationId xmlns:p14="http://schemas.microsoft.com/office/powerpoint/2010/main" val="911039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18F-031A-8D45-827D-0B657BBFBCB5}"/>
              </a:ext>
            </a:extLst>
          </p:cNvPr>
          <p:cNvSpPr>
            <a:spLocks noGrp="1"/>
          </p:cNvSpPr>
          <p:nvPr>
            <p:ph type="title"/>
          </p:nvPr>
        </p:nvSpPr>
        <p:spPr/>
        <p:txBody>
          <a:bodyPr/>
          <a:lstStyle/>
          <a:p>
            <a:r>
              <a:rPr lang="en-US" b="1" dirty="0">
                <a:solidFill>
                  <a:srgbClr val="C00000"/>
                </a:solidFill>
              </a:rPr>
              <a:t>Message Passing Neural Network (MPNN)</a:t>
            </a:r>
          </a:p>
        </p:txBody>
      </p:sp>
      <p:sp>
        <p:nvSpPr>
          <p:cNvPr id="4" name="Slide Number Placeholder 3">
            <a:extLst>
              <a:ext uri="{FF2B5EF4-FFF2-40B4-BE49-F238E27FC236}">
                <a16:creationId xmlns:a16="http://schemas.microsoft.com/office/drawing/2014/main" id="{27414D25-3915-B642-A436-AD2FAD93CBED}"/>
              </a:ext>
            </a:extLst>
          </p:cNvPr>
          <p:cNvSpPr>
            <a:spLocks noGrp="1"/>
          </p:cNvSpPr>
          <p:nvPr>
            <p:ph type="sldNum" sz="quarter" idx="12"/>
          </p:nvPr>
        </p:nvSpPr>
        <p:spPr/>
        <p:txBody>
          <a:bodyPr/>
          <a:lstStyle/>
          <a:p>
            <a:fld id="{4C15419E-54D6-8648-ABFB-BEF58E3E877E}" type="slidenum">
              <a:rPr lang="en-US" smtClean="0"/>
              <a:t>25</a:t>
            </a:fld>
            <a:endParaRPr lang="en-US"/>
          </a:p>
        </p:txBody>
      </p:sp>
      <p:sp>
        <p:nvSpPr>
          <p:cNvPr id="6" name="Content Placeholder 2">
            <a:extLst>
              <a:ext uri="{FF2B5EF4-FFF2-40B4-BE49-F238E27FC236}">
                <a16:creationId xmlns:a16="http://schemas.microsoft.com/office/drawing/2014/main" id="{0209443F-0664-A440-96A1-CBB60DBFBBC6}"/>
              </a:ext>
            </a:extLst>
          </p:cNvPr>
          <p:cNvSpPr txBox="1">
            <a:spLocks/>
          </p:cNvSpPr>
          <p:nvPr/>
        </p:nvSpPr>
        <p:spPr>
          <a:xfrm>
            <a:off x="697522" y="1592837"/>
            <a:ext cx="8763001" cy="43500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rPr>
              <a:t>Key idea</a:t>
            </a:r>
            <a:r>
              <a:rPr lang="en-US" dirty="0"/>
              <a:t>: graph convolutions as a message passing process</a:t>
            </a:r>
          </a:p>
          <a:p>
            <a:pPr marL="0" indent="0">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id="{BDD5CBFF-E2A7-BB4A-BFA8-0E8629CAD955}"/>
              </a:ext>
            </a:extLst>
          </p:cNvPr>
          <p:cNvPicPr>
            <a:picLocks noChangeAspect="1"/>
          </p:cNvPicPr>
          <p:nvPr/>
        </p:nvPicPr>
        <p:blipFill>
          <a:blip r:embed="rId2"/>
          <a:stretch>
            <a:fillRect/>
          </a:stretch>
        </p:blipFill>
        <p:spPr>
          <a:xfrm>
            <a:off x="1408185" y="2276534"/>
            <a:ext cx="7899400" cy="914400"/>
          </a:xfrm>
          <a:prstGeom prst="rect">
            <a:avLst/>
          </a:prstGeom>
        </p:spPr>
      </p:pic>
      <p:sp>
        <p:nvSpPr>
          <p:cNvPr id="9" name="TextBox 8">
            <a:extLst>
              <a:ext uri="{FF2B5EF4-FFF2-40B4-BE49-F238E27FC236}">
                <a16:creationId xmlns:a16="http://schemas.microsoft.com/office/drawing/2014/main" id="{1186C1E5-A055-734E-B132-FDC837CE83A1}"/>
              </a:ext>
            </a:extLst>
          </p:cNvPr>
          <p:cNvSpPr txBox="1"/>
          <p:nvPr/>
        </p:nvSpPr>
        <p:spPr>
          <a:xfrm>
            <a:off x="201852" y="2443219"/>
            <a:ext cx="1461625" cy="1754326"/>
          </a:xfrm>
          <a:prstGeom prst="rect">
            <a:avLst/>
          </a:prstGeom>
          <a:noFill/>
        </p:spPr>
        <p:txBody>
          <a:bodyPr wrap="square" rtlCol="0">
            <a:spAutoFit/>
          </a:bodyPr>
          <a:lstStyle/>
          <a:p>
            <a:r>
              <a:rPr lang="en-US" dirty="0"/>
              <a:t>MPNN:</a:t>
            </a:r>
          </a:p>
          <a:p>
            <a:endParaRPr lang="en-US" dirty="0"/>
          </a:p>
          <a:p>
            <a:r>
              <a:rPr lang="en-US" dirty="0">
                <a:solidFill>
                  <a:srgbClr val="00B0F0"/>
                </a:solidFill>
              </a:rPr>
              <a:t>expensive</a:t>
            </a:r>
            <a:r>
              <a:rPr lang="en-US" dirty="0"/>
              <a:t> if the number of nodes are large  </a:t>
            </a:r>
          </a:p>
        </p:txBody>
      </p:sp>
      <p:pic>
        <p:nvPicPr>
          <p:cNvPr id="11" name="Picture 10">
            <a:extLst>
              <a:ext uri="{FF2B5EF4-FFF2-40B4-BE49-F238E27FC236}">
                <a16:creationId xmlns:a16="http://schemas.microsoft.com/office/drawing/2014/main" id="{6549B62C-87B2-2B46-96F7-D881292A3744}"/>
              </a:ext>
            </a:extLst>
          </p:cNvPr>
          <p:cNvPicPr>
            <a:picLocks noChangeAspect="1"/>
          </p:cNvPicPr>
          <p:nvPr/>
        </p:nvPicPr>
        <p:blipFill>
          <a:blip r:embed="rId3"/>
          <a:stretch>
            <a:fillRect/>
          </a:stretch>
        </p:blipFill>
        <p:spPr>
          <a:xfrm>
            <a:off x="9460523" y="2327850"/>
            <a:ext cx="2482850" cy="590550"/>
          </a:xfrm>
          <a:prstGeom prst="rect">
            <a:avLst/>
          </a:prstGeom>
        </p:spPr>
      </p:pic>
      <p:cxnSp>
        <p:nvCxnSpPr>
          <p:cNvPr id="12" name="Straight Arrow Connector 11">
            <a:extLst>
              <a:ext uri="{FF2B5EF4-FFF2-40B4-BE49-F238E27FC236}">
                <a16:creationId xmlns:a16="http://schemas.microsoft.com/office/drawing/2014/main" id="{9C0060A9-3AAE-9C4F-B238-770B2177B7B8}"/>
              </a:ext>
            </a:extLst>
          </p:cNvPr>
          <p:cNvCxnSpPr>
            <a:cxnSpLocks/>
          </p:cNvCxnSpPr>
          <p:nvPr/>
        </p:nvCxnSpPr>
        <p:spPr>
          <a:xfrm flipH="1" flipV="1">
            <a:off x="4677508" y="2817097"/>
            <a:ext cx="905120" cy="8499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41D21B5-E1D5-CC44-B5A9-01B1F8D8A828}"/>
              </a:ext>
            </a:extLst>
          </p:cNvPr>
          <p:cNvCxnSpPr>
            <a:cxnSpLocks/>
          </p:cNvCxnSpPr>
          <p:nvPr/>
        </p:nvCxnSpPr>
        <p:spPr>
          <a:xfrm flipV="1">
            <a:off x="5859854" y="2812552"/>
            <a:ext cx="892638" cy="8545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A534369-E924-8B43-A7EC-B1FA6DC1AD73}"/>
              </a:ext>
            </a:extLst>
          </p:cNvPr>
          <p:cNvSpPr txBox="1"/>
          <p:nvPr/>
        </p:nvSpPr>
        <p:spPr>
          <a:xfrm>
            <a:off x="4218571" y="3638098"/>
            <a:ext cx="3372333" cy="369332"/>
          </a:xfrm>
          <a:prstGeom prst="rect">
            <a:avLst/>
          </a:prstGeom>
          <a:noFill/>
        </p:spPr>
        <p:txBody>
          <a:bodyPr wrap="none" rtlCol="0">
            <a:spAutoFit/>
          </a:bodyPr>
          <a:lstStyle/>
          <a:p>
            <a:r>
              <a:rPr lang="en-US" dirty="0"/>
              <a:t>Update and aggregation functions</a:t>
            </a:r>
          </a:p>
        </p:txBody>
      </p:sp>
      <p:cxnSp>
        <p:nvCxnSpPr>
          <p:cNvPr id="20" name="Straight Arrow Connector 19">
            <a:extLst>
              <a:ext uri="{FF2B5EF4-FFF2-40B4-BE49-F238E27FC236}">
                <a16:creationId xmlns:a16="http://schemas.microsoft.com/office/drawing/2014/main" id="{95A2A85D-B051-0C4B-B17E-D033B014E458}"/>
              </a:ext>
            </a:extLst>
          </p:cNvPr>
          <p:cNvCxnSpPr>
            <a:cxnSpLocks/>
          </p:cNvCxnSpPr>
          <p:nvPr/>
        </p:nvCxnSpPr>
        <p:spPr>
          <a:xfrm flipH="1" flipV="1">
            <a:off x="7340383" y="2853388"/>
            <a:ext cx="340283" cy="4733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4B5FE19-74FE-594A-98F9-20A5686CA713}"/>
              </a:ext>
            </a:extLst>
          </p:cNvPr>
          <p:cNvCxnSpPr>
            <a:cxnSpLocks/>
          </p:cNvCxnSpPr>
          <p:nvPr/>
        </p:nvCxnSpPr>
        <p:spPr>
          <a:xfrm flipV="1">
            <a:off x="8507463" y="2853388"/>
            <a:ext cx="238368" cy="4733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2456B81-F100-ED4D-BB22-7915319B299C}"/>
              </a:ext>
            </a:extLst>
          </p:cNvPr>
          <p:cNvSpPr txBox="1"/>
          <p:nvPr/>
        </p:nvSpPr>
        <p:spPr>
          <a:xfrm>
            <a:off x="6972300" y="3297735"/>
            <a:ext cx="2819683" cy="369332"/>
          </a:xfrm>
          <a:prstGeom prst="rect">
            <a:avLst/>
          </a:prstGeom>
          <a:noFill/>
        </p:spPr>
        <p:txBody>
          <a:bodyPr wrap="none" rtlCol="0">
            <a:spAutoFit/>
          </a:bodyPr>
          <a:lstStyle/>
          <a:p>
            <a:r>
              <a:rPr lang="en-US" dirty="0"/>
              <a:t>Node and edge embeddings</a:t>
            </a:r>
          </a:p>
        </p:txBody>
      </p:sp>
      <p:cxnSp>
        <p:nvCxnSpPr>
          <p:cNvPr id="27" name="Straight Arrow Connector 26">
            <a:extLst>
              <a:ext uri="{FF2B5EF4-FFF2-40B4-BE49-F238E27FC236}">
                <a16:creationId xmlns:a16="http://schemas.microsoft.com/office/drawing/2014/main" id="{B0A6E58D-198E-A448-98E5-21CD197F13B3}"/>
              </a:ext>
            </a:extLst>
          </p:cNvPr>
          <p:cNvCxnSpPr>
            <a:cxnSpLocks/>
          </p:cNvCxnSpPr>
          <p:nvPr/>
        </p:nvCxnSpPr>
        <p:spPr>
          <a:xfrm flipV="1">
            <a:off x="8094064" y="2911794"/>
            <a:ext cx="1" cy="39856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729AAF4-1C11-C74F-AFE6-D83B36A051BE}"/>
              </a:ext>
            </a:extLst>
          </p:cNvPr>
          <p:cNvSpPr txBox="1"/>
          <p:nvPr/>
        </p:nvSpPr>
        <p:spPr>
          <a:xfrm>
            <a:off x="137376" y="4647158"/>
            <a:ext cx="2388678" cy="1754326"/>
          </a:xfrm>
          <a:prstGeom prst="rect">
            <a:avLst/>
          </a:prstGeom>
          <a:noFill/>
        </p:spPr>
        <p:txBody>
          <a:bodyPr wrap="square" rtlCol="0">
            <a:spAutoFit/>
          </a:bodyPr>
          <a:lstStyle/>
          <a:p>
            <a:r>
              <a:rPr lang="en-US" dirty="0" err="1"/>
              <a:t>GraphSage</a:t>
            </a:r>
            <a:r>
              <a:rPr lang="en-US" dirty="0"/>
              <a:t>:</a:t>
            </a:r>
          </a:p>
          <a:p>
            <a:endParaRPr lang="en-US" dirty="0"/>
          </a:p>
          <a:p>
            <a:r>
              <a:rPr lang="en-US" dirty="0">
                <a:solidFill>
                  <a:srgbClr val="00B0F0"/>
                </a:solidFill>
              </a:rPr>
              <a:t>sampling</a:t>
            </a:r>
            <a:r>
              <a:rPr lang="en-US" dirty="0"/>
              <a:t> to </a:t>
            </a:r>
          </a:p>
          <a:p>
            <a:r>
              <a:rPr lang="en-US" dirty="0"/>
              <a:t>obtain a fixed </a:t>
            </a:r>
          </a:p>
          <a:p>
            <a:r>
              <a:rPr lang="en-US" dirty="0"/>
              <a:t>number of </a:t>
            </a:r>
          </a:p>
          <a:p>
            <a:r>
              <a:rPr lang="en-US" dirty="0"/>
              <a:t>neighbors</a:t>
            </a:r>
          </a:p>
        </p:txBody>
      </p:sp>
      <p:pic>
        <p:nvPicPr>
          <p:cNvPr id="31" name="Picture 30">
            <a:extLst>
              <a:ext uri="{FF2B5EF4-FFF2-40B4-BE49-F238E27FC236}">
                <a16:creationId xmlns:a16="http://schemas.microsoft.com/office/drawing/2014/main" id="{5FE64F84-3D80-5843-93F1-389136754E61}"/>
              </a:ext>
            </a:extLst>
          </p:cNvPr>
          <p:cNvPicPr>
            <a:picLocks noChangeAspect="1"/>
          </p:cNvPicPr>
          <p:nvPr/>
        </p:nvPicPr>
        <p:blipFill>
          <a:blip r:embed="rId4"/>
          <a:stretch>
            <a:fillRect/>
          </a:stretch>
        </p:blipFill>
        <p:spPr>
          <a:xfrm>
            <a:off x="1655835" y="4547433"/>
            <a:ext cx="7404100" cy="558800"/>
          </a:xfrm>
          <a:prstGeom prst="rect">
            <a:avLst/>
          </a:prstGeom>
        </p:spPr>
      </p:pic>
      <p:pic>
        <p:nvPicPr>
          <p:cNvPr id="33" name="Picture 32">
            <a:extLst>
              <a:ext uri="{FF2B5EF4-FFF2-40B4-BE49-F238E27FC236}">
                <a16:creationId xmlns:a16="http://schemas.microsoft.com/office/drawing/2014/main" id="{C76DBB51-BD52-7940-828C-B82FA7A3F594}"/>
              </a:ext>
            </a:extLst>
          </p:cNvPr>
          <p:cNvPicPr>
            <a:picLocks noChangeAspect="1"/>
          </p:cNvPicPr>
          <p:nvPr/>
        </p:nvPicPr>
        <p:blipFill>
          <a:blip r:embed="rId5"/>
          <a:stretch>
            <a:fillRect/>
          </a:stretch>
        </p:blipFill>
        <p:spPr>
          <a:xfrm>
            <a:off x="9125948" y="4007430"/>
            <a:ext cx="2864200" cy="846241"/>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noFill/>
          </a:ln>
        </p:spPr>
      </p:pic>
      <p:cxnSp>
        <p:nvCxnSpPr>
          <p:cNvPr id="34" name="Straight Arrow Connector 33">
            <a:extLst>
              <a:ext uri="{FF2B5EF4-FFF2-40B4-BE49-F238E27FC236}">
                <a16:creationId xmlns:a16="http://schemas.microsoft.com/office/drawing/2014/main" id="{7FFF7908-4C62-414F-9FD4-812CDDCE83A2}"/>
              </a:ext>
            </a:extLst>
          </p:cNvPr>
          <p:cNvCxnSpPr>
            <a:cxnSpLocks/>
          </p:cNvCxnSpPr>
          <p:nvPr/>
        </p:nvCxnSpPr>
        <p:spPr>
          <a:xfrm flipV="1">
            <a:off x="5136309" y="5106233"/>
            <a:ext cx="63025" cy="65695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993075C-1733-3B4B-9838-30F4B042E28C}"/>
              </a:ext>
            </a:extLst>
          </p:cNvPr>
          <p:cNvSpPr txBox="1"/>
          <p:nvPr/>
        </p:nvSpPr>
        <p:spPr>
          <a:xfrm>
            <a:off x="4076719" y="5763189"/>
            <a:ext cx="2245230" cy="369332"/>
          </a:xfrm>
          <a:prstGeom prst="rect">
            <a:avLst/>
          </a:prstGeom>
          <a:noFill/>
        </p:spPr>
        <p:txBody>
          <a:bodyPr wrap="none" rtlCol="0">
            <a:spAutoFit/>
          </a:bodyPr>
          <a:lstStyle/>
          <a:p>
            <a:r>
              <a:rPr lang="en-US" dirty="0"/>
              <a:t>Aggregation functions</a:t>
            </a:r>
          </a:p>
        </p:txBody>
      </p:sp>
      <p:cxnSp>
        <p:nvCxnSpPr>
          <p:cNvPr id="37" name="Straight Arrow Connector 36">
            <a:extLst>
              <a:ext uri="{FF2B5EF4-FFF2-40B4-BE49-F238E27FC236}">
                <a16:creationId xmlns:a16="http://schemas.microsoft.com/office/drawing/2014/main" id="{4501E289-CA72-454C-9D79-8C426F4B4E9D}"/>
              </a:ext>
            </a:extLst>
          </p:cNvPr>
          <p:cNvCxnSpPr>
            <a:cxnSpLocks/>
          </p:cNvCxnSpPr>
          <p:nvPr/>
        </p:nvCxnSpPr>
        <p:spPr>
          <a:xfrm flipH="1" flipV="1">
            <a:off x="6855985" y="5070145"/>
            <a:ext cx="340283" cy="4733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F24FAB4-4FA8-DB4E-9330-AC14B8D76BC0}"/>
              </a:ext>
            </a:extLst>
          </p:cNvPr>
          <p:cNvSpPr txBox="1"/>
          <p:nvPr/>
        </p:nvSpPr>
        <p:spPr>
          <a:xfrm>
            <a:off x="6487902" y="5514492"/>
            <a:ext cx="1899879" cy="369332"/>
          </a:xfrm>
          <a:prstGeom prst="rect">
            <a:avLst/>
          </a:prstGeom>
          <a:noFill/>
        </p:spPr>
        <p:txBody>
          <a:bodyPr wrap="none" rtlCol="0">
            <a:spAutoFit/>
          </a:bodyPr>
          <a:lstStyle/>
          <a:p>
            <a:r>
              <a:rPr lang="en-US" dirty="0"/>
              <a:t>Node embeddings</a:t>
            </a:r>
          </a:p>
        </p:txBody>
      </p:sp>
      <p:sp>
        <p:nvSpPr>
          <p:cNvPr id="39" name="TextBox 38">
            <a:extLst>
              <a:ext uri="{FF2B5EF4-FFF2-40B4-BE49-F238E27FC236}">
                <a16:creationId xmlns:a16="http://schemas.microsoft.com/office/drawing/2014/main" id="{3F5568D6-5167-AE4D-99F7-E42C39473C73}"/>
              </a:ext>
            </a:extLst>
          </p:cNvPr>
          <p:cNvSpPr txBox="1"/>
          <p:nvPr/>
        </p:nvSpPr>
        <p:spPr>
          <a:xfrm>
            <a:off x="9160808" y="5126164"/>
            <a:ext cx="2606419" cy="1538883"/>
          </a:xfrm>
          <a:prstGeom prst="rect">
            <a:avLst/>
          </a:prstGeom>
          <a:noFill/>
        </p:spPr>
        <p:txBody>
          <a:bodyPr wrap="none" rtlCol="0">
            <a:spAutoFit/>
          </a:bodyPr>
          <a:lstStyle/>
          <a:p>
            <a:r>
              <a:rPr lang="en-US" sz="2000" b="1" dirty="0">
                <a:solidFill>
                  <a:srgbClr val="00B0F0"/>
                </a:solidFill>
              </a:rPr>
              <a:t>MPNN and </a:t>
            </a:r>
            <a:r>
              <a:rPr lang="en-US" sz="2000" b="1" dirty="0" err="1">
                <a:solidFill>
                  <a:srgbClr val="00B0F0"/>
                </a:solidFill>
              </a:rPr>
              <a:t>GraphSage</a:t>
            </a:r>
            <a:r>
              <a:rPr lang="en-US" sz="2000" b="1" dirty="0">
                <a:solidFill>
                  <a:srgbClr val="00B0F0"/>
                </a:solidFill>
              </a:rPr>
              <a:t> </a:t>
            </a:r>
          </a:p>
          <a:p>
            <a:r>
              <a:rPr lang="en-US" sz="2000" b="1" dirty="0">
                <a:solidFill>
                  <a:srgbClr val="00B0F0"/>
                </a:solidFill>
              </a:rPr>
              <a:t>in NLP Tasks: </a:t>
            </a:r>
          </a:p>
          <a:p>
            <a:pPr marL="285750" indent="-285750">
              <a:buFont typeface="Arial" panose="020B0604020202020204" pitchFamily="34" charset="0"/>
              <a:buChar char="•"/>
            </a:pPr>
            <a:r>
              <a:rPr lang="en-US" dirty="0"/>
              <a:t>Knowledge graph</a:t>
            </a:r>
          </a:p>
          <a:p>
            <a:pPr marL="285750" indent="-285750">
              <a:buFont typeface="Arial" panose="020B0604020202020204" pitchFamily="34" charset="0"/>
              <a:buChar char="•"/>
            </a:pPr>
            <a:r>
              <a:rPr lang="en-US" dirty="0"/>
              <a:t>Information extraction</a:t>
            </a:r>
          </a:p>
          <a:p>
            <a:pPr marL="285750" indent="-285750">
              <a:buFont typeface="Arial" panose="020B0604020202020204" pitchFamily="34" charset="0"/>
              <a:buChar char="•"/>
            </a:pPr>
            <a:r>
              <a:rPr lang="en-US" dirty="0"/>
              <a:t>Semantic parsing</a:t>
            </a:r>
          </a:p>
        </p:txBody>
      </p:sp>
    </p:spTree>
    <p:extLst>
      <p:ext uri="{BB962C8B-B14F-4D97-AF65-F5344CB8AC3E}">
        <p14:creationId xmlns:p14="http://schemas.microsoft.com/office/powerpoint/2010/main" val="6389869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18F-031A-8D45-827D-0B657BBFBCB5}"/>
              </a:ext>
            </a:extLst>
          </p:cNvPr>
          <p:cNvSpPr>
            <a:spLocks noGrp="1"/>
          </p:cNvSpPr>
          <p:nvPr>
            <p:ph type="title"/>
          </p:nvPr>
        </p:nvSpPr>
        <p:spPr/>
        <p:txBody>
          <a:bodyPr/>
          <a:lstStyle/>
          <a:p>
            <a:r>
              <a:rPr lang="en-US" b="1" dirty="0">
                <a:solidFill>
                  <a:srgbClr val="C00000"/>
                </a:solidFill>
              </a:rPr>
              <a:t>Graph Attention Network (GAT)</a:t>
            </a:r>
          </a:p>
        </p:txBody>
      </p:sp>
      <p:sp>
        <p:nvSpPr>
          <p:cNvPr id="4" name="Slide Number Placeholder 3">
            <a:extLst>
              <a:ext uri="{FF2B5EF4-FFF2-40B4-BE49-F238E27FC236}">
                <a16:creationId xmlns:a16="http://schemas.microsoft.com/office/drawing/2014/main" id="{27414D25-3915-B642-A436-AD2FAD93CBED}"/>
              </a:ext>
            </a:extLst>
          </p:cNvPr>
          <p:cNvSpPr>
            <a:spLocks noGrp="1"/>
          </p:cNvSpPr>
          <p:nvPr>
            <p:ph type="sldNum" sz="quarter" idx="12"/>
          </p:nvPr>
        </p:nvSpPr>
        <p:spPr/>
        <p:txBody>
          <a:bodyPr/>
          <a:lstStyle/>
          <a:p>
            <a:fld id="{4C15419E-54D6-8648-ABFB-BEF58E3E877E}" type="slidenum">
              <a:rPr lang="en-US" smtClean="0"/>
              <a:t>26</a:t>
            </a:fld>
            <a:endParaRPr lang="en-US"/>
          </a:p>
        </p:txBody>
      </p:sp>
      <p:sp>
        <p:nvSpPr>
          <p:cNvPr id="6" name="Content Placeholder 2">
            <a:extLst>
              <a:ext uri="{FF2B5EF4-FFF2-40B4-BE49-F238E27FC236}">
                <a16:creationId xmlns:a16="http://schemas.microsoft.com/office/drawing/2014/main" id="{12BF642A-A99A-E944-87EC-29E7A27ACADC}"/>
              </a:ext>
            </a:extLst>
          </p:cNvPr>
          <p:cNvSpPr txBox="1">
            <a:spLocks/>
          </p:cNvSpPr>
          <p:nvPr/>
        </p:nvSpPr>
        <p:spPr>
          <a:xfrm>
            <a:off x="697523" y="1592837"/>
            <a:ext cx="8166596" cy="869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rPr>
              <a:t>Key idea</a:t>
            </a:r>
            <a:r>
              <a:rPr lang="en-US" dirty="0"/>
              <a:t>: </a:t>
            </a:r>
            <a:r>
              <a:rPr lang="en-US" sz="2700" dirty="0"/>
              <a:t>dynamically learn the weights (attention scores) on the edges when performing message passing</a:t>
            </a:r>
          </a:p>
          <a:p>
            <a:pPr marL="0" indent="0">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id="{CD9D24BB-F5FB-034F-B732-BE52E952813D}"/>
              </a:ext>
            </a:extLst>
          </p:cNvPr>
          <p:cNvPicPr>
            <a:picLocks noChangeAspect="1"/>
          </p:cNvPicPr>
          <p:nvPr/>
        </p:nvPicPr>
        <p:blipFill>
          <a:blip r:embed="rId3"/>
          <a:stretch>
            <a:fillRect/>
          </a:stretch>
        </p:blipFill>
        <p:spPr>
          <a:xfrm>
            <a:off x="2024672" y="2709069"/>
            <a:ext cx="6108700" cy="876300"/>
          </a:xfrm>
          <a:prstGeom prst="rect">
            <a:avLst/>
          </a:prstGeom>
        </p:spPr>
      </p:pic>
      <p:pic>
        <p:nvPicPr>
          <p:cNvPr id="10" name="Picture 9">
            <a:extLst>
              <a:ext uri="{FF2B5EF4-FFF2-40B4-BE49-F238E27FC236}">
                <a16:creationId xmlns:a16="http://schemas.microsoft.com/office/drawing/2014/main" id="{0B05CD61-4044-5A4C-8AA7-AC874ED1FCF3}"/>
              </a:ext>
            </a:extLst>
          </p:cNvPr>
          <p:cNvPicPr>
            <a:picLocks noChangeAspect="1"/>
          </p:cNvPicPr>
          <p:nvPr/>
        </p:nvPicPr>
        <p:blipFill>
          <a:blip r:embed="rId4"/>
          <a:stretch>
            <a:fillRect/>
          </a:stretch>
        </p:blipFill>
        <p:spPr>
          <a:xfrm>
            <a:off x="1658816" y="3832592"/>
            <a:ext cx="7098323" cy="960426"/>
          </a:xfrm>
          <a:prstGeom prst="rect">
            <a:avLst/>
          </a:prstGeom>
        </p:spPr>
      </p:pic>
      <p:pic>
        <p:nvPicPr>
          <p:cNvPr id="12" name="Picture 11">
            <a:extLst>
              <a:ext uri="{FF2B5EF4-FFF2-40B4-BE49-F238E27FC236}">
                <a16:creationId xmlns:a16="http://schemas.microsoft.com/office/drawing/2014/main" id="{8F0C4525-2D89-9945-8554-B4049D2EF3F8}"/>
              </a:ext>
            </a:extLst>
          </p:cNvPr>
          <p:cNvPicPr>
            <a:picLocks noChangeAspect="1"/>
          </p:cNvPicPr>
          <p:nvPr/>
        </p:nvPicPr>
        <p:blipFill>
          <a:blip r:embed="rId5"/>
          <a:stretch>
            <a:fillRect/>
          </a:stretch>
        </p:blipFill>
        <p:spPr>
          <a:xfrm>
            <a:off x="2151672" y="4956115"/>
            <a:ext cx="5854700" cy="889000"/>
          </a:xfrm>
          <a:prstGeom prst="rect">
            <a:avLst/>
          </a:prstGeom>
        </p:spPr>
      </p:pic>
      <p:pic>
        <p:nvPicPr>
          <p:cNvPr id="14" name="Picture 13">
            <a:extLst>
              <a:ext uri="{FF2B5EF4-FFF2-40B4-BE49-F238E27FC236}">
                <a16:creationId xmlns:a16="http://schemas.microsoft.com/office/drawing/2014/main" id="{8C818D0E-3991-A440-80C8-CB4A0D042D14}"/>
              </a:ext>
            </a:extLst>
          </p:cNvPr>
          <p:cNvPicPr>
            <a:picLocks noChangeAspect="1"/>
          </p:cNvPicPr>
          <p:nvPr/>
        </p:nvPicPr>
        <p:blipFill>
          <a:blip r:embed="rId6"/>
          <a:stretch>
            <a:fillRect/>
          </a:stretch>
        </p:blipFill>
        <p:spPr>
          <a:xfrm>
            <a:off x="2151672" y="5850788"/>
            <a:ext cx="6108700" cy="1022272"/>
          </a:xfrm>
          <a:prstGeom prst="rect">
            <a:avLst/>
          </a:prstGeom>
        </p:spPr>
      </p:pic>
      <p:sp>
        <p:nvSpPr>
          <p:cNvPr id="15" name="TextBox 14">
            <a:extLst>
              <a:ext uri="{FF2B5EF4-FFF2-40B4-BE49-F238E27FC236}">
                <a16:creationId xmlns:a16="http://schemas.microsoft.com/office/drawing/2014/main" id="{60F32C90-D193-F349-A365-551A0EB5FEBC}"/>
              </a:ext>
            </a:extLst>
          </p:cNvPr>
          <p:cNvSpPr txBox="1"/>
          <p:nvPr/>
        </p:nvSpPr>
        <p:spPr>
          <a:xfrm>
            <a:off x="197191" y="2599769"/>
            <a:ext cx="1461625" cy="923330"/>
          </a:xfrm>
          <a:prstGeom prst="rect">
            <a:avLst/>
          </a:prstGeom>
          <a:noFill/>
        </p:spPr>
        <p:txBody>
          <a:bodyPr wrap="square" rtlCol="0">
            <a:spAutoFit/>
          </a:bodyPr>
          <a:lstStyle/>
          <a:p>
            <a:r>
              <a:rPr lang="en-US" dirty="0">
                <a:solidFill>
                  <a:srgbClr val="00B0F0"/>
                </a:solidFill>
              </a:rPr>
              <a:t>Weighted sum </a:t>
            </a:r>
            <a:r>
              <a:rPr lang="en-US" dirty="0"/>
              <a:t>of node embeddings</a:t>
            </a:r>
          </a:p>
        </p:txBody>
      </p:sp>
      <p:sp>
        <p:nvSpPr>
          <p:cNvPr id="16" name="TextBox 15">
            <a:extLst>
              <a:ext uri="{FF2B5EF4-FFF2-40B4-BE49-F238E27FC236}">
                <a16:creationId xmlns:a16="http://schemas.microsoft.com/office/drawing/2014/main" id="{D10B396B-458C-0648-9C79-9CBD11204813}"/>
              </a:ext>
            </a:extLst>
          </p:cNvPr>
          <p:cNvSpPr txBox="1"/>
          <p:nvPr/>
        </p:nvSpPr>
        <p:spPr>
          <a:xfrm>
            <a:off x="179606" y="3817658"/>
            <a:ext cx="1461625" cy="923330"/>
          </a:xfrm>
          <a:prstGeom prst="rect">
            <a:avLst/>
          </a:prstGeom>
          <a:noFill/>
        </p:spPr>
        <p:txBody>
          <a:bodyPr wrap="square" rtlCol="0">
            <a:spAutoFit/>
          </a:bodyPr>
          <a:lstStyle/>
          <a:p>
            <a:r>
              <a:rPr lang="en-US" dirty="0"/>
              <a:t>Learned </a:t>
            </a:r>
            <a:r>
              <a:rPr lang="en-US" dirty="0">
                <a:solidFill>
                  <a:srgbClr val="00B0F0"/>
                </a:solidFill>
              </a:rPr>
              <a:t>local weights</a:t>
            </a:r>
            <a:r>
              <a:rPr lang="en-US" dirty="0"/>
              <a:t> with self-attention</a:t>
            </a:r>
          </a:p>
        </p:txBody>
      </p:sp>
      <p:sp>
        <p:nvSpPr>
          <p:cNvPr id="17" name="TextBox 16">
            <a:extLst>
              <a:ext uri="{FF2B5EF4-FFF2-40B4-BE49-F238E27FC236}">
                <a16:creationId xmlns:a16="http://schemas.microsoft.com/office/drawing/2014/main" id="{F598322F-31E8-6F45-B701-066086292C4A}"/>
              </a:ext>
            </a:extLst>
          </p:cNvPr>
          <p:cNvSpPr txBox="1"/>
          <p:nvPr/>
        </p:nvSpPr>
        <p:spPr>
          <a:xfrm>
            <a:off x="179605" y="4927107"/>
            <a:ext cx="1461625" cy="923330"/>
          </a:xfrm>
          <a:prstGeom prst="rect">
            <a:avLst/>
          </a:prstGeom>
          <a:noFill/>
        </p:spPr>
        <p:txBody>
          <a:bodyPr wrap="square" rtlCol="0">
            <a:spAutoFit/>
          </a:bodyPr>
          <a:lstStyle/>
          <a:p>
            <a:r>
              <a:rPr lang="en-US" dirty="0">
                <a:solidFill>
                  <a:srgbClr val="00B0F0"/>
                </a:solidFill>
              </a:rPr>
              <a:t>Intermediate</a:t>
            </a:r>
            <a:r>
              <a:rPr lang="en-US" dirty="0"/>
              <a:t> node embeddings</a:t>
            </a:r>
          </a:p>
        </p:txBody>
      </p:sp>
      <p:sp>
        <p:nvSpPr>
          <p:cNvPr id="18" name="TextBox 17">
            <a:extLst>
              <a:ext uri="{FF2B5EF4-FFF2-40B4-BE49-F238E27FC236}">
                <a16:creationId xmlns:a16="http://schemas.microsoft.com/office/drawing/2014/main" id="{2D47E968-7B96-4D4C-B15D-943BDB368BA0}"/>
              </a:ext>
            </a:extLst>
          </p:cNvPr>
          <p:cNvSpPr txBox="1"/>
          <p:nvPr/>
        </p:nvSpPr>
        <p:spPr>
          <a:xfrm>
            <a:off x="179604" y="6033184"/>
            <a:ext cx="1461625" cy="646331"/>
          </a:xfrm>
          <a:prstGeom prst="rect">
            <a:avLst/>
          </a:prstGeom>
          <a:noFill/>
        </p:spPr>
        <p:txBody>
          <a:bodyPr wrap="square" rtlCol="0">
            <a:spAutoFit/>
          </a:bodyPr>
          <a:lstStyle/>
          <a:p>
            <a:r>
              <a:rPr lang="en-US" dirty="0">
                <a:solidFill>
                  <a:srgbClr val="00B0F0"/>
                </a:solidFill>
              </a:rPr>
              <a:t>Final</a:t>
            </a:r>
            <a:r>
              <a:rPr lang="en-US" dirty="0"/>
              <a:t> node embeddings</a:t>
            </a:r>
          </a:p>
        </p:txBody>
      </p:sp>
      <p:pic>
        <p:nvPicPr>
          <p:cNvPr id="20" name="Picture 19">
            <a:extLst>
              <a:ext uri="{FF2B5EF4-FFF2-40B4-BE49-F238E27FC236}">
                <a16:creationId xmlns:a16="http://schemas.microsoft.com/office/drawing/2014/main" id="{BCEBAA7D-26FE-974B-BBBA-F82FBFB5361A}"/>
              </a:ext>
            </a:extLst>
          </p:cNvPr>
          <p:cNvPicPr>
            <a:picLocks noChangeAspect="1"/>
          </p:cNvPicPr>
          <p:nvPr/>
        </p:nvPicPr>
        <p:blipFill>
          <a:blip r:embed="rId7"/>
          <a:stretch>
            <a:fillRect/>
          </a:stretch>
        </p:blipFill>
        <p:spPr>
          <a:xfrm>
            <a:off x="8583882" y="1706024"/>
            <a:ext cx="3492500" cy="2254250"/>
          </a:xfrm>
          <a:prstGeom prst="rect">
            <a:avLst/>
          </a:prstGeom>
        </p:spPr>
      </p:pic>
      <p:sp>
        <p:nvSpPr>
          <p:cNvPr id="21" name="TextBox 20">
            <a:extLst>
              <a:ext uri="{FF2B5EF4-FFF2-40B4-BE49-F238E27FC236}">
                <a16:creationId xmlns:a16="http://schemas.microsoft.com/office/drawing/2014/main" id="{0E5958E3-507B-8B4C-9DDF-68C7104614E9}"/>
              </a:ext>
            </a:extLst>
          </p:cNvPr>
          <p:cNvSpPr txBox="1"/>
          <p:nvPr/>
        </p:nvSpPr>
        <p:spPr>
          <a:xfrm>
            <a:off x="9064573" y="4199951"/>
            <a:ext cx="2584554" cy="1785104"/>
          </a:xfrm>
          <a:prstGeom prst="rect">
            <a:avLst/>
          </a:prstGeom>
          <a:noFill/>
        </p:spPr>
        <p:txBody>
          <a:bodyPr wrap="none" rtlCol="0">
            <a:spAutoFit/>
          </a:bodyPr>
          <a:lstStyle/>
          <a:p>
            <a:r>
              <a:rPr lang="en-US" sz="2000" b="1" dirty="0">
                <a:solidFill>
                  <a:srgbClr val="00B0F0"/>
                </a:solidFill>
              </a:rPr>
              <a:t>GAT in NLP Tasks: </a:t>
            </a:r>
          </a:p>
          <a:p>
            <a:pPr marL="285750" indent="-285750">
              <a:buFont typeface="Arial" panose="020B0604020202020204" pitchFamily="34" charset="0"/>
              <a:buChar char="•"/>
            </a:pPr>
            <a:r>
              <a:rPr lang="en-US" dirty="0"/>
              <a:t>Text classification</a:t>
            </a:r>
          </a:p>
          <a:p>
            <a:pPr marL="285750" indent="-285750">
              <a:buFont typeface="Arial" panose="020B0604020202020204" pitchFamily="34" charset="0"/>
              <a:buChar char="•"/>
            </a:pPr>
            <a:r>
              <a:rPr lang="en-US" dirty="0"/>
              <a:t>Question Answering</a:t>
            </a:r>
          </a:p>
          <a:p>
            <a:pPr marL="285750" indent="-285750">
              <a:buFont typeface="Arial" panose="020B0604020202020204" pitchFamily="34" charset="0"/>
              <a:buChar char="•"/>
            </a:pPr>
            <a:r>
              <a:rPr lang="en-US" dirty="0"/>
              <a:t>Knowledge graph</a:t>
            </a:r>
          </a:p>
          <a:p>
            <a:pPr marL="285750" indent="-285750">
              <a:buFont typeface="Arial" panose="020B0604020202020204" pitchFamily="34" charset="0"/>
              <a:buChar char="•"/>
            </a:pPr>
            <a:r>
              <a:rPr lang="en-US" dirty="0"/>
              <a:t>Information extraction</a:t>
            </a:r>
          </a:p>
          <a:p>
            <a:pPr marL="285750" indent="-285750">
              <a:buFont typeface="Arial" panose="020B0604020202020204" pitchFamily="34" charset="0"/>
              <a:buChar char="•"/>
            </a:pPr>
            <a:r>
              <a:rPr lang="en-US" dirty="0"/>
              <a:t>Semantic parsing</a:t>
            </a:r>
          </a:p>
        </p:txBody>
      </p:sp>
    </p:spTree>
    <p:extLst>
      <p:ext uri="{BB962C8B-B14F-4D97-AF65-F5344CB8AC3E}">
        <p14:creationId xmlns:p14="http://schemas.microsoft.com/office/powerpoint/2010/main" val="3871066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1D18F-031A-8D45-827D-0B657BBFBCB5}"/>
              </a:ext>
            </a:extLst>
          </p:cNvPr>
          <p:cNvSpPr>
            <a:spLocks noGrp="1"/>
          </p:cNvSpPr>
          <p:nvPr>
            <p:ph type="title"/>
          </p:nvPr>
        </p:nvSpPr>
        <p:spPr/>
        <p:txBody>
          <a:bodyPr/>
          <a:lstStyle/>
          <a:p>
            <a:r>
              <a:rPr lang="en-US" b="1" dirty="0">
                <a:solidFill>
                  <a:srgbClr val="C00000"/>
                </a:solidFill>
              </a:rPr>
              <a:t>Gated Graph Neural Networks (GGNN)</a:t>
            </a:r>
          </a:p>
        </p:txBody>
      </p:sp>
      <p:sp>
        <p:nvSpPr>
          <p:cNvPr id="4" name="Slide Number Placeholder 3">
            <a:extLst>
              <a:ext uri="{FF2B5EF4-FFF2-40B4-BE49-F238E27FC236}">
                <a16:creationId xmlns:a16="http://schemas.microsoft.com/office/drawing/2014/main" id="{27414D25-3915-B642-A436-AD2FAD93CBED}"/>
              </a:ext>
            </a:extLst>
          </p:cNvPr>
          <p:cNvSpPr>
            <a:spLocks noGrp="1"/>
          </p:cNvSpPr>
          <p:nvPr>
            <p:ph type="sldNum" sz="quarter" idx="12"/>
          </p:nvPr>
        </p:nvSpPr>
        <p:spPr/>
        <p:txBody>
          <a:bodyPr/>
          <a:lstStyle/>
          <a:p>
            <a:fld id="{4C15419E-54D6-8648-ABFB-BEF58E3E877E}" type="slidenum">
              <a:rPr lang="en-US" smtClean="0"/>
              <a:t>27</a:t>
            </a:fld>
            <a:endParaRPr lang="en-US"/>
          </a:p>
        </p:txBody>
      </p:sp>
      <p:sp>
        <p:nvSpPr>
          <p:cNvPr id="6" name="Content Placeholder 2">
            <a:extLst>
              <a:ext uri="{FF2B5EF4-FFF2-40B4-BE49-F238E27FC236}">
                <a16:creationId xmlns:a16="http://schemas.microsoft.com/office/drawing/2014/main" id="{863E68A1-381A-6B41-B664-A0E9E34D0304}"/>
              </a:ext>
            </a:extLst>
          </p:cNvPr>
          <p:cNvSpPr txBox="1">
            <a:spLocks/>
          </p:cNvSpPr>
          <p:nvPr/>
        </p:nvSpPr>
        <p:spPr>
          <a:xfrm>
            <a:off x="697523" y="1592837"/>
            <a:ext cx="8166596" cy="869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FF0000"/>
                </a:solidFill>
              </a:rPr>
              <a:t>Key idea</a:t>
            </a:r>
            <a:r>
              <a:rPr lang="en-US" dirty="0"/>
              <a:t>: </a:t>
            </a:r>
            <a:r>
              <a:rPr lang="en-US" sz="2700" dirty="0"/>
              <a:t>the use of Gated Recurrent Units while taking into account edge type and directions</a:t>
            </a:r>
          </a:p>
          <a:p>
            <a:pPr marL="0" indent="0">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id="{2AC57E16-518C-B740-9CA9-15C812EFB7CC}"/>
              </a:ext>
            </a:extLst>
          </p:cNvPr>
          <p:cNvPicPr>
            <a:picLocks noChangeAspect="1"/>
          </p:cNvPicPr>
          <p:nvPr/>
        </p:nvPicPr>
        <p:blipFill>
          <a:blip r:embed="rId2"/>
          <a:stretch>
            <a:fillRect/>
          </a:stretch>
        </p:blipFill>
        <p:spPr>
          <a:xfrm>
            <a:off x="3352801" y="3254608"/>
            <a:ext cx="3352800" cy="1574800"/>
          </a:xfrm>
          <a:prstGeom prst="rect">
            <a:avLst/>
          </a:prstGeom>
        </p:spPr>
      </p:pic>
      <p:pic>
        <p:nvPicPr>
          <p:cNvPr id="10" name="Picture 9">
            <a:extLst>
              <a:ext uri="{FF2B5EF4-FFF2-40B4-BE49-F238E27FC236}">
                <a16:creationId xmlns:a16="http://schemas.microsoft.com/office/drawing/2014/main" id="{B25F5B31-84F6-A74D-A17B-2645161E7E12}"/>
              </a:ext>
            </a:extLst>
          </p:cNvPr>
          <p:cNvPicPr>
            <a:picLocks noChangeAspect="1"/>
          </p:cNvPicPr>
          <p:nvPr/>
        </p:nvPicPr>
        <p:blipFill>
          <a:blip r:embed="rId3"/>
          <a:stretch>
            <a:fillRect/>
          </a:stretch>
        </p:blipFill>
        <p:spPr>
          <a:xfrm>
            <a:off x="7162800" y="2300662"/>
            <a:ext cx="4794738" cy="1269779"/>
          </a:xfrm>
          <a:prstGeom prst="rect">
            <a:avLst/>
          </a:prstGeom>
        </p:spPr>
      </p:pic>
      <p:sp>
        <p:nvSpPr>
          <p:cNvPr id="11" name="TextBox 10">
            <a:extLst>
              <a:ext uri="{FF2B5EF4-FFF2-40B4-BE49-F238E27FC236}">
                <a16:creationId xmlns:a16="http://schemas.microsoft.com/office/drawing/2014/main" id="{A306319E-5125-1B4B-9BEA-3ACCF7C74C16}"/>
              </a:ext>
            </a:extLst>
          </p:cNvPr>
          <p:cNvSpPr txBox="1"/>
          <p:nvPr/>
        </p:nvSpPr>
        <p:spPr>
          <a:xfrm>
            <a:off x="9064573" y="4199951"/>
            <a:ext cx="2353080" cy="954107"/>
          </a:xfrm>
          <a:prstGeom prst="rect">
            <a:avLst/>
          </a:prstGeom>
          <a:noFill/>
        </p:spPr>
        <p:txBody>
          <a:bodyPr wrap="none" rtlCol="0">
            <a:spAutoFit/>
          </a:bodyPr>
          <a:lstStyle/>
          <a:p>
            <a:r>
              <a:rPr lang="en-US" sz="2000" b="1" dirty="0">
                <a:solidFill>
                  <a:srgbClr val="00B0F0"/>
                </a:solidFill>
              </a:rPr>
              <a:t>GGNN in NLP Tasks: </a:t>
            </a:r>
          </a:p>
          <a:p>
            <a:pPr marL="285750" indent="-285750">
              <a:buFont typeface="Arial" panose="020B0604020202020204" pitchFamily="34" charset="0"/>
              <a:buChar char="•"/>
            </a:pPr>
            <a:r>
              <a:rPr lang="en-US" dirty="0"/>
              <a:t>Semantic parsing</a:t>
            </a:r>
          </a:p>
          <a:p>
            <a:pPr marL="285750" indent="-285750">
              <a:buFont typeface="Arial" panose="020B0604020202020204" pitchFamily="34" charset="0"/>
              <a:buChar char="•"/>
            </a:pPr>
            <a:r>
              <a:rPr lang="en-US" dirty="0"/>
              <a:t>Machine translation</a:t>
            </a:r>
          </a:p>
        </p:txBody>
      </p:sp>
      <p:sp>
        <p:nvSpPr>
          <p:cNvPr id="12" name="TextBox 11">
            <a:extLst>
              <a:ext uri="{FF2B5EF4-FFF2-40B4-BE49-F238E27FC236}">
                <a16:creationId xmlns:a16="http://schemas.microsoft.com/office/drawing/2014/main" id="{1ED389DA-13C1-C74E-8C8B-3A489F452EDC}"/>
              </a:ext>
            </a:extLst>
          </p:cNvPr>
          <p:cNvSpPr txBox="1"/>
          <p:nvPr/>
        </p:nvSpPr>
        <p:spPr>
          <a:xfrm>
            <a:off x="308560" y="2766228"/>
            <a:ext cx="1548295" cy="923330"/>
          </a:xfrm>
          <a:prstGeom prst="rect">
            <a:avLst/>
          </a:prstGeom>
          <a:noFill/>
        </p:spPr>
        <p:txBody>
          <a:bodyPr wrap="square" rtlCol="0">
            <a:spAutoFit/>
          </a:bodyPr>
          <a:lstStyle/>
          <a:p>
            <a:r>
              <a:rPr lang="en-US" dirty="0">
                <a:solidFill>
                  <a:srgbClr val="00B0F0"/>
                </a:solidFill>
              </a:rPr>
              <a:t>Zero-padding </a:t>
            </a:r>
            <a:r>
              <a:rPr lang="en-US" dirty="0"/>
              <a:t>input</a:t>
            </a:r>
            <a:r>
              <a:rPr lang="en-US" dirty="0">
                <a:solidFill>
                  <a:srgbClr val="00B0F0"/>
                </a:solidFill>
              </a:rPr>
              <a:t> </a:t>
            </a:r>
            <a:r>
              <a:rPr lang="en-US" dirty="0"/>
              <a:t>node embeddings</a:t>
            </a:r>
          </a:p>
        </p:txBody>
      </p:sp>
      <p:cxnSp>
        <p:nvCxnSpPr>
          <p:cNvPr id="14" name="Straight Arrow Connector 13">
            <a:extLst>
              <a:ext uri="{FF2B5EF4-FFF2-40B4-BE49-F238E27FC236}">
                <a16:creationId xmlns:a16="http://schemas.microsoft.com/office/drawing/2014/main" id="{D6FB8A8E-401C-614E-AD2D-AF7656E20369}"/>
              </a:ext>
            </a:extLst>
          </p:cNvPr>
          <p:cNvCxnSpPr>
            <a:cxnSpLocks/>
          </p:cNvCxnSpPr>
          <p:nvPr/>
        </p:nvCxnSpPr>
        <p:spPr>
          <a:xfrm>
            <a:off x="2004646" y="3188677"/>
            <a:ext cx="1195754" cy="24032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958ABAB-36C3-244C-85FF-5A68B91A6DCD}"/>
              </a:ext>
            </a:extLst>
          </p:cNvPr>
          <p:cNvSpPr txBox="1"/>
          <p:nvPr/>
        </p:nvSpPr>
        <p:spPr>
          <a:xfrm>
            <a:off x="339120" y="3753674"/>
            <a:ext cx="1548295" cy="1200329"/>
          </a:xfrm>
          <a:prstGeom prst="rect">
            <a:avLst/>
          </a:prstGeom>
          <a:noFill/>
        </p:spPr>
        <p:txBody>
          <a:bodyPr wrap="square" rtlCol="0">
            <a:spAutoFit/>
          </a:bodyPr>
          <a:lstStyle/>
          <a:p>
            <a:r>
              <a:rPr lang="en-US" dirty="0">
                <a:solidFill>
                  <a:srgbClr val="00B0F0"/>
                </a:solidFill>
              </a:rPr>
              <a:t>Incoming &amp; outcoming edges  </a:t>
            </a:r>
            <a:r>
              <a:rPr lang="en-US" dirty="0"/>
              <a:t>for node v</a:t>
            </a:r>
            <a:r>
              <a:rPr lang="en-US" baseline="-25000" dirty="0"/>
              <a:t>i</a:t>
            </a:r>
            <a:endParaRPr lang="en-US" dirty="0"/>
          </a:p>
        </p:txBody>
      </p:sp>
      <p:cxnSp>
        <p:nvCxnSpPr>
          <p:cNvPr id="20" name="Straight Arrow Connector 19">
            <a:extLst>
              <a:ext uri="{FF2B5EF4-FFF2-40B4-BE49-F238E27FC236}">
                <a16:creationId xmlns:a16="http://schemas.microsoft.com/office/drawing/2014/main" id="{EF0BC669-C060-6C46-B7A1-07156D1D38F0}"/>
              </a:ext>
            </a:extLst>
          </p:cNvPr>
          <p:cNvCxnSpPr>
            <a:cxnSpLocks/>
          </p:cNvCxnSpPr>
          <p:nvPr/>
        </p:nvCxnSpPr>
        <p:spPr>
          <a:xfrm flipV="1">
            <a:off x="2004646" y="4042008"/>
            <a:ext cx="1195754" cy="2339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3C820219-2099-3F42-AE25-F0365D70B3D3}"/>
              </a:ext>
            </a:extLst>
          </p:cNvPr>
          <p:cNvCxnSpPr>
            <a:cxnSpLocks/>
          </p:cNvCxnSpPr>
          <p:nvPr/>
        </p:nvCxnSpPr>
        <p:spPr>
          <a:xfrm flipV="1">
            <a:off x="4560278" y="4829408"/>
            <a:ext cx="0" cy="66871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7A9C9C6-8DA2-4D40-81C5-784C84C8E4F2}"/>
              </a:ext>
            </a:extLst>
          </p:cNvPr>
          <p:cNvSpPr txBox="1"/>
          <p:nvPr/>
        </p:nvSpPr>
        <p:spPr>
          <a:xfrm>
            <a:off x="3200400" y="5622170"/>
            <a:ext cx="3283206" cy="369332"/>
          </a:xfrm>
          <a:prstGeom prst="rect">
            <a:avLst/>
          </a:prstGeom>
          <a:noFill/>
        </p:spPr>
        <p:txBody>
          <a:bodyPr wrap="none" rtlCol="0">
            <a:spAutoFit/>
          </a:bodyPr>
          <a:lstStyle/>
          <a:p>
            <a:r>
              <a:rPr lang="en-US" dirty="0"/>
              <a:t>GRU for fusing node embeddings</a:t>
            </a:r>
          </a:p>
        </p:txBody>
      </p:sp>
    </p:spTree>
    <p:extLst>
      <p:ext uri="{BB962C8B-B14F-4D97-AF65-F5344CB8AC3E}">
        <p14:creationId xmlns:p14="http://schemas.microsoft.com/office/powerpoint/2010/main" val="469036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6162F-2C51-6243-942E-2C70E1DFE0D1}"/>
              </a:ext>
            </a:extLst>
          </p:cNvPr>
          <p:cNvSpPr>
            <a:spLocks noGrp="1"/>
          </p:cNvSpPr>
          <p:nvPr>
            <p:ph type="title"/>
          </p:nvPr>
        </p:nvSpPr>
        <p:spPr/>
        <p:txBody>
          <a:bodyPr/>
          <a:lstStyle/>
          <a:p>
            <a:r>
              <a:rPr lang="en-US" b="1" spc="-107" dirty="0">
                <a:solidFill>
                  <a:srgbClr val="C00000"/>
                </a:solidFill>
              </a:rPr>
              <a:t>DLG4NLP: </a:t>
            </a:r>
            <a:br>
              <a:rPr lang="en-US" b="1" spc="-107" dirty="0">
                <a:solidFill>
                  <a:srgbClr val="C00000"/>
                </a:solidFill>
              </a:rPr>
            </a:br>
            <a:r>
              <a:rPr lang="en-US" b="1" spc="-107" dirty="0">
                <a:solidFill>
                  <a:srgbClr val="C00000"/>
                </a:solidFill>
              </a:rPr>
              <a:t>A Roadmap</a:t>
            </a:r>
          </a:p>
        </p:txBody>
      </p:sp>
      <p:sp>
        <p:nvSpPr>
          <p:cNvPr id="4" name="Slide Number Placeholder 3">
            <a:extLst>
              <a:ext uri="{FF2B5EF4-FFF2-40B4-BE49-F238E27FC236}">
                <a16:creationId xmlns:a16="http://schemas.microsoft.com/office/drawing/2014/main" id="{7CB088E9-BD60-D844-9D08-62C30C421594}"/>
              </a:ext>
            </a:extLst>
          </p:cNvPr>
          <p:cNvSpPr>
            <a:spLocks noGrp="1"/>
          </p:cNvSpPr>
          <p:nvPr>
            <p:ph type="sldNum" sz="quarter" idx="12"/>
          </p:nvPr>
        </p:nvSpPr>
        <p:spPr/>
        <p:txBody>
          <a:bodyPr/>
          <a:lstStyle/>
          <a:p>
            <a:fld id="{4C15419E-54D6-8648-ABFB-BEF58E3E877E}" type="slidenum">
              <a:rPr lang="en-US" smtClean="0"/>
              <a:t>28</a:t>
            </a:fld>
            <a:endParaRPr lang="en-US"/>
          </a:p>
        </p:txBody>
      </p:sp>
      <p:graphicFrame>
        <p:nvGraphicFramePr>
          <p:cNvPr id="3" name="Diagram 2">
            <a:extLst>
              <a:ext uri="{FF2B5EF4-FFF2-40B4-BE49-F238E27FC236}">
                <a16:creationId xmlns:a16="http://schemas.microsoft.com/office/drawing/2014/main" id="{7C2EF148-306F-D54B-9FE4-8796708B1E0B}"/>
              </a:ext>
            </a:extLst>
          </p:cNvPr>
          <p:cNvGraphicFramePr/>
          <p:nvPr>
            <p:extLst>
              <p:ext uri="{D42A27DB-BD31-4B8C-83A1-F6EECF244321}">
                <p14:modId xmlns:p14="http://schemas.microsoft.com/office/powerpoint/2010/main" val="4206609041"/>
              </p:ext>
            </p:extLst>
          </p:nvPr>
        </p:nvGraphicFramePr>
        <p:xfrm>
          <a:off x="566616" y="1559169"/>
          <a:ext cx="4790831" cy="4579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Content Placeholder 8" descr="Diagram&#10;&#10;Description automatically generated">
            <a:extLst>
              <a:ext uri="{FF2B5EF4-FFF2-40B4-BE49-F238E27FC236}">
                <a16:creationId xmlns:a16="http://schemas.microsoft.com/office/drawing/2014/main" id="{9B91CEE7-FD5C-3A4C-B280-44928E407C67}"/>
              </a:ext>
            </a:extLst>
          </p:cNvPr>
          <p:cNvPicPr>
            <a:picLocks noGrp="1" noChangeAspect="1"/>
          </p:cNvPicPr>
          <p:nvPr>
            <p:ph idx="1"/>
          </p:nvPr>
        </p:nvPicPr>
        <p:blipFill>
          <a:blip r:embed="rId7"/>
          <a:stretch>
            <a:fillRect/>
          </a:stretch>
        </p:blipFill>
        <p:spPr>
          <a:xfrm>
            <a:off x="5382617" y="779858"/>
            <a:ext cx="6242767" cy="5941617"/>
          </a:xfrm>
        </p:spPr>
      </p:pic>
    </p:spTree>
    <p:extLst>
      <p:ext uri="{BB962C8B-B14F-4D97-AF65-F5344CB8AC3E}">
        <p14:creationId xmlns:p14="http://schemas.microsoft.com/office/powerpoint/2010/main" val="30201320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id="{4E10AC86-D3CA-8045-AE24-F50A6C66D40B}"/>
              </a:ext>
            </a:extLst>
          </p:cNvPr>
          <p:cNvSpPr txBox="1"/>
          <p:nvPr/>
        </p:nvSpPr>
        <p:spPr bwMode="hidden">
          <a:xfrm>
            <a:off x="2669561" y="2769245"/>
            <a:ext cx="6852878" cy="1323439"/>
          </a:xfrm>
          <a:prstGeom prst="rect">
            <a:avLst/>
          </a:prstGeom>
          <a:noFill/>
        </p:spPr>
        <p:txBody>
          <a:bodyPr wrap="square" rtlCol="0">
            <a:spAutoFit/>
          </a:bodyPr>
          <a:lstStyle/>
          <a:p>
            <a:pPr lvl="0" algn="ctr">
              <a:defRPr/>
            </a:pPr>
            <a:r>
              <a:rPr lang="en-US" sz="4000" b="1" dirty="0">
                <a:solidFill>
                  <a:srgbClr val="C00000"/>
                </a:solidFill>
              </a:rPr>
              <a:t>DLG4NLP</a:t>
            </a:r>
          </a:p>
          <a:p>
            <a:pPr lvl="0" algn="ctr">
              <a:defRPr/>
            </a:pPr>
            <a:r>
              <a:rPr lang="en-US" sz="4000" b="1" dirty="0">
                <a:solidFill>
                  <a:srgbClr val="C00000"/>
                </a:solidFill>
              </a:rPr>
              <a:t>Foundations</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3727019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id="{4E10AC86-D3CA-8045-AE24-F50A6C66D40B}"/>
              </a:ext>
            </a:extLst>
          </p:cNvPr>
          <p:cNvSpPr txBox="1"/>
          <p:nvPr/>
        </p:nvSpPr>
        <p:spPr bwMode="hidden">
          <a:xfrm>
            <a:off x="2669561" y="2769245"/>
            <a:ext cx="6852878" cy="1323439"/>
          </a:xfrm>
          <a:prstGeom prst="rect">
            <a:avLst/>
          </a:prstGeom>
          <a:noFill/>
        </p:spPr>
        <p:txBody>
          <a:bodyPr wrap="square" rtlCol="0">
            <a:spAutoFit/>
          </a:bodyPr>
          <a:lstStyle/>
          <a:p>
            <a:pPr lvl="0" algn="ctr">
              <a:defRPr/>
            </a:pPr>
            <a:r>
              <a:rPr lang="en-US" sz="4000" b="1" dirty="0">
                <a:solidFill>
                  <a:srgbClr val="C00000"/>
                </a:solidFill>
              </a:rPr>
              <a:t>DLG4NLP</a:t>
            </a:r>
          </a:p>
          <a:p>
            <a:pPr lvl="0" algn="ctr">
              <a:defRPr/>
            </a:pPr>
            <a:r>
              <a:rPr lang="en-US" sz="4000" b="1" dirty="0">
                <a:solidFill>
                  <a:srgbClr val="C00000"/>
                </a:solidFill>
              </a:rPr>
              <a:t>Introduction</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39223095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id="{4E10AC86-D3CA-8045-AE24-F50A6C66D40B}"/>
              </a:ext>
            </a:extLst>
          </p:cNvPr>
          <p:cNvSpPr txBox="1"/>
          <p:nvPr/>
        </p:nvSpPr>
        <p:spPr bwMode="hidden">
          <a:xfrm>
            <a:off x="2253328" y="3075057"/>
            <a:ext cx="7728872" cy="707886"/>
          </a:xfrm>
          <a:prstGeom prst="rect">
            <a:avLst/>
          </a:prstGeom>
          <a:noFill/>
        </p:spPr>
        <p:txBody>
          <a:bodyPr wrap="square" rtlCol="0">
            <a:spAutoFit/>
          </a:bodyPr>
          <a:lstStyle/>
          <a:p>
            <a:pPr lvl="0" algn="ctr">
              <a:defRPr/>
            </a:pPr>
            <a:r>
              <a:rPr lang="en-US" sz="4000" b="1" dirty="0">
                <a:solidFill>
                  <a:srgbClr val="C00000"/>
                </a:solidFill>
              </a:rPr>
              <a:t>Graph Construction for NLP</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3499560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kumimoji="1" lang="en-US" altLang="zh-CN" b="1" spc="-253" dirty="0">
                <a:solidFill>
                  <a:srgbClr val="C00000"/>
                </a:solidFill>
              </a:rPr>
              <a:t>Why</a:t>
            </a:r>
            <a:r>
              <a:rPr kumimoji="1" lang="zh-CN" altLang="en-US" b="1" spc="-253" dirty="0">
                <a:solidFill>
                  <a:srgbClr val="C00000"/>
                </a:solidFill>
              </a:rPr>
              <a:t> </a:t>
            </a:r>
            <a:r>
              <a:rPr kumimoji="1" lang="en-US" altLang="zh-CN" b="1" spc="-253" dirty="0">
                <a:solidFill>
                  <a:srgbClr val="C00000"/>
                </a:solidFill>
              </a:rPr>
              <a:t>Graph</a:t>
            </a:r>
            <a:r>
              <a:rPr kumimoji="1" lang="zh-CN" altLang="en-US" b="1" spc="-253" dirty="0">
                <a:solidFill>
                  <a:srgbClr val="C00000"/>
                </a:solidFill>
              </a:rPr>
              <a:t> </a:t>
            </a:r>
            <a:r>
              <a:rPr kumimoji="1" lang="en-US" altLang="zh-CN" b="1" spc="-253" dirty="0">
                <a:solidFill>
                  <a:srgbClr val="C00000"/>
                </a:solidFill>
              </a:rPr>
              <a:t>Construction</a:t>
            </a:r>
            <a:r>
              <a:rPr kumimoji="1" lang="zh-CN" altLang="en-US" b="1" spc="-253" dirty="0">
                <a:solidFill>
                  <a:srgbClr val="C00000"/>
                </a:solidFill>
              </a:rPr>
              <a:t> </a:t>
            </a:r>
            <a:r>
              <a:rPr kumimoji="1" lang="en-US" altLang="zh-CN" b="1" spc="-253" dirty="0">
                <a:solidFill>
                  <a:srgbClr val="C00000"/>
                </a:solidFill>
              </a:rPr>
              <a:t>for</a:t>
            </a:r>
            <a:r>
              <a:rPr kumimoji="1" lang="zh-CN" altLang="en-US" b="1" spc="-253" dirty="0">
                <a:solidFill>
                  <a:srgbClr val="C00000"/>
                </a:solidFill>
              </a:rPr>
              <a:t> </a:t>
            </a:r>
            <a:r>
              <a:rPr kumimoji="1" lang="en-US" altLang="zh-CN" b="1" spc="-253" dirty="0">
                <a:solidFill>
                  <a:srgbClr val="C00000"/>
                </a:solidFill>
              </a:rPr>
              <a:t>NLP?</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a:xfrm>
            <a:off x="484905" y="1323309"/>
            <a:ext cx="11267209" cy="4668594"/>
          </a:xfrm>
        </p:spPr>
        <p:txBody>
          <a:bodyPr/>
          <a:lstStyle/>
          <a:p>
            <a:r>
              <a:rPr lang="en-US" altLang="zh-CN" dirty="0"/>
              <a:t>Representation power:</a:t>
            </a:r>
            <a:r>
              <a:rPr lang="zh-CN" altLang="en-US" dirty="0"/>
              <a:t> </a:t>
            </a:r>
            <a:r>
              <a:rPr lang="en-US" altLang="zh-CN" dirty="0">
                <a:solidFill>
                  <a:srgbClr val="F80002"/>
                </a:solidFill>
              </a:rPr>
              <a:t>graph</a:t>
            </a:r>
            <a:r>
              <a:rPr lang="zh-CN" altLang="en-US" dirty="0"/>
              <a:t> </a:t>
            </a:r>
            <a:r>
              <a:rPr lang="en-US" altLang="zh-CN" dirty="0"/>
              <a:t>&gt;</a:t>
            </a:r>
            <a:r>
              <a:rPr lang="zh-CN" altLang="en-US" dirty="0"/>
              <a:t> </a:t>
            </a:r>
            <a:r>
              <a:rPr lang="en-US" altLang="zh-CN" dirty="0"/>
              <a:t>sequence</a:t>
            </a:r>
            <a:r>
              <a:rPr lang="zh-CN" altLang="en-US" dirty="0"/>
              <a:t> </a:t>
            </a:r>
            <a:r>
              <a:rPr lang="en-US" altLang="zh-CN" dirty="0"/>
              <a:t>&gt;</a:t>
            </a:r>
            <a:r>
              <a:rPr lang="zh-CN" altLang="en-US" dirty="0"/>
              <a:t> </a:t>
            </a:r>
            <a:r>
              <a:rPr lang="en-US" altLang="zh-CN" dirty="0"/>
              <a:t>bag</a:t>
            </a:r>
          </a:p>
          <a:p>
            <a:r>
              <a:rPr lang="en-US" altLang="zh-CN" dirty="0"/>
              <a:t>Different</a:t>
            </a:r>
            <a:r>
              <a:rPr lang="zh-CN" altLang="en-US" dirty="0"/>
              <a:t> </a:t>
            </a:r>
            <a:r>
              <a:rPr lang="en-US" altLang="zh-CN" dirty="0"/>
              <a:t>NLP</a:t>
            </a:r>
            <a:r>
              <a:rPr lang="zh-CN" altLang="en-US" dirty="0"/>
              <a:t> </a:t>
            </a:r>
            <a:r>
              <a:rPr lang="en-US" altLang="zh-CN" dirty="0"/>
              <a:t>tasks</a:t>
            </a:r>
            <a:r>
              <a:rPr lang="zh-CN" altLang="en-US" dirty="0"/>
              <a:t> </a:t>
            </a:r>
            <a:r>
              <a:rPr lang="en-US" altLang="zh-CN" dirty="0"/>
              <a:t>require</a:t>
            </a:r>
            <a:r>
              <a:rPr lang="zh-CN" altLang="en-US" dirty="0"/>
              <a:t> </a:t>
            </a:r>
            <a:r>
              <a:rPr lang="en-US" altLang="zh-CN" dirty="0">
                <a:solidFill>
                  <a:srgbClr val="F80002"/>
                </a:solidFill>
              </a:rPr>
              <a:t>different</a:t>
            </a:r>
            <a:r>
              <a:rPr lang="zh-CN" altLang="en-US" dirty="0">
                <a:solidFill>
                  <a:srgbClr val="F80002"/>
                </a:solidFill>
              </a:rPr>
              <a:t> </a:t>
            </a:r>
            <a:r>
              <a:rPr lang="en-US" altLang="zh-CN" dirty="0">
                <a:solidFill>
                  <a:srgbClr val="F80002"/>
                </a:solidFill>
              </a:rPr>
              <a:t>aspects</a:t>
            </a:r>
            <a:r>
              <a:rPr lang="zh-CN" altLang="en-US" dirty="0">
                <a:solidFill>
                  <a:srgbClr val="F80002"/>
                </a:solidFill>
              </a:rPr>
              <a:t> </a:t>
            </a:r>
            <a:r>
              <a:rPr lang="en-US" altLang="zh-CN" dirty="0"/>
              <a:t>of</a:t>
            </a:r>
            <a:r>
              <a:rPr lang="zh-CN" altLang="en-US" dirty="0"/>
              <a:t> </a:t>
            </a:r>
            <a:r>
              <a:rPr lang="en-US" altLang="zh-CN" dirty="0"/>
              <a:t>text ,</a:t>
            </a:r>
            <a:r>
              <a:rPr lang="zh-CN" altLang="en-US" dirty="0"/>
              <a:t> </a:t>
            </a:r>
            <a:r>
              <a:rPr lang="en-US" altLang="zh-CN" dirty="0"/>
              <a:t>e.g.,</a:t>
            </a:r>
            <a:r>
              <a:rPr lang="zh-CN" altLang="en-US" dirty="0"/>
              <a:t> </a:t>
            </a:r>
            <a:r>
              <a:rPr lang="en-US" altLang="zh-CN" dirty="0"/>
              <a:t>syntax,</a:t>
            </a:r>
            <a:r>
              <a:rPr lang="zh-CN" altLang="en-US" dirty="0"/>
              <a:t> </a:t>
            </a:r>
            <a:r>
              <a:rPr lang="en-US" altLang="zh-CN" dirty="0"/>
              <a:t>semantics.</a:t>
            </a:r>
          </a:p>
          <a:p>
            <a:r>
              <a:rPr lang="en-US" altLang="zh-CN" dirty="0"/>
              <a:t>Different</a:t>
            </a:r>
            <a:r>
              <a:rPr lang="zh-CN" altLang="en-US" dirty="0"/>
              <a:t> </a:t>
            </a:r>
            <a:r>
              <a:rPr lang="en-US" altLang="zh-CN" dirty="0"/>
              <a:t>graphs</a:t>
            </a:r>
            <a:r>
              <a:rPr lang="zh-CN" altLang="en-US" dirty="0"/>
              <a:t> </a:t>
            </a:r>
            <a:r>
              <a:rPr lang="en-US" altLang="zh-CN" dirty="0"/>
              <a:t>capture</a:t>
            </a:r>
            <a:r>
              <a:rPr lang="zh-CN" altLang="en-US" dirty="0"/>
              <a:t> </a:t>
            </a:r>
            <a:r>
              <a:rPr lang="en-US" altLang="zh-CN" dirty="0"/>
              <a:t>different</a:t>
            </a:r>
            <a:r>
              <a:rPr lang="zh-CN" altLang="en-US" dirty="0"/>
              <a:t> </a:t>
            </a:r>
            <a:r>
              <a:rPr lang="en-US" altLang="zh-CN" dirty="0"/>
              <a:t>aspects</a:t>
            </a:r>
            <a:r>
              <a:rPr lang="zh-CN" altLang="en-US" dirty="0"/>
              <a:t> </a:t>
            </a:r>
            <a:r>
              <a:rPr lang="en-US" altLang="zh-CN" dirty="0"/>
              <a:t>of</a:t>
            </a:r>
            <a:r>
              <a:rPr lang="zh-CN" altLang="en-US" dirty="0"/>
              <a:t> </a:t>
            </a:r>
            <a:r>
              <a:rPr lang="en-US" altLang="zh-CN" dirty="0"/>
              <a:t>the</a:t>
            </a:r>
            <a:r>
              <a:rPr lang="zh-CN" altLang="en-US" dirty="0"/>
              <a:t> </a:t>
            </a:r>
            <a:r>
              <a:rPr lang="en-US" altLang="zh-CN" dirty="0"/>
              <a:t>text</a:t>
            </a:r>
          </a:p>
          <a:p>
            <a:r>
              <a:rPr lang="en-US" altLang="zh-CN" dirty="0"/>
              <a:t>Two</a:t>
            </a:r>
            <a:r>
              <a:rPr lang="zh-CN" altLang="en-US" dirty="0"/>
              <a:t> </a:t>
            </a:r>
            <a:r>
              <a:rPr lang="en-US" altLang="zh-CN" dirty="0"/>
              <a:t>categories:</a:t>
            </a:r>
            <a:r>
              <a:rPr lang="zh-CN" altLang="en-US" dirty="0"/>
              <a:t> </a:t>
            </a:r>
            <a:r>
              <a:rPr lang="en-US" altLang="zh-CN" dirty="0"/>
              <a:t>static</a:t>
            </a:r>
            <a:r>
              <a:rPr lang="zh-CN" altLang="en-US" dirty="0"/>
              <a:t> </a:t>
            </a:r>
            <a:r>
              <a:rPr lang="en-US" altLang="zh-CN" dirty="0"/>
              <a:t>vs</a:t>
            </a:r>
            <a:r>
              <a:rPr lang="zh-CN" altLang="en-US" dirty="0"/>
              <a:t> </a:t>
            </a:r>
            <a:r>
              <a:rPr lang="en-US" altLang="zh-CN" dirty="0"/>
              <a:t>dynamic</a:t>
            </a:r>
            <a:r>
              <a:rPr lang="zh-CN" altLang="en-US" dirty="0"/>
              <a:t> </a:t>
            </a:r>
            <a:r>
              <a:rPr lang="en-US" altLang="zh-CN" dirty="0"/>
              <a:t>graph</a:t>
            </a:r>
            <a:r>
              <a:rPr lang="zh-CN" altLang="en-US" dirty="0"/>
              <a:t> </a:t>
            </a:r>
            <a:r>
              <a:rPr lang="en-US" altLang="zh-CN" dirty="0"/>
              <a:t>construction</a:t>
            </a:r>
          </a:p>
          <a:p>
            <a:r>
              <a:rPr lang="en-US" altLang="zh-CN" dirty="0"/>
              <a:t>Goal:</a:t>
            </a:r>
            <a:r>
              <a:rPr lang="zh-CN" altLang="en-US" dirty="0"/>
              <a:t> </a:t>
            </a:r>
            <a:r>
              <a:rPr lang="en-US" altLang="zh-CN" dirty="0"/>
              <a:t>good</a:t>
            </a:r>
            <a:r>
              <a:rPr lang="zh-CN" altLang="en-US" dirty="0"/>
              <a:t> </a:t>
            </a:r>
            <a:r>
              <a:rPr lang="en-US" altLang="zh-CN" dirty="0"/>
              <a:t>downstream</a:t>
            </a:r>
            <a:r>
              <a:rPr lang="zh-CN" altLang="en-US" dirty="0"/>
              <a:t> </a:t>
            </a:r>
            <a:r>
              <a:rPr lang="en-US" altLang="zh-CN" dirty="0"/>
              <a:t>task</a:t>
            </a:r>
            <a:r>
              <a:rPr lang="zh-CN" altLang="en-US" dirty="0"/>
              <a:t> </a:t>
            </a:r>
            <a:r>
              <a:rPr lang="en-US" altLang="zh-CN" dirty="0"/>
              <a:t>performance</a:t>
            </a:r>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31</a:t>
            </a:fld>
            <a:endParaRPr lang="en-US"/>
          </a:p>
        </p:txBody>
      </p:sp>
      <p:sp>
        <p:nvSpPr>
          <p:cNvPr id="12" name="TextBox 11">
            <a:extLst>
              <a:ext uri="{FF2B5EF4-FFF2-40B4-BE49-F238E27FC236}">
                <a16:creationId xmlns:a16="http://schemas.microsoft.com/office/drawing/2014/main" id="{87BFCE17-AD14-9C41-894E-834D6FE5C785}"/>
              </a:ext>
            </a:extLst>
          </p:cNvPr>
          <p:cNvSpPr txBox="1"/>
          <p:nvPr/>
        </p:nvSpPr>
        <p:spPr>
          <a:xfrm>
            <a:off x="7442334" y="4763493"/>
            <a:ext cx="885977" cy="303012"/>
          </a:xfrm>
          <a:prstGeom prst="rect">
            <a:avLst/>
          </a:prstGeom>
          <a:noFill/>
        </p:spPr>
        <p:txBody>
          <a:bodyPr wrap="none" rtlCol="0">
            <a:spAutoFit/>
          </a:bodyPr>
          <a:lstStyle/>
          <a:p>
            <a:r>
              <a:rPr lang="en-US" sz="1400" dirty="0">
                <a:solidFill>
                  <a:schemeClr val="bg1"/>
                </a:solidFill>
              </a:rPr>
              <a:t>GNs</a:t>
            </a:r>
            <a:endParaRPr lang="en-US" dirty="0">
              <a:solidFill>
                <a:schemeClr val="bg1"/>
              </a:solidFill>
            </a:endParaRPr>
          </a:p>
        </p:txBody>
      </p:sp>
      <p:pic>
        <p:nvPicPr>
          <p:cNvPr id="13" name="Content Placeholder 5">
            <a:extLst>
              <a:ext uri="{FF2B5EF4-FFF2-40B4-BE49-F238E27FC236}">
                <a16:creationId xmlns:a16="http://schemas.microsoft.com/office/drawing/2014/main" id="{8C03BF5F-A178-1347-8198-F94C66F3360E}"/>
              </a:ext>
            </a:extLst>
          </p:cNvPr>
          <p:cNvPicPr>
            <a:picLocks noChangeAspect="1"/>
          </p:cNvPicPr>
          <p:nvPr/>
        </p:nvPicPr>
        <p:blipFill>
          <a:blip r:embed="rId3"/>
          <a:stretch>
            <a:fillRect/>
          </a:stretch>
        </p:blipFill>
        <p:spPr>
          <a:xfrm>
            <a:off x="6361540" y="3894453"/>
            <a:ext cx="4055078" cy="1207200"/>
          </a:xfrm>
          <a:prstGeom prst="rect">
            <a:avLst/>
          </a:prstGeom>
        </p:spPr>
      </p:pic>
      <p:pic>
        <p:nvPicPr>
          <p:cNvPr id="14" name="Content Placeholder 6">
            <a:extLst>
              <a:ext uri="{FF2B5EF4-FFF2-40B4-BE49-F238E27FC236}">
                <a16:creationId xmlns:a16="http://schemas.microsoft.com/office/drawing/2014/main" id="{BEEF46AF-10A9-F94F-92F4-DAAD7BEB110A}"/>
              </a:ext>
            </a:extLst>
          </p:cNvPr>
          <p:cNvPicPr>
            <a:picLocks noChangeAspect="1"/>
          </p:cNvPicPr>
          <p:nvPr/>
        </p:nvPicPr>
        <p:blipFill>
          <a:blip r:embed="rId4"/>
          <a:stretch>
            <a:fillRect/>
          </a:stretch>
        </p:blipFill>
        <p:spPr>
          <a:xfrm>
            <a:off x="6361540" y="5133875"/>
            <a:ext cx="3637269" cy="1229693"/>
          </a:xfrm>
          <a:prstGeom prst="rect">
            <a:avLst/>
          </a:prstGeom>
        </p:spPr>
      </p:pic>
      <p:sp>
        <p:nvSpPr>
          <p:cNvPr id="15" name="TextBox 14">
            <a:extLst>
              <a:ext uri="{FF2B5EF4-FFF2-40B4-BE49-F238E27FC236}">
                <a16:creationId xmlns:a16="http://schemas.microsoft.com/office/drawing/2014/main" id="{90D07926-7F1A-4248-A9EA-BE12880857D6}"/>
              </a:ext>
            </a:extLst>
          </p:cNvPr>
          <p:cNvSpPr txBox="1"/>
          <p:nvPr/>
        </p:nvSpPr>
        <p:spPr>
          <a:xfrm>
            <a:off x="6622783" y="6482868"/>
            <a:ext cx="3114781" cy="422433"/>
          </a:xfrm>
          <a:prstGeom prst="rect">
            <a:avLst/>
          </a:prstGeom>
          <a:noFill/>
        </p:spPr>
        <p:txBody>
          <a:bodyPr wrap="none" rtlCol="0">
            <a:spAutoFit/>
          </a:bodyPr>
          <a:lstStyle/>
          <a:p>
            <a:r>
              <a:rPr lang="en-US" altLang="zh-CN" dirty="0"/>
              <a:t>many</a:t>
            </a:r>
            <a:r>
              <a:rPr lang="zh-CN" altLang="en-US" dirty="0"/>
              <a:t> </a:t>
            </a:r>
            <a:r>
              <a:rPr lang="en-US" altLang="zh-CN" dirty="0"/>
              <a:t>more</a:t>
            </a:r>
            <a:r>
              <a:rPr lang="zh-CN" altLang="en-US" dirty="0"/>
              <a:t> </a:t>
            </a:r>
            <a:r>
              <a:rPr lang="en-US" altLang="zh-CN" dirty="0"/>
              <a:t>graph</a:t>
            </a:r>
            <a:r>
              <a:rPr lang="zh-CN" altLang="en-US" dirty="0"/>
              <a:t> </a:t>
            </a:r>
            <a:r>
              <a:rPr lang="en-US" altLang="zh-CN" dirty="0"/>
              <a:t>options…</a:t>
            </a:r>
            <a:endParaRPr lang="en-US" dirty="0"/>
          </a:p>
        </p:txBody>
      </p:sp>
      <p:sp>
        <p:nvSpPr>
          <p:cNvPr id="17" name="Folded Corner 16">
            <a:extLst>
              <a:ext uri="{FF2B5EF4-FFF2-40B4-BE49-F238E27FC236}">
                <a16:creationId xmlns:a16="http://schemas.microsoft.com/office/drawing/2014/main" id="{6FDCC192-B5F1-3A49-90CA-195C44858BC3}"/>
              </a:ext>
            </a:extLst>
          </p:cNvPr>
          <p:cNvSpPr/>
          <p:nvPr/>
        </p:nvSpPr>
        <p:spPr>
          <a:xfrm>
            <a:off x="1333451" y="4533008"/>
            <a:ext cx="1549073" cy="1930935"/>
          </a:xfrm>
          <a:prstGeom prst="foldedCorner">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Text</a:t>
            </a:r>
            <a:endParaRPr lang="en-US" dirty="0">
              <a:solidFill>
                <a:schemeClr val="tx1"/>
              </a:solidFill>
            </a:endParaRPr>
          </a:p>
        </p:txBody>
      </p:sp>
      <p:grpSp>
        <p:nvGrpSpPr>
          <p:cNvPr id="20" name="Group 19">
            <a:extLst>
              <a:ext uri="{FF2B5EF4-FFF2-40B4-BE49-F238E27FC236}">
                <a16:creationId xmlns:a16="http://schemas.microsoft.com/office/drawing/2014/main" id="{7F7B0C66-4796-0447-ADBC-E4BA3F30C095}"/>
              </a:ext>
            </a:extLst>
          </p:cNvPr>
          <p:cNvGrpSpPr/>
          <p:nvPr/>
        </p:nvGrpSpPr>
        <p:grpSpPr>
          <a:xfrm>
            <a:off x="3650781" y="5293837"/>
            <a:ext cx="2059794" cy="688245"/>
            <a:chOff x="2988001" y="4935357"/>
            <a:chExt cx="1826526" cy="601731"/>
          </a:xfrm>
        </p:grpSpPr>
        <p:sp>
          <p:nvSpPr>
            <p:cNvPr id="18" name="Right Arrow 17">
              <a:extLst>
                <a:ext uri="{FF2B5EF4-FFF2-40B4-BE49-F238E27FC236}">
                  <a16:creationId xmlns:a16="http://schemas.microsoft.com/office/drawing/2014/main" id="{0A7DA894-02C5-364D-A1AC-F6B6428E4393}"/>
                </a:ext>
              </a:extLst>
            </p:cNvPr>
            <p:cNvSpPr/>
            <p:nvPr/>
          </p:nvSpPr>
          <p:spPr>
            <a:xfrm>
              <a:off x="2988001" y="4935357"/>
              <a:ext cx="1735796" cy="264923"/>
            </a:xfrm>
            <a:prstGeom prst="rightArrow">
              <a:avLst/>
            </a:prstGeom>
            <a:solidFill>
              <a:srgbClr val="1D93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B77C4274-3BA3-5648-908F-9F86A79D7E12}"/>
                </a:ext>
              </a:extLst>
            </p:cNvPr>
            <p:cNvSpPr txBox="1"/>
            <p:nvPr/>
          </p:nvSpPr>
          <p:spPr>
            <a:xfrm>
              <a:off x="3078731" y="5167756"/>
              <a:ext cx="1735796" cy="369332"/>
            </a:xfrm>
            <a:prstGeom prst="rect">
              <a:avLst/>
            </a:prstGeom>
            <a:noFill/>
          </p:spPr>
          <p:txBody>
            <a:bodyPr wrap="none" rtlCol="0">
              <a:spAutoFit/>
            </a:bodyPr>
            <a:lstStyle/>
            <a:p>
              <a:r>
                <a:rPr lang="en-US" altLang="zh-CN" dirty="0"/>
                <a:t>convert</a:t>
              </a:r>
              <a:r>
                <a:rPr lang="zh-CN" altLang="en-US" dirty="0"/>
                <a:t> </a:t>
              </a:r>
              <a:r>
                <a:rPr lang="en-US" altLang="zh-CN" dirty="0"/>
                <a:t>to</a:t>
              </a:r>
              <a:r>
                <a:rPr lang="zh-CN" altLang="en-US" dirty="0"/>
                <a:t> </a:t>
              </a:r>
              <a:r>
                <a:rPr lang="en-US" altLang="zh-CN" dirty="0"/>
                <a:t>graph</a:t>
              </a:r>
              <a:endParaRPr lang="en-US" dirty="0"/>
            </a:p>
          </p:txBody>
        </p:sp>
      </p:grpSp>
      <p:pic>
        <p:nvPicPr>
          <p:cNvPr id="22" name="Picture 21" descr="Icon&#10;&#10;Description automatically generated">
            <a:extLst>
              <a:ext uri="{FF2B5EF4-FFF2-40B4-BE49-F238E27FC236}">
                <a16:creationId xmlns:a16="http://schemas.microsoft.com/office/drawing/2014/main" id="{C2E20D88-BBA3-DB42-A62E-02C958D3FD7C}"/>
              </a:ext>
            </a:extLst>
          </p:cNvPr>
          <p:cNvPicPr>
            <a:picLocks noChangeAspect="1"/>
          </p:cNvPicPr>
          <p:nvPr/>
        </p:nvPicPr>
        <p:blipFill>
          <a:blip r:embed="rId5"/>
          <a:stretch>
            <a:fillRect/>
          </a:stretch>
        </p:blipFill>
        <p:spPr>
          <a:xfrm>
            <a:off x="4363817" y="4453390"/>
            <a:ext cx="531403" cy="838403"/>
          </a:xfrm>
          <a:prstGeom prst="rect">
            <a:avLst/>
          </a:prstGeom>
        </p:spPr>
      </p:pic>
    </p:spTree>
    <p:extLst>
      <p:ext uri="{BB962C8B-B14F-4D97-AF65-F5344CB8AC3E}">
        <p14:creationId xmlns:p14="http://schemas.microsoft.com/office/powerpoint/2010/main" val="143661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a:xfrm>
            <a:off x="838200" y="1559625"/>
            <a:ext cx="10515600" cy="4351338"/>
          </a:xfrm>
        </p:spPr>
        <p:txBody>
          <a:bodyPr/>
          <a:lstStyle/>
          <a:p>
            <a:r>
              <a:rPr lang="en-US" altLang="zh-CN" dirty="0"/>
              <a:t>Problem</a:t>
            </a:r>
            <a:r>
              <a:rPr lang="zh-CN" altLang="en-US" dirty="0"/>
              <a:t> </a:t>
            </a:r>
            <a:r>
              <a:rPr lang="en-US" altLang="zh-CN" dirty="0"/>
              <a:t>setting:</a:t>
            </a:r>
            <a:endParaRPr lang="en" altLang="zh-CN" dirty="0"/>
          </a:p>
          <a:p>
            <a:pPr lvl="1"/>
            <a:r>
              <a:rPr lang="en-US" altLang="zh-CN" dirty="0">
                <a:solidFill>
                  <a:srgbClr val="00B0F0"/>
                </a:solidFill>
              </a:rPr>
              <a:t>Input:</a:t>
            </a:r>
            <a:r>
              <a:rPr lang="zh-CN" altLang="en-US" dirty="0">
                <a:solidFill>
                  <a:srgbClr val="00B0F0"/>
                </a:solidFill>
              </a:rPr>
              <a:t> </a:t>
            </a:r>
            <a:r>
              <a:rPr lang="en-US" altLang="zh-CN" dirty="0"/>
              <a:t>raw</a:t>
            </a:r>
            <a:r>
              <a:rPr lang="zh-CN" altLang="en-US" dirty="0"/>
              <a:t> </a:t>
            </a:r>
            <a:r>
              <a:rPr lang="en-US" altLang="zh-CN" dirty="0"/>
              <a:t>text</a:t>
            </a:r>
            <a:r>
              <a:rPr lang="zh-CN" altLang="en-US" dirty="0"/>
              <a:t> </a:t>
            </a:r>
            <a:r>
              <a:rPr lang="en-US" altLang="zh-CN" dirty="0"/>
              <a:t>(e.g.,</a:t>
            </a:r>
            <a:r>
              <a:rPr lang="zh-CN" altLang="en-US" dirty="0"/>
              <a:t> </a:t>
            </a:r>
            <a:r>
              <a:rPr lang="en-US" altLang="zh-CN" dirty="0"/>
              <a:t>sentence,</a:t>
            </a:r>
            <a:r>
              <a:rPr lang="zh-CN" altLang="en-US" dirty="0"/>
              <a:t> </a:t>
            </a:r>
            <a:r>
              <a:rPr lang="en-US" altLang="zh-CN" dirty="0"/>
              <a:t>paragraph,</a:t>
            </a:r>
            <a:r>
              <a:rPr lang="zh-CN" altLang="en-US" dirty="0"/>
              <a:t> </a:t>
            </a:r>
            <a:r>
              <a:rPr lang="en-US" altLang="zh-CN" dirty="0"/>
              <a:t>document,</a:t>
            </a:r>
            <a:r>
              <a:rPr lang="zh-CN" altLang="en-US" dirty="0"/>
              <a:t> </a:t>
            </a:r>
            <a:r>
              <a:rPr lang="en-US" altLang="zh-CN" dirty="0"/>
              <a:t>corpus)</a:t>
            </a:r>
          </a:p>
          <a:p>
            <a:pPr lvl="1"/>
            <a:r>
              <a:rPr lang="en-US" altLang="zh-CN" dirty="0">
                <a:solidFill>
                  <a:srgbClr val="00B0F0"/>
                </a:solidFill>
              </a:rPr>
              <a:t>Output:</a:t>
            </a:r>
            <a:r>
              <a:rPr lang="zh-CN" altLang="en-US" dirty="0">
                <a:solidFill>
                  <a:srgbClr val="00B0F0"/>
                </a:solidFill>
              </a:rPr>
              <a:t> </a:t>
            </a:r>
            <a:r>
              <a:rPr lang="en-US" altLang="zh-CN" dirty="0"/>
              <a:t>graph</a:t>
            </a:r>
          </a:p>
          <a:p>
            <a:r>
              <a:rPr lang="en-US" altLang="zh-CN" dirty="0"/>
              <a:t>Conducted</a:t>
            </a:r>
            <a:r>
              <a:rPr lang="zh-CN" altLang="en-US" dirty="0"/>
              <a:t> </a:t>
            </a:r>
            <a:r>
              <a:rPr lang="en-US" altLang="zh-CN" dirty="0"/>
              <a:t>during </a:t>
            </a:r>
            <a:r>
              <a:rPr lang="en-US" altLang="zh-CN" dirty="0">
                <a:solidFill>
                  <a:srgbClr val="FF0000"/>
                </a:solidFill>
              </a:rPr>
              <a:t>preprocessing</a:t>
            </a:r>
            <a:r>
              <a:rPr lang="en-US" altLang="zh-CN" dirty="0"/>
              <a:t> by</a:t>
            </a:r>
            <a:r>
              <a:rPr lang="zh-CN" altLang="en-US" dirty="0"/>
              <a:t> </a:t>
            </a:r>
            <a:r>
              <a:rPr lang="en-US" altLang="zh-CN" dirty="0"/>
              <a:t>augmenting text</a:t>
            </a:r>
            <a:r>
              <a:rPr lang="zh-CN" altLang="en-US" dirty="0"/>
              <a:t> </a:t>
            </a:r>
            <a:r>
              <a:rPr lang="en-US" altLang="zh-CN" dirty="0"/>
              <a:t>with </a:t>
            </a:r>
            <a:r>
              <a:rPr lang="en-US" altLang="zh-CN" dirty="0">
                <a:solidFill>
                  <a:srgbClr val="FF0000"/>
                </a:solidFill>
              </a:rPr>
              <a:t>domain knowledge</a:t>
            </a:r>
            <a:endParaRPr lang="en-US" altLang="zh-CN"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32</a:t>
            </a:fld>
            <a:endParaRPr lang="en-US"/>
          </a:p>
        </p:txBody>
      </p:sp>
      <p:pic>
        <p:nvPicPr>
          <p:cNvPr id="9" name="Picture 8">
            <a:extLst>
              <a:ext uri="{FF2B5EF4-FFF2-40B4-BE49-F238E27FC236}">
                <a16:creationId xmlns:a16="http://schemas.microsoft.com/office/drawing/2014/main" id="{87732F8D-0A2A-5949-8CB9-8E26AD2E81DC}"/>
              </a:ext>
            </a:extLst>
          </p:cNvPr>
          <p:cNvPicPr>
            <a:picLocks noChangeAspect="1"/>
          </p:cNvPicPr>
          <p:nvPr/>
        </p:nvPicPr>
        <p:blipFill>
          <a:blip r:embed="rId3"/>
          <a:stretch>
            <a:fillRect/>
          </a:stretch>
        </p:blipFill>
        <p:spPr>
          <a:xfrm>
            <a:off x="2536722" y="3820974"/>
            <a:ext cx="6662994" cy="2899345"/>
          </a:xfrm>
          <a:prstGeom prst="rect">
            <a:avLst/>
          </a:prstGeom>
        </p:spPr>
      </p:pic>
    </p:spTree>
    <p:extLst>
      <p:ext uri="{BB962C8B-B14F-4D97-AF65-F5344CB8AC3E}">
        <p14:creationId xmlns:p14="http://schemas.microsoft.com/office/powerpoint/2010/main" val="73661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Dependency</a:t>
            </a:r>
            <a:r>
              <a:rPr lang="zh-CN" altLang="en-US" b="1" spc="-253" dirty="0">
                <a:solidFill>
                  <a:srgbClr val="C00000"/>
                </a:solidFill>
              </a:rPr>
              <a:t> </a:t>
            </a:r>
            <a:r>
              <a:rPr lang="en-US" altLang="zh-CN" b="1" spc="-253" dirty="0">
                <a:solidFill>
                  <a:srgbClr val="C00000"/>
                </a:solidFill>
              </a:rPr>
              <a:t>Graph</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33</a:t>
            </a:fld>
            <a:endParaRPr lang="en-US"/>
          </a:p>
        </p:txBody>
      </p:sp>
      <p:sp>
        <p:nvSpPr>
          <p:cNvPr id="7" name="TextBox 6">
            <a:extLst>
              <a:ext uri="{FF2B5EF4-FFF2-40B4-BE49-F238E27FC236}">
                <a16:creationId xmlns:a16="http://schemas.microsoft.com/office/drawing/2014/main" id="{3D988232-A5A0-174F-AE87-91B31BA36016}"/>
              </a:ext>
            </a:extLst>
          </p:cNvPr>
          <p:cNvSpPr txBox="1"/>
          <p:nvPr/>
        </p:nvSpPr>
        <p:spPr>
          <a:xfrm>
            <a:off x="1364806" y="6085265"/>
            <a:ext cx="6665286" cy="523220"/>
          </a:xfrm>
          <a:prstGeom prst="rect">
            <a:avLst/>
          </a:prstGeom>
          <a:noFill/>
        </p:spPr>
        <p:txBody>
          <a:bodyPr wrap="none" rtlCol="0">
            <a:spAutoFit/>
          </a:bodyPr>
          <a:lstStyle/>
          <a:p>
            <a:r>
              <a:rPr lang="en-US" sz="2800" dirty="0"/>
              <a:t> Text input: are there </a:t>
            </a:r>
            <a:r>
              <a:rPr lang="en-US" sz="2800" dirty="0" err="1"/>
              <a:t>ada</a:t>
            </a:r>
            <a:r>
              <a:rPr lang="en-US" sz="2800" dirty="0"/>
              <a:t> jobs outside </a:t>
            </a:r>
            <a:r>
              <a:rPr lang="en-US" sz="2800" dirty="0" err="1"/>
              <a:t>austin</a:t>
            </a:r>
            <a:endParaRPr lang="en-US" sz="2800" dirty="0"/>
          </a:p>
        </p:txBody>
      </p:sp>
      <p:grpSp>
        <p:nvGrpSpPr>
          <p:cNvPr id="5" name="Group 4">
            <a:extLst>
              <a:ext uri="{FF2B5EF4-FFF2-40B4-BE49-F238E27FC236}">
                <a16:creationId xmlns:a16="http://schemas.microsoft.com/office/drawing/2014/main" id="{37EB6E90-E817-2147-8E24-60154063643A}"/>
              </a:ext>
            </a:extLst>
          </p:cNvPr>
          <p:cNvGrpSpPr/>
          <p:nvPr/>
        </p:nvGrpSpPr>
        <p:grpSpPr>
          <a:xfrm>
            <a:off x="4366146" y="4800336"/>
            <a:ext cx="2285999" cy="1159973"/>
            <a:chOff x="4366146" y="4800336"/>
            <a:chExt cx="2285999" cy="1159973"/>
          </a:xfrm>
        </p:grpSpPr>
        <p:sp>
          <p:nvSpPr>
            <p:cNvPr id="8" name="Up Arrow 7">
              <a:extLst>
                <a:ext uri="{FF2B5EF4-FFF2-40B4-BE49-F238E27FC236}">
                  <a16:creationId xmlns:a16="http://schemas.microsoft.com/office/drawing/2014/main" id="{4E77343C-E910-E24D-9807-F5ADD97B72D5}"/>
                </a:ext>
              </a:extLst>
            </p:cNvPr>
            <p:cNvSpPr/>
            <p:nvPr/>
          </p:nvSpPr>
          <p:spPr>
            <a:xfrm>
              <a:off x="4366146" y="4800336"/>
              <a:ext cx="457200" cy="1159973"/>
            </a:xfrm>
            <a:prstGeom prst="upArrow">
              <a:avLst/>
            </a:prstGeom>
            <a:solidFill>
              <a:srgbClr val="90A5A7"/>
            </a:solidFill>
            <a:ln>
              <a:solidFill>
                <a:srgbClr val="90A5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60000"/>
                    <a:lumOff val="40000"/>
                  </a:schemeClr>
                </a:solidFill>
              </a:endParaRPr>
            </a:p>
          </p:txBody>
        </p:sp>
        <p:sp>
          <p:nvSpPr>
            <p:cNvPr id="9" name="TextBox 8">
              <a:extLst>
                <a:ext uri="{FF2B5EF4-FFF2-40B4-BE49-F238E27FC236}">
                  <a16:creationId xmlns:a16="http://schemas.microsoft.com/office/drawing/2014/main" id="{87482A42-8CC5-EE43-9EDC-005F3C9E3672}"/>
                </a:ext>
              </a:extLst>
            </p:cNvPr>
            <p:cNvSpPr txBox="1"/>
            <p:nvPr/>
          </p:nvSpPr>
          <p:spPr>
            <a:xfrm>
              <a:off x="4823346" y="5180206"/>
              <a:ext cx="1828799" cy="769441"/>
            </a:xfrm>
            <a:prstGeom prst="rect">
              <a:avLst/>
            </a:prstGeom>
            <a:noFill/>
          </p:spPr>
          <p:txBody>
            <a:bodyPr wrap="square" rtlCol="0">
              <a:spAutoFit/>
            </a:bodyPr>
            <a:lstStyle/>
            <a:p>
              <a:r>
                <a:rPr lang="en-US" sz="2200" i="1" dirty="0">
                  <a:cs typeface="Calibri" panose="020F0502020204030204" pitchFamily="34" charset="0"/>
                </a:rPr>
                <a:t>D</a:t>
              </a:r>
              <a:r>
                <a:rPr lang="en-US" altLang="zh-CN" sz="2200" i="1" dirty="0">
                  <a:cs typeface="Calibri" panose="020F0502020204030204" pitchFamily="34" charset="0"/>
                </a:rPr>
                <a:t>ependency</a:t>
              </a:r>
              <a:r>
                <a:rPr lang="zh-CN" altLang="en-US" sz="2200" i="1" dirty="0">
                  <a:cs typeface="Calibri" panose="020F0502020204030204" pitchFamily="34" charset="0"/>
                </a:rPr>
                <a:t> </a:t>
              </a:r>
              <a:r>
                <a:rPr lang="en-US" altLang="zh-CN" sz="2200" i="1" dirty="0">
                  <a:cs typeface="Calibri" panose="020F0502020204030204" pitchFamily="34" charset="0"/>
                </a:rPr>
                <a:t>parsing</a:t>
              </a:r>
              <a:endParaRPr lang="en-US" sz="2200" i="1" dirty="0">
                <a:cs typeface="Calibri" panose="020F0502020204030204" pitchFamily="34" charset="0"/>
              </a:endParaRPr>
            </a:p>
          </p:txBody>
        </p:sp>
      </p:grpSp>
      <p:sp>
        <p:nvSpPr>
          <p:cNvPr id="3" name="TextBox 2">
            <a:extLst>
              <a:ext uri="{FF2B5EF4-FFF2-40B4-BE49-F238E27FC236}">
                <a16:creationId xmlns:a16="http://schemas.microsoft.com/office/drawing/2014/main" id="{77E8E8C7-3E07-2E42-8167-D06BB6BB5A92}"/>
              </a:ext>
            </a:extLst>
          </p:cNvPr>
          <p:cNvSpPr txBox="1"/>
          <p:nvPr/>
        </p:nvSpPr>
        <p:spPr>
          <a:xfrm>
            <a:off x="8071263" y="4746344"/>
            <a:ext cx="3821873" cy="1477328"/>
          </a:xfrm>
          <a:prstGeom prst="rect">
            <a:avLst/>
          </a:prstGeom>
          <a:noFill/>
        </p:spPr>
        <p:txBody>
          <a:bodyPr wrap="square" rtlCol="0">
            <a:spAutoFit/>
          </a:bodyPr>
          <a:lstStyle/>
          <a:p>
            <a:r>
              <a:rPr lang="en-US" altLang="zh-CN" dirty="0"/>
              <a:t>Add</a:t>
            </a:r>
            <a:r>
              <a:rPr lang="zh-CN" altLang="en-US" dirty="0"/>
              <a:t> </a:t>
            </a:r>
            <a:r>
              <a:rPr lang="en-US" altLang="zh-CN" dirty="0"/>
              <a:t>additional</a:t>
            </a:r>
            <a:r>
              <a:rPr lang="zh-CN" altLang="en-US" dirty="0"/>
              <a:t> </a:t>
            </a:r>
            <a:r>
              <a:rPr lang="en-US" altLang="zh-CN" dirty="0">
                <a:solidFill>
                  <a:srgbClr val="FF0000"/>
                </a:solidFill>
              </a:rPr>
              <a:t>sequential</a:t>
            </a:r>
            <a:r>
              <a:rPr lang="zh-CN" altLang="en-US" dirty="0">
                <a:solidFill>
                  <a:srgbClr val="FF0000"/>
                </a:solidFill>
              </a:rPr>
              <a:t> </a:t>
            </a:r>
            <a:r>
              <a:rPr lang="en-US" altLang="zh-CN" dirty="0">
                <a:solidFill>
                  <a:srgbClr val="FF0000"/>
                </a:solidFill>
              </a:rPr>
              <a:t>edges</a:t>
            </a:r>
            <a:r>
              <a:rPr lang="zh-CN" altLang="en-US" dirty="0">
                <a:solidFill>
                  <a:srgbClr val="FF0000"/>
                </a:solidFill>
              </a:rPr>
              <a:t> </a:t>
            </a:r>
            <a:r>
              <a:rPr lang="en-US" altLang="zh-CN" dirty="0"/>
              <a:t>to</a:t>
            </a:r>
            <a:r>
              <a:rPr lang="zh-CN" altLang="en-US" dirty="0"/>
              <a:t> </a:t>
            </a:r>
            <a:endParaRPr lang="en-US" altLang="zh-CN" dirty="0"/>
          </a:p>
          <a:p>
            <a:pPr marL="342900" indent="-342900">
              <a:buAutoNum type="arabicParenR"/>
            </a:pPr>
            <a:r>
              <a:rPr lang="en-US" altLang="zh-CN" dirty="0"/>
              <a:t>reserve</a:t>
            </a:r>
            <a:r>
              <a:rPr lang="zh-CN" altLang="en-US" dirty="0"/>
              <a:t> </a:t>
            </a:r>
            <a:r>
              <a:rPr lang="en-US" altLang="zh-CN" dirty="0"/>
              <a:t>sequential</a:t>
            </a:r>
            <a:r>
              <a:rPr lang="zh-CN" altLang="en-US" dirty="0"/>
              <a:t> </a:t>
            </a:r>
            <a:r>
              <a:rPr lang="en-US" altLang="zh-CN" dirty="0"/>
              <a:t>information</a:t>
            </a:r>
            <a:r>
              <a:rPr lang="zh-CN" altLang="en-US" dirty="0"/>
              <a:t> </a:t>
            </a:r>
            <a:r>
              <a:rPr lang="en-US" altLang="zh-CN" dirty="0"/>
              <a:t>in</a:t>
            </a:r>
            <a:r>
              <a:rPr lang="zh-CN" altLang="en-US" dirty="0"/>
              <a:t> </a:t>
            </a:r>
            <a:r>
              <a:rPr lang="en-US" altLang="zh-CN" dirty="0"/>
              <a:t>raw</a:t>
            </a:r>
            <a:r>
              <a:rPr lang="zh-CN" altLang="en-US" dirty="0"/>
              <a:t> </a:t>
            </a:r>
            <a:r>
              <a:rPr lang="en-US" altLang="zh-CN" dirty="0"/>
              <a:t>text</a:t>
            </a:r>
          </a:p>
          <a:p>
            <a:pPr marL="342900" indent="-342900">
              <a:buAutoNum type="arabicParenR"/>
            </a:pPr>
            <a:r>
              <a:rPr lang="en-US" altLang="zh-CN" dirty="0"/>
              <a:t>connect</a:t>
            </a:r>
            <a:r>
              <a:rPr lang="zh-CN" altLang="en-US" dirty="0"/>
              <a:t> </a:t>
            </a:r>
            <a:r>
              <a:rPr lang="en-US" altLang="zh-CN" dirty="0"/>
              <a:t>multiple</a:t>
            </a:r>
            <a:r>
              <a:rPr lang="zh-CN" altLang="en-US" dirty="0"/>
              <a:t> </a:t>
            </a:r>
            <a:r>
              <a:rPr lang="en-US" altLang="zh-CN" dirty="0"/>
              <a:t>dependency graphs</a:t>
            </a:r>
            <a:r>
              <a:rPr lang="zh-CN" altLang="en-US" dirty="0"/>
              <a:t> </a:t>
            </a:r>
            <a:r>
              <a:rPr lang="en-US" altLang="zh-CN" dirty="0"/>
              <a:t>in</a:t>
            </a:r>
            <a:r>
              <a:rPr lang="zh-CN" altLang="en-US" dirty="0"/>
              <a:t> </a:t>
            </a:r>
            <a:r>
              <a:rPr lang="en-US" altLang="zh-CN" dirty="0"/>
              <a:t>a</a:t>
            </a:r>
            <a:r>
              <a:rPr lang="zh-CN" altLang="en-US" dirty="0"/>
              <a:t> </a:t>
            </a:r>
            <a:r>
              <a:rPr lang="en-US" altLang="zh-CN" dirty="0"/>
              <a:t>paragraph</a:t>
            </a:r>
            <a:endParaRPr lang="en-US" dirty="0"/>
          </a:p>
        </p:txBody>
      </p:sp>
      <p:pic>
        <p:nvPicPr>
          <p:cNvPr id="16" name="Picture 15">
            <a:extLst>
              <a:ext uri="{FF2B5EF4-FFF2-40B4-BE49-F238E27FC236}">
                <a16:creationId xmlns:a16="http://schemas.microsoft.com/office/drawing/2014/main" id="{CFA4A04A-9D28-7B46-A1F7-0A4B0BFD4314}"/>
              </a:ext>
            </a:extLst>
          </p:cNvPr>
          <p:cNvPicPr>
            <a:picLocks noChangeAspect="1"/>
          </p:cNvPicPr>
          <p:nvPr/>
        </p:nvPicPr>
        <p:blipFill>
          <a:blip r:embed="rId3"/>
          <a:stretch>
            <a:fillRect/>
          </a:stretch>
        </p:blipFill>
        <p:spPr>
          <a:xfrm>
            <a:off x="1258478" y="2581220"/>
            <a:ext cx="9028522" cy="519387"/>
          </a:xfrm>
          <a:prstGeom prst="rect">
            <a:avLst/>
          </a:prstGeom>
        </p:spPr>
      </p:pic>
      <p:pic>
        <p:nvPicPr>
          <p:cNvPr id="18" name="Picture 17">
            <a:extLst>
              <a:ext uri="{FF2B5EF4-FFF2-40B4-BE49-F238E27FC236}">
                <a16:creationId xmlns:a16="http://schemas.microsoft.com/office/drawing/2014/main" id="{167AA763-C2B3-2845-A03F-FFA033945082}"/>
              </a:ext>
            </a:extLst>
          </p:cNvPr>
          <p:cNvPicPr>
            <a:picLocks noChangeAspect="1"/>
          </p:cNvPicPr>
          <p:nvPr/>
        </p:nvPicPr>
        <p:blipFill>
          <a:blip r:embed="rId4"/>
          <a:stretch>
            <a:fillRect/>
          </a:stretch>
        </p:blipFill>
        <p:spPr>
          <a:xfrm>
            <a:off x="1552688" y="1357356"/>
            <a:ext cx="3067382" cy="1237687"/>
          </a:xfrm>
          <a:prstGeom prst="rect">
            <a:avLst/>
          </a:prstGeom>
        </p:spPr>
      </p:pic>
      <p:pic>
        <p:nvPicPr>
          <p:cNvPr id="19" name="Picture 18">
            <a:extLst>
              <a:ext uri="{FF2B5EF4-FFF2-40B4-BE49-F238E27FC236}">
                <a16:creationId xmlns:a16="http://schemas.microsoft.com/office/drawing/2014/main" id="{E552841C-0A43-294A-8105-C7FEAE945FA2}"/>
              </a:ext>
            </a:extLst>
          </p:cNvPr>
          <p:cNvPicPr>
            <a:picLocks noChangeAspect="1"/>
          </p:cNvPicPr>
          <p:nvPr/>
        </p:nvPicPr>
        <p:blipFill>
          <a:blip r:embed="rId5"/>
          <a:stretch>
            <a:fillRect/>
          </a:stretch>
        </p:blipFill>
        <p:spPr>
          <a:xfrm>
            <a:off x="4617207" y="1667024"/>
            <a:ext cx="1527904" cy="939316"/>
          </a:xfrm>
          <a:prstGeom prst="rect">
            <a:avLst/>
          </a:prstGeom>
        </p:spPr>
      </p:pic>
      <p:pic>
        <p:nvPicPr>
          <p:cNvPr id="21" name="Picture 20">
            <a:extLst>
              <a:ext uri="{FF2B5EF4-FFF2-40B4-BE49-F238E27FC236}">
                <a16:creationId xmlns:a16="http://schemas.microsoft.com/office/drawing/2014/main" id="{5B8C1C04-FFC5-DD46-B87C-DE54F5DA8968}"/>
              </a:ext>
            </a:extLst>
          </p:cNvPr>
          <p:cNvPicPr>
            <a:picLocks noChangeAspect="1"/>
          </p:cNvPicPr>
          <p:nvPr/>
        </p:nvPicPr>
        <p:blipFill>
          <a:blip r:embed="rId6"/>
          <a:stretch>
            <a:fillRect/>
          </a:stretch>
        </p:blipFill>
        <p:spPr>
          <a:xfrm>
            <a:off x="6097857" y="1359939"/>
            <a:ext cx="3761884" cy="1237687"/>
          </a:xfrm>
          <a:prstGeom prst="rect">
            <a:avLst/>
          </a:prstGeom>
        </p:spPr>
      </p:pic>
      <p:pic>
        <p:nvPicPr>
          <p:cNvPr id="22" name="Picture 21">
            <a:extLst>
              <a:ext uri="{FF2B5EF4-FFF2-40B4-BE49-F238E27FC236}">
                <a16:creationId xmlns:a16="http://schemas.microsoft.com/office/drawing/2014/main" id="{3B75130A-1747-C64B-8619-2B50CDF72D7B}"/>
              </a:ext>
            </a:extLst>
          </p:cNvPr>
          <p:cNvPicPr>
            <a:picLocks noChangeAspect="1"/>
          </p:cNvPicPr>
          <p:nvPr/>
        </p:nvPicPr>
        <p:blipFill>
          <a:blip r:embed="rId7"/>
          <a:stretch>
            <a:fillRect/>
          </a:stretch>
        </p:blipFill>
        <p:spPr>
          <a:xfrm>
            <a:off x="3015463" y="3084201"/>
            <a:ext cx="1666804" cy="1292941"/>
          </a:xfrm>
          <a:prstGeom prst="rect">
            <a:avLst/>
          </a:prstGeom>
        </p:spPr>
      </p:pic>
      <p:pic>
        <p:nvPicPr>
          <p:cNvPr id="23" name="Picture 22">
            <a:extLst>
              <a:ext uri="{FF2B5EF4-FFF2-40B4-BE49-F238E27FC236}">
                <a16:creationId xmlns:a16="http://schemas.microsoft.com/office/drawing/2014/main" id="{D22D1654-51DA-1740-AAAD-501859041E59}"/>
              </a:ext>
            </a:extLst>
          </p:cNvPr>
          <p:cNvPicPr>
            <a:picLocks noChangeAspect="1"/>
          </p:cNvPicPr>
          <p:nvPr/>
        </p:nvPicPr>
        <p:blipFill>
          <a:blip r:embed="rId8"/>
          <a:stretch>
            <a:fillRect/>
          </a:stretch>
        </p:blipFill>
        <p:spPr>
          <a:xfrm>
            <a:off x="7637658" y="3084201"/>
            <a:ext cx="2118230" cy="1138230"/>
          </a:xfrm>
          <a:prstGeom prst="rect">
            <a:avLst/>
          </a:prstGeom>
        </p:spPr>
      </p:pic>
      <p:pic>
        <p:nvPicPr>
          <p:cNvPr id="25" name="Picture 24">
            <a:extLst>
              <a:ext uri="{FF2B5EF4-FFF2-40B4-BE49-F238E27FC236}">
                <a16:creationId xmlns:a16="http://schemas.microsoft.com/office/drawing/2014/main" id="{32180C60-F61B-B848-AF96-49CD7DF6FD24}"/>
              </a:ext>
            </a:extLst>
          </p:cNvPr>
          <p:cNvPicPr>
            <a:picLocks noChangeAspect="1"/>
          </p:cNvPicPr>
          <p:nvPr/>
        </p:nvPicPr>
        <p:blipFill>
          <a:blip r:embed="rId9"/>
          <a:stretch>
            <a:fillRect/>
          </a:stretch>
        </p:blipFill>
        <p:spPr>
          <a:xfrm>
            <a:off x="1965867" y="2723771"/>
            <a:ext cx="694502" cy="165762"/>
          </a:xfrm>
          <a:prstGeom prst="rect">
            <a:avLst/>
          </a:prstGeom>
        </p:spPr>
      </p:pic>
      <p:pic>
        <p:nvPicPr>
          <p:cNvPr id="27" name="Picture 26">
            <a:extLst>
              <a:ext uri="{FF2B5EF4-FFF2-40B4-BE49-F238E27FC236}">
                <a16:creationId xmlns:a16="http://schemas.microsoft.com/office/drawing/2014/main" id="{FE72E914-3A1E-0041-9661-CB38159AABB8}"/>
              </a:ext>
            </a:extLst>
          </p:cNvPr>
          <p:cNvPicPr>
            <a:picLocks noChangeAspect="1"/>
          </p:cNvPicPr>
          <p:nvPr/>
        </p:nvPicPr>
        <p:blipFill>
          <a:blip r:embed="rId10"/>
          <a:stretch>
            <a:fillRect/>
          </a:stretch>
        </p:blipFill>
        <p:spPr>
          <a:xfrm>
            <a:off x="3653018" y="2723771"/>
            <a:ext cx="636627" cy="165762"/>
          </a:xfrm>
          <a:prstGeom prst="rect">
            <a:avLst/>
          </a:prstGeom>
        </p:spPr>
      </p:pic>
      <p:pic>
        <p:nvPicPr>
          <p:cNvPr id="29" name="Picture 28">
            <a:extLst>
              <a:ext uri="{FF2B5EF4-FFF2-40B4-BE49-F238E27FC236}">
                <a16:creationId xmlns:a16="http://schemas.microsoft.com/office/drawing/2014/main" id="{74A5F11F-1185-3645-9DD1-2666C4CB01BE}"/>
              </a:ext>
            </a:extLst>
          </p:cNvPr>
          <p:cNvPicPr>
            <a:picLocks noChangeAspect="1"/>
          </p:cNvPicPr>
          <p:nvPr/>
        </p:nvPicPr>
        <p:blipFill>
          <a:blip r:embed="rId10"/>
          <a:stretch>
            <a:fillRect/>
          </a:stretch>
        </p:blipFill>
        <p:spPr>
          <a:xfrm>
            <a:off x="4946796" y="2723771"/>
            <a:ext cx="636627" cy="165762"/>
          </a:xfrm>
          <a:prstGeom prst="rect">
            <a:avLst/>
          </a:prstGeom>
        </p:spPr>
      </p:pic>
      <p:pic>
        <p:nvPicPr>
          <p:cNvPr id="30" name="Picture 29">
            <a:extLst>
              <a:ext uri="{FF2B5EF4-FFF2-40B4-BE49-F238E27FC236}">
                <a16:creationId xmlns:a16="http://schemas.microsoft.com/office/drawing/2014/main" id="{17B8CDD2-1E35-C74F-868B-E3D5568F0A70}"/>
              </a:ext>
            </a:extLst>
          </p:cNvPr>
          <p:cNvPicPr>
            <a:picLocks noChangeAspect="1"/>
          </p:cNvPicPr>
          <p:nvPr/>
        </p:nvPicPr>
        <p:blipFill>
          <a:blip r:embed="rId11"/>
          <a:stretch>
            <a:fillRect/>
          </a:stretch>
        </p:blipFill>
        <p:spPr>
          <a:xfrm>
            <a:off x="6416406" y="2723771"/>
            <a:ext cx="694502" cy="165762"/>
          </a:xfrm>
          <a:prstGeom prst="rect">
            <a:avLst/>
          </a:prstGeom>
        </p:spPr>
      </p:pic>
      <p:pic>
        <p:nvPicPr>
          <p:cNvPr id="31" name="Picture 30">
            <a:extLst>
              <a:ext uri="{FF2B5EF4-FFF2-40B4-BE49-F238E27FC236}">
                <a16:creationId xmlns:a16="http://schemas.microsoft.com/office/drawing/2014/main" id="{316FB05A-B374-5046-A2C2-2A4D9273C157}"/>
              </a:ext>
            </a:extLst>
          </p:cNvPr>
          <p:cNvPicPr>
            <a:picLocks noChangeAspect="1"/>
          </p:cNvPicPr>
          <p:nvPr/>
        </p:nvPicPr>
        <p:blipFill>
          <a:blip r:embed="rId9"/>
          <a:stretch>
            <a:fillRect/>
          </a:stretch>
        </p:blipFill>
        <p:spPr>
          <a:xfrm>
            <a:off x="8394662" y="2723771"/>
            <a:ext cx="694502" cy="165762"/>
          </a:xfrm>
          <a:prstGeom prst="rect">
            <a:avLst/>
          </a:prstGeom>
        </p:spPr>
      </p:pic>
    </p:spTree>
    <p:extLst>
      <p:ext uri="{BB962C8B-B14F-4D97-AF65-F5344CB8AC3E}">
        <p14:creationId xmlns:p14="http://schemas.microsoft.com/office/powerpoint/2010/main" val="332681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Constituency</a:t>
            </a:r>
            <a:r>
              <a:rPr lang="zh-CN" altLang="en-US" b="1" spc="-253" dirty="0">
                <a:solidFill>
                  <a:srgbClr val="C00000"/>
                </a:solidFill>
              </a:rPr>
              <a:t> </a:t>
            </a:r>
            <a:r>
              <a:rPr lang="en-US" altLang="zh-CN" b="1" spc="-253" dirty="0">
                <a:solidFill>
                  <a:srgbClr val="C00000"/>
                </a:solidFill>
              </a:rPr>
              <a:t>Graph</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34</a:t>
            </a:fld>
            <a:endParaRPr lang="en-US"/>
          </a:p>
        </p:txBody>
      </p:sp>
      <p:sp>
        <p:nvSpPr>
          <p:cNvPr id="14" name="TextBox 13">
            <a:extLst>
              <a:ext uri="{FF2B5EF4-FFF2-40B4-BE49-F238E27FC236}">
                <a16:creationId xmlns:a16="http://schemas.microsoft.com/office/drawing/2014/main" id="{4E24423A-5C4B-634B-8A34-E76A53286123}"/>
              </a:ext>
            </a:extLst>
          </p:cNvPr>
          <p:cNvSpPr txBox="1"/>
          <p:nvPr/>
        </p:nvSpPr>
        <p:spPr>
          <a:xfrm>
            <a:off x="1486329" y="6130141"/>
            <a:ext cx="6665286" cy="523220"/>
          </a:xfrm>
          <a:prstGeom prst="rect">
            <a:avLst/>
          </a:prstGeom>
          <a:noFill/>
        </p:spPr>
        <p:txBody>
          <a:bodyPr wrap="none" rtlCol="0">
            <a:spAutoFit/>
          </a:bodyPr>
          <a:lstStyle/>
          <a:p>
            <a:r>
              <a:rPr lang="en-US" sz="2800" dirty="0"/>
              <a:t> Text input: are there </a:t>
            </a:r>
            <a:r>
              <a:rPr lang="en-US" sz="2800" dirty="0" err="1"/>
              <a:t>ada</a:t>
            </a:r>
            <a:r>
              <a:rPr lang="en-US" sz="2800" dirty="0"/>
              <a:t> jobs outside </a:t>
            </a:r>
            <a:r>
              <a:rPr lang="en-US" sz="2800" dirty="0" err="1"/>
              <a:t>austin</a:t>
            </a:r>
            <a:endParaRPr lang="en-US" sz="2800" dirty="0"/>
          </a:p>
        </p:txBody>
      </p:sp>
      <p:grpSp>
        <p:nvGrpSpPr>
          <p:cNvPr id="5" name="Group 4">
            <a:extLst>
              <a:ext uri="{FF2B5EF4-FFF2-40B4-BE49-F238E27FC236}">
                <a16:creationId xmlns:a16="http://schemas.microsoft.com/office/drawing/2014/main" id="{246461E1-6177-644C-80FE-52640B3019DC}"/>
              </a:ext>
            </a:extLst>
          </p:cNvPr>
          <p:cNvGrpSpPr/>
          <p:nvPr/>
        </p:nvGrpSpPr>
        <p:grpSpPr>
          <a:xfrm>
            <a:off x="4487669" y="4845212"/>
            <a:ext cx="2285999" cy="1159973"/>
            <a:chOff x="4487669" y="4845212"/>
            <a:chExt cx="2285999" cy="1159973"/>
          </a:xfrm>
        </p:grpSpPr>
        <p:sp>
          <p:nvSpPr>
            <p:cNvPr id="15" name="Up Arrow 14">
              <a:extLst>
                <a:ext uri="{FF2B5EF4-FFF2-40B4-BE49-F238E27FC236}">
                  <a16:creationId xmlns:a16="http://schemas.microsoft.com/office/drawing/2014/main" id="{DC037CE7-3E4A-8C45-B19D-3B00F7465EA3}"/>
                </a:ext>
              </a:extLst>
            </p:cNvPr>
            <p:cNvSpPr/>
            <p:nvPr/>
          </p:nvSpPr>
          <p:spPr>
            <a:xfrm>
              <a:off x="4487669" y="4845212"/>
              <a:ext cx="457200" cy="1159973"/>
            </a:xfrm>
            <a:prstGeom prst="upArrow">
              <a:avLst/>
            </a:prstGeom>
            <a:solidFill>
              <a:srgbClr val="90A5A7"/>
            </a:solidFill>
            <a:ln>
              <a:solidFill>
                <a:srgbClr val="90A5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60000"/>
                    <a:lumOff val="40000"/>
                  </a:schemeClr>
                </a:solidFill>
              </a:endParaRPr>
            </a:p>
          </p:txBody>
        </p:sp>
        <p:sp>
          <p:nvSpPr>
            <p:cNvPr id="16" name="TextBox 15">
              <a:extLst>
                <a:ext uri="{FF2B5EF4-FFF2-40B4-BE49-F238E27FC236}">
                  <a16:creationId xmlns:a16="http://schemas.microsoft.com/office/drawing/2014/main" id="{3BCC1515-FAF2-034A-921B-1ADE87E75770}"/>
                </a:ext>
              </a:extLst>
            </p:cNvPr>
            <p:cNvSpPr txBox="1"/>
            <p:nvPr/>
          </p:nvSpPr>
          <p:spPr>
            <a:xfrm>
              <a:off x="4944869" y="5225082"/>
              <a:ext cx="1828799" cy="769441"/>
            </a:xfrm>
            <a:prstGeom prst="rect">
              <a:avLst/>
            </a:prstGeom>
            <a:noFill/>
          </p:spPr>
          <p:txBody>
            <a:bodyPr wrap="square" rtlCol="0">
              <a:spAutoFit/>
            </a:bodyPr>
            <a:lstStyle/>
            <a:p>
              <a:r>
                <a:rPr lang="en-US" altLang="zh-CN" sz="2200" i="1" dirty="0">
                  <a:cs typeface="Calibri" panose="020F0502020204030204" pitchFamily="34" charset="0"/>
                </a:rPr>
                <a:t>C</a:t>
              </a:r>
              <a:r>
                <a:rPr lang="en-US" sz="2200" i="1" dirty="0">
                  <a:cs typeface="Calibri" panose="020F0502020204030204" pitchFamily="34" charset="0"/>
                </a:rPr>
                <a:t>onstituency</a:t>
              </a:r>
              <a:r>
                <a:rPr lang="zh-CN" altLang="en-US" sz="2200" i="1" dirty="0">
                  <a:cs typeface="Calibri" panose="020F0502020204030204" pitchFamily="34" charset="0"/>
                </a:rPr>
                <a:t> </a:t>
              </a:r>
              <a:r>
                <a:rPr lang="en-US" altLang="zh-CN" sz="2200" i="1" dirty="0">
                  <a:cs typeface="Calibri" panose="020F0502020204030204" pitchFamily="34" charset="0"/>
                </a:rPr>
                <a:t>parsing</a:t>
              </a:r>
              <a:endParaRPr lang="en-US" sz="2200" i="1" dirty="0">
                <a:cs typeface="Calibri" panose="020F0502020204030204" pitchFamily="34" charset="0"/>
              </a:endParaRPr>
            </a:p>
          </p:txBody>
        </p:sp>
      </p:grpSp>
      <p:sp>
        <p:nvSpPr>
          <p:cNvPr id="9" name="TextBox 8">
            <a:extLst>
              <a:ext uri="{FF2B5EF4-FFF2-40B4-BE49-F238E27FC236}">
                <a16:creationId xmlns:a16="http://schemas.microsoft.com/office/drawing/2014/main" id="{266433F9-3CAB-6740-8273-915E5DD93EBD}"/>
              </a:ext>
            </a:extLst>
          </p:cNvPr>
          <p:cNvSpPr txBox="1"/>
          <p:nvPr/>
        </p:nvSpPr>
        <p:spPr>
          <a:xfrm>
            <a:off x="7917702" y="5180677"/>
            <a:ext cx="3821873" cy="369332"/>
          </a:xfrm>
          <a:prstGeom prst="rect">
            <a:avLst/>
          </a:prstGeom>
          <a:noFill/>
        </p:spPr>
        <p:txBody>
          <a:bodyPr wrap="square" rtlCol="0">
            <a:spAutoFit/>
          </a:bodyPr>
          <a:lstStyle/>
          <a:p>
            <a:r>
              <a:rPr lang="en-US" altLang="zh-CN" dirty="0"/>
              <a:t>Again,</a:t>
            </a:r>
            <a:r>
              <a:rPr lang="zh-CN" altLang="en-US" dirty="0"/>
              <a:t> </a:t>
            </a:r>
            <a:r>
              <a:rPr lang="en-US" altLang="zh-CN" dirty="0"/>
              <a:t>add</a:t>
            </a:r>
            <a:r>
              <a:rPr lang="zh-CN" altLang="en-US" dirty="0"/>
              <a:t> </a:t>
            </a:r>
            <a:r>
              <a:rPr lang="en-US" altLang="zh-CN" dirty="0"/>
              <a:t>additional</a:t>
            </a:r>
            <a:r>
              <a:rPr lang="zh-CN" altLang="en-US" dirty="0"/>
              <a:t> </a:t>
            </a:r>
            <a:r>
              <a:rPr lang="en-US" altLang="zh-CN" dirty="0">
                <a:solidFill>
                  <a:srgbClr val="FF0000"/>
                </a:solidFill>
              </a:rPr>
              <a:t>sequential</a:t>
            </a:r>
            <a:r>
              <a:rPr lang="zh-CN" altLang="en-US" dirty="0">
                <a:solidFill>
                  <a:srgbClr val="FF0000"/>
                </a:solidFill>
              </a:rPr>
              <a:t> </a:t>
            </a:r>
            <a:r>
              <a:rPr lang="en-US" altLang="zh-CN" dirty="0">
                <a:solidFill>
                  <a:srgbClr val="FF0000"/>
                </a:solidFill>
              </a:rPr>
              <a:t>edges</a:t>
            </a:r>
          </a:p>
        </p:txBody>
      </p:sp>
      <p:sp>
        <p:nvSpPr>
          <p:cNvPr id="46" name="are">
            <a:extLst>
              <a:ext uri="{FF2B5EF4-FFF2-40B4-BE49-F238E27FC236}">
                <a16:creationId xmlns:a16="http://schemas.microsoft.com/office/drawing/2014/main" id="{AE305FC6-A564-D24F-BD23-FDD174933939}"/>
              </a:ext>
            </a:extLst>
          </p:cNvPr>
          <p:cNvSpPr/>
          <p:nvPr/>
        </p:nvSpPr>
        <p:spPr>
          <a:xfrm>
            <a:off x="1120569" y="4138504"/>
            <a:ext cx="651700" cy="485379"/>
          </a:xfrm>
          <a:prstGeom prst="roundRect">
            <a:avLst>
              <a:gd name="adj" fmla="val 16693"/>
            </a:avLst>
          </a:prstGeom>
          <a:solidFill>
            <a:srgbClr val="000000"/>
          </a:solidFill>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are</a:t>
            </a:r>
          </a:p>
        </p:txBody>
      </p:sp>
      <p:sp>
        <p:nvSpPr>
          <p:cNvPr id="47" name="there">
            <a:extLst>
              <a:ext uri="{FF2B5EF4-FFF2-40B4-BE49-F238E27FC236}">
                <a16:creationId xmlns:a16="http://schemas.microsoft.com/office/drawing/2014/main" id="{0E0390FE-EF89-5A47-9636-D1ADE6B1FEE1}"/>
              </a:ext>
            </a:extLst>
          </p:cNvPr>
          <p:cNvSpPr/>
          <p:nvPr/>
        </p:nvSpPr>
        <p:spPr>
          <a:xfrm>
            <a:off x="2437652" y="4138504"/>
            <a:ext cx="968371" cy="485379"/>
          </a:xfrm>
          <a:prstGeom prst="roundRect">
            <a:avLst>
              <a:gd name="adj" fmla="val 16693"/>
            </a:avLst>
          </a:prstGeom>
          <a:solidFill>
            <a:srgbClr val="000000"/>
          </a:solidFill>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there</a:t>
            </a:r>
          </a:p>
        </p:txBody>
      </p:sp>
      <p:sp>
        <p:nvSpPr>
          <p:cNvPr id="48" name="ada">
            <a:extLst>
              <a:ext uri="{FF2B5EF4-FFF2-40B4-BE49-F238E27FC236}">
                <a16:creationId xmlns:a16="http://schemas.microsoft.com/office/drawing/2014/main" id="{D3ED7230-5AEB-D840-9499-B7FDF59AB6BA}"/>
              </a:ext>
            </a:extLst>
          </p:cNvPr>
          <p:cNvSpPr/>
          <p:nvPr/>
        </p:nvSpPr>
        <p:spPr>
          <a:xfrm>
            <a:off x="4123000" y="4138504"/>
            <a:ext cx="651700" cy="485379"/>
          </a:xfrm>
          <a:prstGeom prst="roundRect">
            <a:avLst>
              <a:gd name="adj" fmla="val 16693"/>
            </a:avLst>
          </a:prstGeom>
          <a:solidFill>
            <a:srgbClr val="000000"/>
          </a:solidFill>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err="1"/>
              <a:t>ada</a:t>
            </a:r>
            <a:endParaRPr dirty="0"/>
          </a:p>
        </p:txBody>
      </p:sp>
      <p:sp>
        <p:nvSpPr>
          <p:cNvPr id="49" name="jobs">
            <a:extLst>
              <a:ext uri="{FF2B5EF4-FFF2-40B4-BE49-F238E27FC236}">
                <a16:creationId xmlns:a16="http://schemas.microsoft.com/office/drawing/2014/main" id="{93CAD1F3-F72B-3748-842D-B9CBD984EF58}"/>
              </a:ext>
            </a:extLst>
          </p:cNvPr>
          <p:cNvSpPr/>
          <p:nvPr/>
        </p:nvSpPr>
        <p:spPr>
          <a:xfrm>
            <a:off x="5482451" y="4138504"/>
            <a:ext cx="812748" cy="485379"/>
          </a:xfrm>
          <a:prstGeom prst="roundRect">
            <a:avLst>
              <a:gd name="adj" fmla="val 16693"/>
            </a:avLst>
          </a:prstGeom>
          <a:solidFill>
            <a:srgbClr val="000000"/>
          </a:solidFill>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t>jobs</a:t>
            </a:r>
          </a:p>
        </p:txBody>
      </p:sp>
      <p:sp>
        <p:nvSpPr>
          <p:cNvPr id="50" name="outside">
            <a:extLst>
              <a:ext uri="{FF2B5EF4-FFF2-40B4-BE49-F238E27FC236}">
                <a16:creationId xmlns:a16="http://schemas.microsoft.com/office/drawing/2014/main" id="{19726CA5-8D92-1242-9360-76E2905389CB}"/>
              </a:ext>
            </a:extLst>
          </p:cNvPr>
          <p:cNvSpPr/>
          <p:nvPr/>
        </p:nvSpPr>
        <p:spPr>
          <a:xfrm>
            <a:off x="7142738" y="4138504"/>
            <a:ext cx="1259182" cy="485379"/>
          </a:xfrm>
          <a:prstGeom prst="roundRect">
            <a:avLst>
              <a:gd name="adj" fmla="val 16693"/>
            </a:avLst>
          </a:prstGeom>
          <a:solidFill>
            <a:srgbClr val="000000"/>
          </a:solidFill>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t>outside</a:t>
            </a:r>
          </a:p>
        </p:txBody>
      </p:sp>
      <p:sp>
        <p:nvSpPr>
          <p:cNvPr id="51" name="austin">
            <a:extLst>
              <a:ext uri="{FF2B5EF4-FFF2-40B4-BE49-F238E27FC236}">
                <a16:creationId xmlns:a16="http://schemas.microsoft.com/office/drawing/2014/main" id="{7370BD6B-3A21-C64A-882C-4291C30CD781}"/>
              </a:ext>
            </a:extLst>
          </p:cNvPr>
          <p:cNvSpPr/>
          <p:nvPr/>
        </p:nvSpPr>
        <p:spPr>
          <a:xfrm>
            <a:off x="9508357" y="4138504"/>
            <a:ext cx="1165767" cy="485379"/>
          </a:xfrm>
          <a:prstGeom prst="roundRect">
            <a:avLst>
              <a:gd name="adj" fmla="val 16693"/>
            </a:avLst>
          </a:prstGeom>
          <a:solidFill>
            <a:srgbClr val="000000"/>
          </a:solidFill>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err="1"/>
              <a:t>austin</a:t>
            </a:r>
            <a:endParaRPr dirty="0"/>
          </a:p>
        </p:txBody>
      </p:sp>
      <p:sp>
        <p:nvSpPr>
          <p:cNvPr id="52" name="Line">
            <a:extLst>
              <a:ext uri="{FF2B5EF4-FFF2-40B4-BE49-F238E27FC236}">
                <a16:creationId xmlns:a16="http://schemas.microsoft.com/office/drawing/2014/main" id="{4460BC3B-3085-8648-B0C8-8706B9D170AD}"/>
              </a:ext>
            </a:extLst>
          </p:cNvPr>
          <p:cNvSpPr/>
          <p:nvPr/>
        </p:nvSpPr>
        <p:spPr>
          <a:xfrm>
            <a:off x="1790614" y="4381194"/>
            <a:ext cx="633078" cy="0"/>
          </a:xfrm>
          <a:prstGeom prst="line">
            <a:avLst/>
          </a:prstGeom>
          <a:ln w="38100">
            <a:solidFill>
              <a:srgbClr val="FF2600"/>
            </a:solidFill>
            <a:miter lim="400000"/>
            <a:headEnd type="triangle"/>
            <a:tailEnd type="triangle"/>
          </a:ln>
        </p:spPr>
        <p:txBody>
          <a:bodyPr lIns="50800" tIns="50800" rIns="50800" bIns="50800" anchor="ctr"/>
          <a:lstStyle/>
          <a:p>
            <a:pPr defTabSz="2438338">
              <a:defRPr sz="2400"/>
            </a:pPr>
            <a:endParaRPr/>
          </a:p>
        </p:txBody>
      </p:sp>
      <p:sp>
        <p:nvSpPr>
          <p:cNvPr id="53" name="Line">
            <a:extLst>
              <a:ext uri="{FF2B5EF4-FFF2-40B4-BE49-F238E27FC236}">
                <a16:creationId xmlns:a16="http://schemas.microsoft.com/office/drawing/2014/main" id="{BB2F3DF8-74AC-8A4B-9618-2CEB2B735080}"/>
              </a:ext>
            </a:extLst>
          </p:cNvPr>
          <p:cNvSpPr/>
          <p:nvPr/>
        </p:nvSpPr>
        <p:spPr>
          <a:xfrm>
            <a:off x="3432145" y="4381193"/>
            <a:ext cx="678692" cy="1"/>
          </a:xfrm>
          <a:prstGeom prst="line">
            <a:avLst/>
          </a:prstGeom>
          <a:ln w="38100">
            <a:solidFill>
              <a:srgbClr val="FF2600"/>
            </a:solidFill>
            <a:miter lim="400000"/>
            <a:headEnd type="triangle"/>
            <a:tailEnd type="triangle"/>
          </a:ln>
        </p:spPr>
        <p:txBody>
          <a:bodyPr lIns="50800" tIns="50800" rIns="50800" bIns="50800" anchor="ctr"/>
          <a:lstStyle/>
          <a:p>
            <a:pPr defTabSz="2438338">
              <a:defRPr sz="2400"/>
            </a:pPr>
            <a:endParaRPr/>
          </a:p>
        </p:txBody>
      </p:sp>
      <p:sp>
        <p:nvSpPr>
          <p:cNvPr id="54" name="Line">
            <a:extLst>
              <a:ext uri="{FF2B5EF4-FFF2-40B4-BE49-F238E27FC236}">
                <a16:creationId xmlns:a16="http://schemas.microsoft.com/office/drawing/2014/main" id="{A9024833-D003-5441-9BB4-8579F7AE1E6E}"/>
              </a:ext>
            </a:extLst>
          </p:cNvPr>
          <p:cNvSpPr/>
          <p:nvPr/>
        </p:nvSpPr>
        <p:spPr>
          <a:xfrm>
            <a:off x="4795748" y="4381193"/>
            <a:ext cx="678692" cy="1"/>
          </a:xfrm>
          <a:prstGeom prst="line">
            <a:avLst/>
          </a:prstGeom>
          <a:ln w="38100">
            <a:solidFill>
              <a:srgbClr val="FF2600"/>
            </a:solidFill>
            <a:miter lim="400000"/>
            <a:headEnd type="triangle"/>
            <a:tailEnd type="triangle"/>
          </a:ln>
        </p:spPr>
        <p:txBody>
          <a:bodyPr lIns="50800" tIns="50800" rIns="50800" bIns="50800" anchor="ctr"/>
          <a:lstStyle/>
          <a:p>
            <a:pPr defTabSz="2438338">
              <a:defRPr sz="2400"/>
            </a:pPr>
            <a:endParaRPr/>
          </a:p>
        </p:txBody>
      </p:sp>
      <p:sp>
        <p:nvSpPr>
          <p:cNvPr id="55" name="Line">
            <a:extLst>
              <a:ext uri="{FF2B5EF4-FFF2-40B4-BE49-F238E27FC236}">
                <a16:creationId xmlns:a16="http://schemas.microsoft.com/office/drawing/2014/main" id="{576521EC-0FF8-8743-A80D-B44BA33B02BF}"/>
              </a:ext>
            </a:extLst>
          </p:cNvPr>
          <p:cNvSpPr/>
          <p:nvPr/>
        </p:nvSpPr>
        <p:spPr>
          <a:xfrm>
            <a:off x="6322256" y="4381193"/>
            <a:ext cx="799417" cy="1"/>
          </a:xfrm>
          <a:prstGeom prst="line">
            <a:avLst/>
          </a:prstGeom>
          <a:ln w="38100">
            <a:solidFill>
              <a:srgbClr val="FF2600"/>
            </a:solidFill>
            <a:miter lim="400000"/>
            <a:headEnd type="triangle"/>
            <a:tailEnd type="triangle"/>
          </a:ln>
        </p:spPr>
        <p:txBody>
          <a:bodyPr lIns="50800" tIns="50800" rIns="50800" bIns="50800" anchor="ctr"/>
          <a:lstStyle/>
          <a:p>
            <a:pPr defTabSz="2438338">
              <a:defRPr sz="2400"/>
            </a:pPr>
            <a:endParaRPr/>
          </a:p>
        </p:txBody>
      </p:sp>
      <p:sp>
        <p:nvSpPr>
          <p:cNvPr id="56" name="Line">
            <a:extLst>
              <a:ext uri="{FF2B5EF4-FFF2-40B4-BE49-F238E27FC236}">
                <a16:creationId xmlns:a16="http://schemas.microsoft.com/office/drawing/2014/main" id="{B633C7F5-6E52-1747-8C6F-FAEDCB2BDA9B}"/>
              </a:ext>
            </a:extLst>
          </p:cNvPr>
          <p:cNvSpPr/>
          <p:nvPr/>
        </p:nvSpPr>
        <p:spPr>
          <a:xfrm>
            <a:off x="8431519" y="4381193"/>
            <a:ext cx="1063032" cy="1"/>
          </a:xfrm>
          <a:prstGeom prst="line">
            <a:avLst/>
          </a:prstGeom>
          <a:ln w="38100">
            <a:solidFill>
              <a:srgbClr val="FF2600"/>
            </a:solidFill>
            <a:miter lim="400000"/>
            <a:headEnd type="triangle"/>
            <a:tailEnd type="triangle"/>
          </a:ln>
        </p:spPr>
        <p:txBody>
          <a:bodyPr lIns="50800" tIns="50800" rIns="50800" bIns="50800" anchor="ctr"/>
          <a:lstStyle/>
          <a:p>
            <a:pPr defTabSz="2438338">
              <a:defRPr sz="2400"/>
            </a:pPr>
            <a:endParaRPr/>
          </a:p>
        </p:txBody>
      </p:sp>
      <p:sp>
        <p:nvSpPr>
          <p:cNvPr id="57" name="S">
            <a:extLst>
              <a:ext uri="{FF2B5EF4-FFF2-40B4-BE49-F238E27FC236}">
                <a16:creationId xmlns:a16="http://schemas.microsoft.com/office/drawing/2014/main" id="{DB0EB2DA-EE16-6347-A41A-6BF61E06ADBA}"/>
              </a:ext>
            </a:extLst>
          </p:cNvPr>
          <p:cNvSpPr/>
          <p:nvPr/>
        </p:nvSpPr>
        <p:spPr>
          <a:xfrm>
            <a:off x="4520036" y="2331326"/>
            <a:ext cx="651699" cy="485380"/>
          </a:xfrm>
          <a:prstGeom prst="roundRect">
            <a:avLst>
              <a:gd name="adj" fmla="val 16693"/>
            </a:avLst>
          </a:prstGeom>
          <a:solidFill>
            <a:srgbClr val="009100"/>
          </a:solidFill>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S</a:t>
            </a:r>
          </a:p>
        </p:txBody>
      </p:sp>
      <p:sp>
        <p:nvSpPr>
          <p:cNvPr id="58" name="VP">
            <a:extLst>
              <a:ext uri="{FF2B5EF4-FFF2-40B4-BE49-F238E27FC236}">
                <a16:creationId xmlns:a16="http://schemas.microsoft.com/office/drawing/2014/main" id="{3D58B3FB-524D-6941-897E-A7E084184D56}"/>
              </a:ext>
            </a:extLst>
          </p:cNvPr>
          <p:cNvSpPr/>
          <p:nvPr/>
        </p:nvSpPr>
        <p:spPr>
          <a:xfrm>
            <a:off x="3415931" y="2083230"/>
            <a:ext cx="651700" cy="485379"/>
          </a:xfrm>
          <a:prstGeom prst="roundRect">
            <a:avLst>
              <a:gd name="adj" fmla="val 16693"/>
            </a:avLst>
          </a:prstGeom>
          <a:solidFill>
            <a:srgbClr val="009100"/>
          </a:solidFill>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VP</a:t>
            </a:r>
          </a:p>
        </p:txBody>
      </p:sp>
      <p:sp>
        <p:nvSpPr>
          <p:cNvPr id="60" name="VP">
            <a:extLst>
              <a:ext uri="{FF2B5EF4-FFF2-40B4-BE49-F238E27FC236}">
                <a16:creationId xmlns:a16="http://schemas.microsoft.com/office/drawing/2014/main" id="{B44E2275-1C77-A644-998B-24E13FAD41A4}"/>
              </a:ext>
            </a:extLst>
          </p:cNvPr>
          <p:cNvSpPr/>
          <p:nvPr/>
        </p:nvSpPr>
        <p:spPr>
          <a:xfrm>
            <a:off x="5656422" y="2649282"/>
            <a:ext cx="651699" cy="485379"/>
          </a:xfrm>
          <a:prstGeom prst="roundRect">
            <a:avLst>
              <a:gd name="adj" fmla="val 16693"/>
            </a:avLst>
          </a:prstGeom>
          <a:solidFill>
            <a:srgbClr val="009100"/>
          </a:solidFill>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VP</a:t>
            </a:r>
          </a:p>
        </p:txBody>
      </p:sp>
      <p:sp>
        <p:nvSpPr>
          <p:cNvPr id="61" name="NP">
            <a:extLst>
              <a:ext uri="{FF2B5EF4-FFF2-40B4-BE49-F238E27FC236}">
                <a16:creationId xmlns:a16="http://schemas.microsoft.com/office/drawing/2014/main" id="{331A4365-9992-0A41-B256-87C8884B2ACB}"/>
              </a:ext>
            </a:extLst>
          </p:cNvPr>
          <p:cNvSpPr/>
          <p:nvPr/>
        </p:nvSpPr>
        <p:spPr>
          <a:xfrm>
            <a:off x="6771271" y="2970090"/>
            <a:ext cx="651699" cy="485380"/>
          </a:xfrm>
          <a:prstGeom prst="roundRect">
            <a:avLst>
              <a:gd name="adj" fmla="val 16693"/>
            </a:avLst>
          </a:prstGeom>
          <a:solidFill>
            <a:srgbClr val="009100"/>
          </a:solidFill>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NP</a:t>
            </a:r>
          </a:p>
        </p:txBody>
      </p:sp>
      <p:sp>
        <p:nvSpPr>
          <p:cNvPr id="62" name="PP">
            <a:extLst>
              <a:ext uri="{FF2B5EF4-FFF2-40B4-BE49-F238E27FC236}">
                <a16:creationId xmlns:a16="http://schemas.microsoft.com/office/drawing/2014/main" id="{7C502F03-90B9-0D44-812B-B6399570E604}"/>
              </a:ext>
            </a:extLst>
          </p:cNvPr>
          <p:cNvSpPr/>
          <p:nvPr/>
        </p:nvSpPr>
        <p:spPr>
          <a:xfrm>
            <a:off x="8029849" y="3311516"/>
            <a:ext cx="651700" cy="485380"/>
          </a:xfrm>
          <a:prstGeom prst="roundRect">
            <a:avLst>
              <a:gd name="adj" fmla="val 16693"/>
            </a:avLst>
          </a:prstGeom>
          <a:solidFill>
            <a:srgbClr val="009100"/>
          </a:solidFill>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PP</a:t>
            </a:r>
          </a:p>
        </p:txBody>
      </p:sp>
      <p:cxnSp>
        <p:nvCxnSpPr>
          <p:cNvPr id="63" name="Connection Line">
            <a:extLst>
              <a:ext uri="{FF2B5EF4-FFF2-40B4-BE49-F238E27FC236}">
                <a16:creationId xmlns:a16="http://schemas.microsoft.com/office/drawing/2014/main" id="{8C582E6E-2A31-4940-A5FA-B2103FD08099}"/>
              </a:ext>
            </a:extLst>
          </p:cNvPr>
          <p:cNvCxnSpPr>
            <a:cxnSpLocks/>
            <a:endCxn id="58" idx="0"/>
          </p:cNvCxnSpPr>
          <p:nvPr/>
        </p:nvCxnSpPr>
        <p:spPr>
          <a:xfrm>
            <a:off x="3736883" y="1716335"/>
            <a:ext cx="4898" cy="366894"/>
          </a:xfrm>
          <a:prstGeom prst="straightConnector1">
            <a:avLst/>
          </a:prstGeom>
          <a:ln w="38100">
            <a:solidFill>
              <a:srgbClr val="0433FF"/>
            </a:solidFill>
            <a:miter lim="400000"/>
            <a:tailEnd type="triangle"/>
          </a:ln>
        </p:spPr>
      </p:cxnSp>
      <p:cxnSp>
        <p:nvCxnSpPr>
          <p:cNvPr id="64" name="Connection Line">
            <a:extLst>
              <a:ext uri="{FF2B5EF4-FFF2-40B4-BE49-F238E27FC236}">
                <a16:creationId xmlns:a16="http://schemas.microsoft.com/office/drawing/2014/main" id="{A02F2274-4816-2A4E-95EB-C462E413ADDC}"/>
              </a:ext>
            </a:extLst>
          </p:cNvPr>
          <p:cNvCxnSpPr>
            <a:cxnSpLocks/>
          </p:cNvCxnSpPr>
          <p:nvPr/>
        </p:nvCxnSpPr>
        <p:spPr>
          <a:xfrm flipH="1">
            <a:off x="1568579" y="2537840"/>
            <a:ext cx="1882457" cy="1600664"/>
          </a:xfrm>
          <a:prstGeom prst="straightConnector1">
            <a:avLst/>
          </a:prstGeom>
          <a:ln w="38100">
            <a:solidFill>
              <a:srgbClr val="0433FF"/>
            </a:solidFill>
            <a:miter lim="400000"/>
            <a:tailEnd type="triangle"/>
          </a:ln>
        </p:spPr>
      </p:cxnSp>
      <p:cxnSp>
        <p:nvCxnSpPr>
          <p:cNvPr id="65" name="Connection Line">
            <a:extLst>
              <a:ext uri="{FF2B5EF4-FFF2-40B4-BE49-F238E27FC236}">
                <a16:creationId xmlns:a16="http://schemas.microsoft.com/office/drawing/2014/main" id="{0615015C-D2B6-1E4B-B483-B674A333BE3D}"/>
              </a:ext>
            </a:extLst>
          </p:cNvPr>
          <p:cNvCxnSpPr>
            <a:cxnSpLocks/>
            <a:stCxn id="58" idx="3"/>
          </p:cNvCxnSpPr>
          <p:nvPr/>
        </p:nvCxnSpPr>
        <p:spPr>
          <a:xfrm>
            <a:off x="4067631" y="2325917"/>
            <a:ext cx="452405" cy="224672"/>
          </a:xfrm>
          <a:prstGeom prst="straightConnector1">
            <a:avLst/>
          </a:prstGeom>
          <a:ln w="38100">
            <a:solidFill>
              <a:srgbClr val="0433FF"/>
            </a:solidFill>
            <a:miter lim="400000"/>
            <a:tailEnd type="triangle"/>
          </a:ln>
        </p:spPr>
      </p:cxnSp>
      <p:cxnSp>
        <p:nvCxnSpPr>
          <p:cNvPr id="66" name="Connection Line">
            <a:extLst>
              <a:ext uri="{FF2B5EF4-FFF2-40B4-BE49-F238E27FC236}">
                <a16:creationId xmlns:a16="http://schemas.microsoft.com/office/drawing/2014/main" id="{32AD4F6B-849A-2A47-ABC3-EB9A1712E8C6}"/>
              </a:ext>
            </a:extLst>
          </p:cNvPr>
          <p:cNvCxnSpPr>
            <a:cxnSpLocks/>
            <a:endCxn id="47" idx="0"/>
          </p:cNvCxnSpPr>
          <p:nvPr/>
        </p:nvCxnSpPr>
        <p:spPr>
          <a:xfrm flipH="1">
            <a:off x="2921838" y="2771918"/>
            <a:ext cx="1620306" cy="1366586"/>
          </a:xfrm>
          <a:prstGeom prst="straightConnector1">
            <a:avLst/>
          </a:prstGeom>
          <a:ln w="38100">
            <a:solidFill>
              <a:srgbClr val="0433FF"/>
            </a:solidFill>
            <a:miter lim="400000"/>
            <a:tailEnd type="triangle"/>
          </a:ln>
        </p:spPr>
      </p:cxnSp>
      <p:cxnSp>
        <p:nvCxnSpPr>
          <p:cNvPr id="67" name="Connection Line">
            <a:extLst>
              <a:ext uri="{FF2B5EF4-FFF2-40B4-BE49-F238E27FC236}">
                <a16:creationId xmlns:a16="http://schemas.microsoft.com/office/drawing/2014/main" id="{D457A9A1-0D42-9548-A69D-C82840AB5D10}"/>
              </a:ext>
            </a:extLst>
          </p:cNvPr>
          <p:cNvCxnSpPr>
            <a:cxnSpLocks/>
            <a:stCxn id="57" idx="3"/>
          </p:cNvCxnSpPr>
          <p:nvPr/>
        </p:nvCxnSpPr>
        <p:spPr>
          <a:xfrm>
            <a:off x="5171735" y="2574016"/>
            <a:ext cx="504285" cy="242690"/>
          </a:xfrm>
          <a:prstGeom prst="straightConnector1">
            <a:avLst/>
          </a:prstGeom>
          <a:ln w="38100">
            <a:solidFill>
              <a:srgbClr val="0433FF"/>
            </a:solidFill>
            <a:miter lim="400000"/>
            <a:tailEnd type="triangle"/>
          </a:ln>
        </p:spPr>
      </p:cxnSp>
      <p:cxnSp>
        <p:nvCxnSpPr>
          <p:cNvPr id="68" name="Connection Line">
            <a:extLst>
              <a:ext uri="{FF2B5EF4-FFF2-40B4-BE49-F238E27FC236}">
                <a16:creationId xmlns:a16="http://schemas.microsoft.com/office/drawing/2014/main" id="{682C684C-4E0B-A541-8933-11208A8462AB}"/>
              </a:ext>
            </a:extLst>
          </p:cNvPr>
          <p:cNvCxnSpPr>
            <a:cxnSpLocks/>
            <a:endCxn id="48" idx="0"/>
          </p:cNvCxnSpPr>
          <p:nvPr/>
        </p:nvCxnSpPr>
        <p:spPr>
          <a:xfrm flipH="1">
            <a:off x="4448850" y="3118183"/>
            <a:ext cx="1236341" cy="1020321"/>
          </a:xfrm>
          <a:prstGeom prst="straightConnector1">
            <a:avLst/>
          </a:prstGeom>
          <a:ln w="38100">
            <a:solidFill>
              <a:srgbClr val="0433FF"/>
            </a:solidFill>
            <a:miter lim="400000"/>
            <a:tailEnd type="triangle"/>
          </a:ln>
        </p:spPr>
      </p:cxnSp>
      <p:cxnSp>
        <p:nvCxnSpPr>
          <p:cNvPr id="69" name="Connection Line">
            <a:extLst>
              <a:ext uri="{FF2B5EF4-FFF2-40B4-BE49-F238E27FC236}">
                <a16:creationId xmlns:a16="http://schemas.microsoft.com/office/drawing/2014/main" id="{ACDBA9E7-9057-1443-8E70-3F05AB42E7E7}"/>
              </a:ext>
            </a:extLst>
          </p:cNvPr>
          <p:cNvCxnSpPr>
            <a:cxnSpLocks/>
          </p:cNvCxnSpPr>
          <p:nvPr/>
        </p:nvCxnSpPr>
        <p:spPr>
          <a:xfrm>
            <a:off x="6298577" y="2943621"/>
            <a:ext cx="472694" cy="199056"/>
          </a:xfrm>
          <a:prstGeom prst="straightConnector1">
            <a:avLst/>
          </a:prstGeom>
          <a:ln w="38100">
            <a:solidFill>
              <a:srgbClr val="0433FF"/>
            </a:solidFill>
            <a:miter lim="400000"/>
            <a:tailEnd type="triangle"/>
          </a:ln>
        </p:spPr>
      </p:cxnSp>
      <p:cxnSp>
        <p:nvCxnSpPr>
          <p:cNvPr id="70" name="Connection Line">
            <a:extLst>
              <a:ext uri="{FF2B5EF4-FFF2-40B4-BE49-F238E27FC236}">
                <a16:creationId xmlns:a16="http://schemas.microsoft.com/office/drawing/2014/main" id="{4533AB27-0AB6-0440-95F7-D8EC75E10192}"/>
              </a:ext>
            </a:extLst>
          </p:cNvPr>
          <p:cNvCxnSpPr>
            <a:cxnSpLocks/>
            <a:endCxn id="49" idx="0"/>
          </p:cNvCxnSpPr>
          <p:nvPr/>
        </p:nvCxnSpPr>
        <p:spPr>
          <a:xfrm flipH="1">
            <a:off x="5888825" y="3429000"/>
            <a:ext cx="902803" cy="709504"/>
          </a:xfrm>
          <a:prstGeom prst="straightConnector1">
            <a:avLst/>
          </a:prstGeom>
          <a:ln w="38100">
            <a:solidFill>
              <a:srgbClr val="0433FF"/>
            </a:solidFill>
            <a:miter lim="400000"/>
            <a:tailEnd type="triangle"/>
          </a:ln>
        </p:spPr>
      </p:cxnSp>
      <p:cxnSp>
        <p:nvCxnSpPr>
          <p:cNvPr id="71" name="Connection Line">
            <a:extLst>
              <a:ext uri="{FF2B5EF4-FFF2-40B4-BE49-F238E27FC236}">
                <a16:creationId xmlns:a16="http://schemas.microsoft.com/office/drawing/2014/main" id="{2EBB4242-AF23-EE4B-9969-B70682FCCF63}"/>
              </a:ext>
            </a:extLst>
          </p:cNvPr>
          <p:cNvCxnSpPr>
            <a:cxnSpLocks/>
          </p:cNvCxnSpPr>
          <p:nvPr/>
        </p:nvCxnSpPr>
        <p:spPr>
          <a:xfrm>
            <a:off x="7425558" y="3250533"/>
            <a:ext cx="604291" cy="239785"/>
          </a:xfrm>
          <a:prstGeom prst="straightConnector1">
            <a:avLst/>
          </a:prstGeom>
          <a:ln w="38100">
            <a:solidFill>
              <a:srgbClr val="0433FF"/>
            </a:solidFill>
            <a:miter lim="400000"/>
            <a:tailEnd type="triangle"/>
          </a:ln>
        </p:spPr>
      </p:cxnSp>
      <p:cxnSp>
        <p:nvCxnSpPr>
          <p:cNvPr id="72" name="Connection Line">
            <a:extLst>
              <a:ext uri="{FF2B5EF4-FFF2-40B4-BE49-F238E27FC236}">
                <a16:creationId xmlns:a16="http://schemas.microsoft.com/office/drawing/2014/main" id="{3BA9D5FA-E553-BE47-8002-FA8B0C693477}"/>
              </a:ext>
            </a:extLst>
          </p:cNvPr>
          <p:cNvCxnSpPr>
            <a:cxnSpLocks/>
            <a:endCxn id="50" idx="0"/>
          </p:cNvCxnSpPr>
          <p:nvPr/>
        </p:nvCxnSpPr>
        <p:spPr>
          <a:xfrm flipH="1">
            <a:off x="7772329" y="3796896"/>
            <a:ext cx="290747" cy="341608"/>
          </a:xfrm>
          <a:prstGeom prst="straightConnector1">
            <a:avLst/>
          </a:prstGeom>
          <a:ln w="38100">
            <a:solidFill>
              <a:srgbClr val="0433FF"/>
            </a:solidFill>
            <a:miter lim="400000"/>
            <a:tailEnd type="triangle"/>
          </a:ln>
        </p:spPr>
      </p:cxnSp>
      <p:cxnSp>
        <p:nvCxnSpPr>
          <p:cNvPr id="73" name="Connection Line">
            <a:extLst>
              <a:ext uri="{FF2B5EF4-FFF2-40B4-BE49-F238E27FC236}">
                <a16:creationId xmlns:a16="http://schemas.microsoft.com/office/drawing/2014/main" id="{DAB8069F-B3F5-C04F-A43A-E4E497A8C6EF}"/>
              </a:ext>
            </a:extLst>
          </p:cNvPr>
          <p:cNvCxnSpPr>
            <a:cxnSpLocks/>
            <a:endCxn id="51" idx="0"/>
          </p:cNvCxnSpPr>
          <p:nvPr/>
        </p:nvCxnSpPr>
        <p:spPr>
          <a:xfrm>
            <a:off x="8692667" y="3613149"/>
            <a:ext cx="1398574" cy="525355"/>
          </a:xfrm>
          <a:prstGeom prst="straightConnector1">
            <a:avLst/>
          </a:prstGeom>
          <a:ln w="38100">
            <a:solidFill>
              <a:srgbClr val="0433FF"/>
            </a:solidFill>
            <a:miter lim="400000"/>
            <a:tailEnd type="triangle"/>
          </a:ln>
        </p:spPr>
      </p:cxnSp>
      <p:sp>
        <p:nvSpPr>
          <p:cNvPr id="59" name="S">
            <a:extLst>
              <a:ext uri="{FF2B5EF4-FFF2-40B4-BE49-F238E27FC236}">
                <a16:creationId xmlns:a16="http://schemas.microsoft.com/office/drawing/2014/main" id="{28800506-94D7-BB47-99A7-DDE124FB49BC}"/>
              </a:ext>
            </a:extLst>
          </p:cNvPr>
          <p:cNvSpPr/>
          <p:nvPr/>
        </p:nvSpPr>
        <p:spPr>
          <a:xfrm>
            <a:off x="3427890" y="1301062"/>
            <a:ext cx="651700" cy="485379"/>
          </a:xfrm>
          <a:prstGeom prst="roundRect">
            <a:avLst>
              <a:gd name="adj" fmla="val 16693"/>
            </a:avLst>
          </a:prstGeom>
          <a:solidFill>
            <a:srgbClr val="009100"/>
          </a:solidFill>
          <a:ln w="381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defTabSz="914400">
              <a:defRPr sz="2700">
                <a:solidFill>
                  <a:srgbClr val="FFFFFF"/>
                </a:solidFill>
                <a:latin typeface="Calibri"/>
                <a:ea typeface="Calibri"/>
                <a:cs typeface="Calibri"/>
                <a:sym typeface="Calibri"/>
              </a:defRPr>
            </a:lvl1pPr>
          </a:lstStyle>
          <a:p>
            <a:pPr algn="ctr"/>
            <a:r>
              <a:rPr dirty="0"/>
              <a:t>S</a:t>
            </a:r>
          </a:p>
        </p:txBody>
      </p:sp>
    </p:spTree>
    <p:extLst>
      <p:ext uri="{BB962C8B-B14F-4D97-AF65-F5344CB8AC3E}">
        <p14:creationId xmlns:p14="http://schemas.microsoft.com/office/powerpoint/2010/main" val="262566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60" grpId="0" animBg="1"/>
      <p:bldP spid="61" grpId="0" animBg="1"/>
      <p:bldP spid="62" grpId="0" animBg="1"/>
      <p:bldP spid="5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AMR</a:t>
            </a:r>
            <a:r>
              <a:rPr lang="zh-CN" altLang="en-US" b="1" spc="-253" dirty="0">
                <a:solidFill>
                  <a:srgbClr val="C00000"/>
                </a:solidFill>
              </a:rPr>
              <a:t> </a:t>
            </a:r>
            <a:r>
              <a:rPr lang="en-US" altLang="zh-CN" b="1" spc="-253" dirty="0">
                <a:solidFill>
                  <a:srgbClr val="C00000"/>
                </a:solidFill>
              </a:rPr>
              <a:t>Graph</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35</a:t>
            </a:fld>
            <a:endParaRPr lang="en-US"/>
          </a:p>
        </p:txBody>
      </p:sp>
      <p:sp>
        <p:nvSpPr>
          <p:cNvPr id="14" name="TextBox 13">
            <a:extLst>
              <a:ext uri="{FF2B5EF4-FFF2-40B4-BE49-F238E27FC236}">
                <a16:creationId xmlns:a16="http://schemas.microsoft.com/office/drawing/2014/main" id="{4E24423A-5C4B-634B-8A34-E76A53286123}"/>
              </a:ext>
            </a:extLst>
          </p:cNvPr>
          <p:cNvSpPr txBox="1"/>
          <p:nvPr/>
        </p:nvSpPr>
        <p:spPr>
          <a:xfrm>
            <a:off x="1471884" y="6122841"/>
            <a:ext cx="7358681" cy="523220"/>
          </a:xfrm>
          <a:prstGeom prst="rect">
            <a:avLst/>
          </a:prstGeom>
          <a:noFill/>
        </p:spPr>
        <p:txBody>
          <a:bodyPr wrap="none" rtlCol="0">
            <a:spAutoFit/>
          </a:bodyPr>
          <a:lstStyle/>
          <a:p>
            <a:r>
              <a:rPr lang="en-US" sz="2800" dirty="0"/>
              <a:t> Text input: P</a:t>
            </a:r>
            <a:r>
              <a:rPr lang="en-US" altLang="zh-CN" sz="2800" dirty="0"/>
              <a:t>au</a:t>
            </a:r>
            <a:r>
              <a:rPr lang="en-US" sz="2800" dirty="0"/>
              <a:t>l’s description of himself: a fighter</a:t>
            </a:r>
          </a:p>
        </p:txBody>
      </p:sp>
      <p:grpSp>
        <p:nvGrpSpPr>
          <p:cNvPr id="3" name="Group 2">
            <a:extLst>
              <a:ext uri="{FF2B5EF4-FFF2-40B4-BE49-F238E27FC236}">
                <a16:creationId xmlns:a16="http://schemas.microsoft.com/office/drawing/2014/main" id="{339CC2A4-A18E-C648-B962-A2AA6444D853}"/>
              </a:ext>
            </a:extLst>
          </p:cNvPr>
          <p:cNvGrpSpPr/>
          <p:nvPr/>
        </p:nvGrpSpPr>
        <p:grpSpPr>
          <a:xfrm>
            <a:off x="4473224" y="4837912"/>
            <a:ext cx="1838739" cy="1159973"/>
            <a:chOff x="4473224" y="4837912"/>
            <a:chExt cx="1838739" cy="1159973"/>
          </a:xfrm>
        </p:grpSpPr>
        <p:sp>
          <p:nvSpPr>
            <p:cNvPr id="15" name="Up Arrow 14">
              <a:extLst>
                <a:ext uri="{FF2B5EF4-FFF2-40B4-BE49-F238E27FC236}">
                  <a16:creationId xmlns:a16="http://schemas.microsoft.com/office/drawing/2014/main" id="{DC037CE7-3E4A-8C45-B19D-3B00F7465EA3}"/>
                </a:ext>
              </a:extLst>
            </p:cNvPr>
            <p:cNvSpPr/>
            <p:nvPr/>
          </p:nvSpPr>
          <p:spPr>
            <a:xfrm>
              <a:off x="4473224" y="4837912"/>
              <a:ext cx="457200" cy="1159973"/>
            </a:xfrm>
            <a:prstGeom prst="upArrow">
              <a:avLst/>
            </a:prstGeom>
            <a:solidFill>
              <a:srgbClr val="90A5A7"/>
            </a:solidFill>
            <a:ln>
              <a:solidFill>
                <a:srgbClr val="90A5A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60000"/>
                    <a:lumOff val="40000"/>
                  </a:schemeClr>
                </a:solidFill>
              </a:endParaRPr>
            </a:p>
          </p:txBody>
        </p:sp>
        <p:sp>
          <p:nvSpPr>
            <p:cNvPr id="16" name="TextBox 15">
              <a:extLst>
                <a:ext uri="{FF2B5EF4-FFF2-40B4-BE49-F238E27FC236}">
                  <a16:creationId xmlns:a16="http://schemas.microsoft.com/office/drawing/2014/main" id="{3BCC1515-FAF2-034A-921B-1ADE87E75770}"/>
                </a:ext>
              </a:extLst>
            </p:cNvPr>
            <p:cNvSpPr txBox="1"/>
            <p:nvPr/>
          </p:nvSpPr>
          <p:spPr>
            <a:xfrm>
              <a:off x="4930425" y="5217782"/>
              <a:ext cx="1381538" cy="769441"/>
            </a:xfrm>
            <a:prstGeom prst="rect">
              <a:avLst/>
            </a:prstGeom>
            <a:noFill/>
          </p:spPr>
          <p:txBody>
            <a:bodyPr wrap="square" rtlCol="0">
              <a:spAutoFit/>
            </a:bodyPr>
            <a:lstStyle/>
            <a:p>
              <a:r>
                <a:rPr lang="en-US" altLang="zh-CN" sz="2200" i="1" dirty="0">
                  <a:cs typeface="Calibri" panose="020F0502020204030204" pitchFamily="34" charset="0"/>
                </a:rPr>
                <a:t>AMR</a:t>
              </a:r>
              <a:r>
                <a:rPr lang="zh-CN" altLang="en-US" sz="2200" i="1" dirty="0">
                  <a:cs typeface="Calibri" panose="020F0502020204030204" pitchFamily="34" charset="0"/>
                </a:rPr>
                <a:t> </a:t>
              </a:r>
              <a:r>
                <a:rPr lang="en-US" altLang="zh-CN" sz="2200" i="1" dirty="0">
                  <a:cs typeface="Calibri" panose="020F0502020204030204" pitchFamily="34" charset="0"/>
                </a:rPr>
                <a:t>parsing</a:t>
              </a:r>
              <a:endParaRPr lang="en-US" sz="2200" i="1" dirty="0">
                <a:cs typeface="Calibri" panose="020F0502020204030204" pitchFamily="34" charset="0"/>
              </a:endParaRPr>
            </a:p>
          </p:txBody>
        </p:sp>
      </p:grpSp>
      <p:pic>
        <p:nvPicPr>
          <p:cNvPr id="30" name="Picture 29">
            <a:extLst>
              <a:ext uri="{FF2B5EF4-FFF2-40B4-BE49-F238E27FC236}">
                <a16:creationId xmlns:a16="http://schemas.microsoft.com/office/drawing/2014/main" id="{B0745939-6BD4-B34D-906B-0FBD5B06FC4E}"/>
              </a:ext>
            </a:extLst>
          </p:cNvPr>
          <p:cNvPicPr>
            <a:picLocks noChangeAspect="1"/>
          </p:cNvPicPr>
          <p:nvPr/>
        </p:nvPicPr>
        <p:blipFill>
          <a:blip r:embed="rId3"/>
          <a:stretch>
            <a:fillRect/>
          </a:stretch>
        </p:blipFill>
        <p:spPr>
          <a:xfrm>
            <a:off x="968422" y="2773752"/>
            <a:ext cx="3225130" cy="1945394"/>
          </a:xfrm>
          <a:prstGeom prst="rect">
            <a:avLst/>
          </a:prstGeom>
        </p:spPr>
      </p:pic>
      <p:pic>
        <p:nvPicPr>
          <p:cNvPr id="31" name="Picture 30">
            <a:extLst>
              <a:ext uri="{FF2B5EF4-FFF2-40B4-BE49-F238E27FC236}">
                <a16:creationId xmlns:a16="http://schemas.microsoft.com/office/drawing/2014/main" id="{07EB736A-24AF-1245-8103-00E73E607D9A}"/>
              </a:ext>
            </a:extLst>
          </p:cNvPr>
          <p:cNvPicPr>
            <a:picLocks noChangeAspect="1"/>
          </p:cNvPicPr>
          <p:nvPr/>
        </p:nvPicPr>
        <p:blipFill>
          <a:blip r:embed="rId4"/>
          <a:stretch>
            <a:fillRect/>
          </a:stretch>
        </p:blipFill>
        <p:spPr>
          <a:xfrm>
            <a:off x="4183456" y="4004041"/>
            <a:ext cx="3014795" cy="715105"/>
          </a:xfrm>
          <a:prstGeom prst="rect">
            <a:avLst/>
          </a:prstGeom>
        </p:spPr>
      </p:pic>
      <p:pic>
        <p:nvPicPr>
          <p:cNvPr id="32" name="Picture 31">
            <a:extLst>
              <a:ext uri="{FF2B5EF4-FFF2-40B4-BE49-F238E27FC236}">
                <a16:creationId xmlns:a16="http://schemas.microsoft.com/office/drawing/2014/main" id="{CA369836-523C-E24F-AB8A-08433D3B166F}"/>
              </a:ext>
            </a:extLst>
          </p:cNvPr>
          <p:cNvPicPr>
            <a:picLocks noChangeAspect="1"/>
          </p:cNvPicPr>
          <p:nvPr/>
        </p:nvPicPr>
        <p:blipFill>
          <a:blip r:embed="rId5"/>
          <a:stretch>
            <a:fillRect/>
          </a:stretch>
        </p:blipFill>
        <p:spPr>
          <a:xfrm>
            <a:off x="7187033" y="4004041"/>
            <a:ext cx="3365353" cy="715105"/>
          </a:xfrm>
          <a:prstGeom prst="rect">
            <a:avLst/>
          </a:prstGeom>
        </p:spPr>
      </p:pic>
      <p:pic>
        <p:nvPicPr>
          <p:cNvPr id="33" name="Picture 32">
            <a:extLst>
              <a:ext uri="{FF2B5EF4-FFF2-40B4-BE49-F238E27FC236}">
                <a16:creationId xmlns:a16="http://schemas.microsoft.com/office/drawing/2014/main" id="{64AFF21C-F6E4-634B-B4BF-9DAA227C6F14}"/>
              </a:ext>
            </a:extLst>
          </p:cNvPr>
          <p:cNvPicPr>
            <a:picLocks noChangeAspect="1"/>
          </p:cNvPicPr>
          <p:nvPr/>
        </p:nvPicPr>
        <p:blipFill>
          <a:blip r:embed="rId6"/>
          <a:stretch>
            <a:fillRect/>
          </a:stretch>
        </p:blipFill>
        <p:spPr>
          <a:xfrm>
            <a:off x="2063704" y="1295867"/>
            <a:ext cx="4830684" cy="1499415"/>
          </a:xfrm>
          <a:prstGeom prst="rect">
            <a:avLst/>
          </a:prstGeom>
        </p:spPr>
      </p:pic>
    </p:spTree>
    <p:extLst>
      <p:ext uri="{BB962C8B-B14F-4D97-AF65-F5344CB8AC3E}">
        <p14:creationId xmlns:p14="http://schemas.microsoft.com/office/powerpoint/2010/main" val="371872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IE</a:t>
            </a:r>
            <a:r>
              <a:rPr lang="zh-CN" altLang="en-US" b="1" spc="-253" dirty="0">
                <a:solidFill>
                  <a:srgbClr val="C00000"/>
                </a:solidFill>
              </a:rPr>
              <a:t> </a:t>
            </a:r>
            <a:r>
              <a:rPr lang="en-US" altLang="zh-CN" b="1" spc="-253" dirty="0">
                <a:solidFill>
                  <a:srgbClr val="C00000"/>
                </a:solidFill>
              </a:rPr>
              <a:t>Graph</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36</a:t>
            </a:fld>
            <a:endParaRPr lang="en-US"/>
          </a:p>
        </p:txBody>
      </p:sp>
      <p:pic>
        <p:nvPicPr>
          <p:cNvPr id="9" name="Picture 8">
            <a:extLst>
              <a:ext uri="{FF2B5EF4-FFF2-40B4-BE49-F238E27FC236}">
                <a16:creationId xmlns:a16="http://schemas.microsoft.com/office/drawing/2014/main" id="{B1C1B930-571A-A147-89AC-91CA2BBCC711}"/>
              </a:ext>
            </a:extLst>
          </p:cNvPr>
          <p:cNvPicPr>
            <a:picLocks noChangeAspect="1"/>
          </p:cNvPicPr>
          <p:nvPr/>
        </p:nvPicPr>
        <p:blipFill rotWithShape="1">
          <a:blip r:embed="rId3"/>
          <a:srcRect r="31797"/>
          <a:stretch/>
        </p:blipFill>
        <p:spPr>
          <a:xfrm>
            <a:off x="207389" y="2860672"/>
            <a:ext cx="3955100" cy="1875997"/>
          </a:xfrm>
          <a:prstGeom prst="rect">
            <a:avLst/>
          </a:prstGeom>
        </p:spPr>
      </p:pic>
      <p:pic>
        <p:nvPicPr>
          <p:cNvPr id="10" name="Picture 9">
            <a:extLst>
              <a:ext uri="{FF2B5EF4-FFF2-40B4-BE49-F238E27FC236}">
                <a16:creationId xmlns:a16="http://schemas.microsoft.com/office/drawing/2014/main" id="{648B9873-5FE0-A446-A7A0-3AEF3AF21FE0}"/>
              </a:ext>
            </a:extLst>
          </p:cNvPr>
          <p:cNvPicPr>
            <a:picLocks noChangeAspect="1"/>
          </p:cNvPicPr>
          <p:nvPr/>
        </p:nvPicPr>
        <p:blipFill>
          <a:blip r:embed="rId4"/>
          <a:stretch>
            <a:fillRect/>
          </a:stretch>
        </p:blipFill>
        <p:spPr>
          <a:xfrm>
            <a:off x="4232639" y="3025831"/>
            <a:ext cx="1721588" cy="1314619"/>
          </a:xfrm>
          <a:prstGeom prst="rect">
            <a:avLst/>
          </a:prstGeom>
        </p:spPr>
      </p:pic>
      <p:pic>
        <p:nvPicPr>
          <p:cNvPr id="11" name="Picture 10">
            <a:extLst>
              <a:ext uri="{FF2B5EF4-FFF2-40B4-BE49-F238E27FC236}">
                <a16:creationId xmlns:a16="http://schemas.microsoft.com/office/drawing/2014/main" id="{EB9C3C31-688A-194F-B808-B9EB36BF66A4}"/>
              </a:ext>
            </a:extLst>
          </p:cNvPr>
          <p:cNvPicPr>
            <a:picLocks noChangeAspect="1"/>
          </p:cNvPicPr>
          <p:nvPr/>
        </p:nvPicPr>
        <p:blipFill>
          <a:blip r:embed="rId5"/>
          <a:stretch>
            <a:fillRect/>
          </a:stretch>
        </p:blipFill>
        <p:spPr>
          <a:xfrm>
            <a:off x="6206431" y="2988581"/>
            <a:ext cx="2666519" cy="1620179"/>
          </a:xfrm>
          <a:prstGeom prst="rect">
            <a:avLst/>
          </a:prstGeom>
        </p:spPr>
      </p:pic>
      <p:pic>
        <p:nvPicPr>
          <p:cNvPr id="12" name="Picture 11">
            <a:extLst>
              <a:ext uri="{FF2B5EF4-FFF2-40B4-BE49-F238E27FC236}">
                <a16:creationId xmlns:a16="http://schemas.microsoft.com/office/drawing/2014/main" id="{EA87FE36-23A8-C74D-86E5-C76EF5F52DF9}"/>
              </a:ext>
            </a:extLst>
          </p:cNvPr>
          <p:cNvPicPr>
            <a:picLocks noChangeAspect="1"/>
          </p:cNvPicPr>
          <p:nvPr/>
        </p:nvPicPr>
        <p:blipFill>
          <a:blip r:embed="rId6"/>
          <a:stretch>
            <a:fillRect/>
          </a:stretch>
        </p:blipFill>
        <p:spPr>
          <a:xfrm>
            <a:off x="7287904" y="1384935"/>
            <a:ext cx="4627576" cy="1613073"/>
          </a:xfrm>
          <a:prstGeom prst="rect">
            <a:avLst/>
          </a:prstGeom>
        </p:spPr>
      </p:pic>
      <p:pic>
        <p:nvPicPr>
          <p:cNvPr id="13" name="Picture 12">
            <a:extLst>
              <a:ext uri="{FF2B5EF4-FFF2-40B4-BE49-F238E27FC236}">
                <a16:creationId xmlns:a16="http://schemas.microsoft.com/office/drawing/2014/main" id="{4614506B-FCEF-E049-BF77-E01F7BA6F030}"/>
              </a:ext>
            </a:extLst>
          </p:cNvPr>
          <p:cNvPicPr>
            <a:picLocks noChangeAspect="1"/>
          </p:cNvPicPr>
          <p:nvPr/>
        </p:nvPicPr>
        <p:blipFill>
          <a:blip r:embed="rId7"/>
          <a:stretch>
            <a:fillRect/>
          </a:stretch>
        </p:blipFill>
        <p:spPr>
          <a:xfrm>
            <a:off x="7287904" y="4589764"/>
            <a:ext cx="4627576" cy="1613073"/>
          </a:xfrm>
          <a:prstGeom prst="rect">
            <a:avLst/>
          </a:prstGeom>
        </p:spPr>
      </p:pic>
    </p:spTree>
    <p:extLst>
      <p:ext uri="{BB962C8B-B14F-4D97-AF65-F5344CB8AC3E}">
        <p14:creationId xmlns:p14="http://schemas.microsoft.com/office/powerpoint/2010/main" val="166110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Knowledge</a:t>
            </a:r>
            <a:r>
              <a:rPr lang="zh-CN" altLang="en-US" b="1" spc="-253" dirty="0">
                <a:solidFill>
                  <a:srgbClr val="C00000"/>
                </a:solidFill>
              </a:rPr>
              <a:t> </a:t>
            </a:r>
            <a:r>
              <a:rPr lang="en-US" altLang="zh-CN" b="1" spc="-253" dirty="0">
                <a:solidFill>
                  <a:srgbClr val="C00000"/>
                </a:solidFill>
              </a:rPr>
              <a:t>Graph</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37</a:t>
            </a:fld>
            <a:endParaRPr lang="en-US" dirty="0"/>
          </a:p>
        </p:txBody>
      </p:sp>
      <p:pic>
        <p:nvPicPr>
          <p:cNvPr id="9" name="Picture 8">
            <a:extLst>
              <a:ext uri="{FF2B5EF4-FFF2-40B4-BE49-F238E27FC236}">
                <a16:creationId xmlns:a16="http://schemas.microsoft.com/office/drawing/2014/main" id="{EF8A9628-1E03-B849-A4DA-D7137EBBFD2C}"/>
              </a:ext>
            </a:extLst>
          </p:cNvPr>
          <p:cNvPicPr>
            <a:picLocks noChangeAspect="1"/>
          </p:cNvPicPr>
          <p:nvPr/>
        </p:nvPicPr>
        <p:blipFill rotWithShape="1">
          <a:blip r:embed="rId3"/>
          <a:srcRect t="61416"/>
          <a:stretch/>
        </p:blipFill>
        <p:spPr>
          <a:xfrm>
            <a:off x="838200" y="5578535"/>
            <a:ext cx="10046547" cy="848362"/>
          </a:xfrm>
          <a:prstGeom prst="rect">
            <a:avLst/>
          </a:prstGeom>
        </p:spPr>
      </p:pic>
      <p:pic>
        <p:nvPicPr>
          <p:cNvPr id="10" name="Picture 9">
            <a:extLst>
              <a:ext uri="{FF2B5EF4-FFF2-40B4-BE49-F238E27FC236}">
                <a16:creationId xmlns:a16="http://schemas.microsoft.com/office/drawing/2014/main" id="{C2430B36-E7FF-6E4A-BE4E-8FFDCA21E344}"/>
              </a:ext>
            </a:extLst>
          </p:cNvPr>
          <p:cNvPicPr>
            <a:picLocks noChangeAspect="1"/>
          </p:cNvPicPr>
          <p:nvPr/>
        </p:nvPicPr>
        <p:blipFill>
          <a:blip r:embed="rId4"/>
          <a:stretch>
            <a:fillRect/>
          </a:stretch>
        </p:blipFill>
        <p:spPr>
          <a:xfrm>
            <a:off x="3257088" y="4372195"/>
            <a:ext cx="2715684" cy="1206340"/>
          </a:xfrm>
          <a:prstGeom prst="rect">
            <a:avLst/>
          </a:prstGeom>
        </p:spPr>
      </p:pic>
      <p:pic>
        <p:nvPicPr>
          <p:cNvPr id="3" name="Picture 2">
            <a:extLst>
              <a:ext uri="{FF2B5EF4-FFF2-40B4-BE49-F238E27FC236}">
                <a16:creationId xmlns:a16="http://schemas.microsoft.com/office/drawing/2014/main" id="{52A19C45-F26C-7C41-BA22-EC14F7699499}"/>
              </a:ext>
            </a:extLst>
          </p:cNvPr>
          <p:cNvPicPr>
            <a:picLocks noChangeAspect="1"/>
          </p:cNvPicPr>
          <p:nvPr/>
        </p:nvPicPr>
        <p:blipFill>
          <a:blip r:embed="rId5"/>
          <a:stretch>
            <a:fillRect/>
          </a:stretch>
        </p:blipFill>
        <p:spPr>
          <a:xfrm>
            <a:off x="946750" y="1325018"/>
            <a:ext cx="9551828" cy="506958"/>
          </a:xfrm>
          <a:prstGeom prst="rect">
            <a:avLst/>
          </a:prstGeom>
        </p:spPr>
      </p:pic>
      <p:pic>
        <p:nvPicPr>
          <p:cNvPr id="6" name="Picture 5">
            <a:extLst>
              <a:ext uri="{FF2B5EF4-FFF2-40B4-BE49-F238E27FC236}">
                <a16:creationId xmlns:a16="http://schemas.microsoft.com/office/drawing/2014/main" id="{9C956EB3-86EE-4441-ABA0-F7C4D7200466}"/>
              </a:ext>
            </a:extLst>
          </p:cNvPr>
          <p:cNvPicPr>
            <a:picLocks noChangeAspect="1"/>
          </p:cNvPicPr>
          <p:nvPr/>
        </p:nvPicPr>
        <p:blipFill>
          <a:blip r:embed="rId6"/>
          <a:stretch>
            <a:fillRect/>
          </a:stretch>
        </p:blipFill>
        <p:spPr>
          <a:xfrm>
            <a:off x="946750" y="1325015"/>
            <a:ext cx="9551828" cy="2720261"/>
          </a:xfrm>
          <a:prstGeom prst="rect">
            <a:avLst/>
          </a:prstGeom>
        </p:spPr>
      </p:pic>
      <p:pic>
        <p:nvPicPr>
          <p:cNvPr id="7" name="Picture 6">
            <a:extLst>
              <a:ext uri="{FF2B5EF4-FFF2-40B4-BE49-F238E27FC236}">
                <a16:creationId xmlns:a16="http://schemas.microsoft.com/office/drawing/2014/main" id="{F3765501-6ED0-4B40-A169-98E20AECB198}"/>
              </a:ext>
            </a:extLst>
          </p:cNvPr>
          <p:cNvPicPr>
            <a:picLocks noChangeAspect="1"/>
          </p:cNvPicPr>
          <p:nvPr/>
        </p:nvPicPr>
        <p:blipFill>
          <a:blip r:embed="rId7"/>
          <a:stretch>
            <a:fillRect/>
          </a:stretch>
        </p:blipFill>
        <p:spPr>
          <a:xfrm>
            <a:off x="952784" y="2433118"/>
            <a:ext cx="9551828" cy="1613610"/>
          </a:xfrm>
          <a:prstGeom prst="rect">
            <a:avLst/>
          </a:prstGeom>
        </p:spPr>
      </p:pic>
    </p:spTree>
    <p:extLst>
      <p:ext uri="{BB962C8B-B14F-4D97-AF65-F5344CB8AC3E}">
        <p14:creationId xmlns:p14="http://schemas.microsoft.com/office/powerpoint/2010/main" val="383135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BDAB51-6791-C249-AC54-9EB26AC7B380}"/>
              </a:ext>
            </a:extLst>
          </p:cNvPr>
          <p:cNvPicPr>
            <a:picLocks noChangeAspect="1"/>
          </p:cNvPicPr>
          <p:nvPr/>
        </p:nvPicPr>
        <p:blipFill>
          <a:blip r:embed="rId3"/>
          <a:stretch>
            <a:fillRect/>
          </a:stretch>
        </p:blipFill>
        <p:spPr>
          <a:xfrm>
            <a:off x="4791456" y="5193630"/>
            <a:ext cx="5403076" cy="119034"/>
          </a:xfrm>
          <a:prstGeom prst="rect">
            <a:avLst/>
          </a:prstGeom>
        </p:spPr>
      </p:pic>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Topic Graph</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38</a:t>
            </a:fld>
            <a:endParaRPr lang="en-US" dirty="0"/>
          </a:p>
        </p:txBody>
      </p:sp>
      <p:pic>
        <p:nvPicPr>
          <p:cNvPr id="7" name="Picture 6">
            <a:extLst>
              <a:ext uri="{FF2B5EF4-FFF2-40B4-BE49-F238E27FC236}">
                <a16:creationId xmlns:a16="http://schemas.microsoft.com/office/drawing/2014/main" id="{AD814403-862D-9941-AAA5-80CC82D51C15}"/>
              </a:ext>
            </a:extLst>
          </p:cNvPr>
          <p:cNvPicPr>
            <a:picLocks noChangeAspect="1"/>
          </p:cNvPicPr>
          <p:nvPr/>
        </p:nvPicPr>
        <p:blipFill>
          <a:blip r:embed="rId4"/>
          <a:stretch>
            <a:fillRect/>
          </a:stretch>
        </p:blipFill>
        <p:spPr>
          <a:xfrm>
            <a:off x="665707" y="1923844"/>
            <a:ext cx="4125749" cy="3625216"/>
          </a:xfrm>
          <a:prstGeom prst="rect">
            <a:avLst/>
          </a:prstGeom>
        </p:spPr>
      </p:pic>
      <p:pic>
        <p:nvPicPr>
          <p:cNvPr id="9" name="Picture 8">
            <a:extLst>
              <a:ext uri="{FF2B5EF4-FFF2-40B4-BE49-F238E27FC236}">
                <a16:creationId xmlns:a16="http://schemas.microsoft.com/office/drawing/2014/main" id="{5527910C-D6C0-D54E-9376-64F636553FFB}"/>
              </a:ext>
            </a:extLst>
          </p:cNvPr>
          <p:cNvPicPr>
            <a:picLocks noChangeAspect="1"/>
          </p:cNvPicPr>
          <p:nvPr/>
        </p:nvPicPr>
        <p:blipFill>
          <a:blip r:embed="rId5"/>
          <a:stretch>
            <a:fillRect/>
          </a:stretch>
        </p:blipFill>
        <p:spPr>
          <a:xfrm>
            <a:off x="4791456" y="2248732"/>
            <a:ext cx="6236208" cy="3334373"/>
          </a:xfrm>
          <a:prstGeom prst="rect">
            <a:avLst/>
          </a:prstGeom>
        </p:spPr>
      </p:pic>
      <p:pic>
        <p:nvPicPr>
          <p:cNvPr id="8" name="Picture 7">
            <a:extLst>
              <a:ext uri="{FF2B5EF4-FFF2-40B4-BE49-F238E27FC236}">
                <a16:creationId xmlns:a16="http://schemas.microsoft.com/office/drawing/2014/main" id="{13816DD0-7A81-2041-8B1A-DAA151B9631A}"/>
              </a:ext>
            </a:extLst>
          </p:cNvPr>
          <p:cNvPicPr>
            <a:picLocks noChangeAspect="1"/>
          </p:cNvPicPr>
          <p:nvPr/>
        </p:nvPicPr>
        <p:blipFill>
          <a:blip r:embed="rId6"/>
          <a:stretch>
            <a:fillRect/>
          </a:stretch>
        </p:blipFill>
        <p:spPr>
          <a:xfrm>
            <a:off x="4791456" y="2183979"/>
            <a:ext cx="6236208" cy="2047710"/>
          </a:xfrm>
          <a:prstGeom prst="rect">
            <a:avLst/>
          </a:prstGeom>
        </p:spPr>
      </p:pic>
    </p:spTree>
    <p:extLst>
      <p:ext uri="{BB962C8B-B14F-4D97-AF65-F5344CB8AC3E}">
        <p14:creationId xmlns:p14="http://schemas.microsoft.com/office/powerpoint/2010/main" val="226345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Similarity Graph</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39</a:t>
            </a:fld>
            <a:endParaRPr lang="en-US" dirty="0"/>
          </a:p>
        </p:txBody>
      </p:sp>
      <p:pic>
        <p:nvPicPr>
          <p:cNvPr id="6" name="Picture 5">
            <a:extLst>
              <a:ext uri="{FF2B5EF4-FFF2-40B4-BE49-F238E27FC236}">
                <a16:creationId xmlns:a16="http://schemas.microsoft.com/office/drawing/2014/main" id="{93CCFB62-4584-2441-A8E6-DDC6D4E2D119}"/>
              </a:ext>
            </a:extLst>
          </p:cNvPr>
          <p:cNvPicPr>
            <a:picLocks noChangeAspect="1"/>
          </p:cNvPicPr>
          <p:nvPr/>
        </p:nvPicPr>
        <p:blipFill>
          <a:blip r:embed="rId3"/>
          <a:stretch>
            <a:fillRect/>
          </a:stretch>
        </p:blipFill>
        <p:spPr>
          <a:xfrm>
            <a:off x="4979807" y="5486194"/>
            <a:ext cx="3505826" cy="1006681"/>
          </a:xfrm>
          <a:prstGeom prst="rect">
            <a:avLst/>
          </a:prstGeom>
        </p:spPr>
      </p:pic>
      <p:pic>
        <p:nvPicPr>
          <p:cNvPr id="8" name="Picture 7">
            <a:extLst>
              <a:ext uri="{FF2B5EF4-FFF2-40B4-BE49-F238E27FC236}">
                <a16:creationId xmlns:a16="http://schemas.microsoft.com/office/drawing/2014/main" id="{833E7CBB-9332-9848-9380-EA3A7262ECE1}"/>
              </a:ext>
            </a:extLst>
          </p:cNvPr>
          <p:cNvPicPr>
            <a:picLocks noChangeAspect="1"/>
          </p:cNvPicPr>
          <p:nvPr/>
        </p:nvPicPr>
        <p:blipFill>
          <a:blip r:embed="rId4"/>
          <a:stretch>
            <a:fillRect/>
          </a:stretch>
        </p:blipFill>
        <p:spPr>
          <a:xfrm>
            <a:off x="1285562" y="3686128"/>
            <a:ext cx="2331838" cy="1054020"/>
          </a:xfrm>
          <a:prstGeom prst="rect">
            <a:avLst/>
          </a:prstGeom>
        </p:spPr>
      </p:pic>
      <p:pic>
        <p:nvPicPr>
          <p:cNvPr id="10" name="Picture 9">
            <a:extLst>
              <a:ext uri="{FF2B5EF4-FFF2-40B4-BE49-F238E27FC236}">
                <a16:creationId xmlns:a16="http://schemas.microsoft.com/office/drawing/2014/main" id="{04065A7B-9C1A-0345-80E7-2A2E57864E1D}"/>
              </a:ext>
            </a:extLst>
          </p:cNvPr>
          <p:cNvPicPr>
            <a:picLocks noChangeAspect="1"/>
          </p:cNvPicPr>
          <p:nvPr/>
        </p:nvPicPr>
        <p:blipFill>
          <a:blip r:embed="rId5"/>
          <a:stretch>
            <a:fillRect/>
          </a:stretch>
        </p:blipFill>
        <p:spPr>
          <a:xfrm>
            <a:off x="8880640" y="3686128"/>
            <a:ext cx="2389593" cy="1054020"/>
          </a:xfrm>
          <a:prstGeom prst="rect">
            <a:avLst/>
          </a:prstGeom>
        </p:spPr>
      </p:pic>
      <p:pic>
        <p:nvPicPr>
          <p:cNvPr id="11" name="Picture 10">
            <a:extLst>
              <a:ext uri="{FF2B5EF4-FFF2-40B4-BE49-F238E27FC236}">
                <a16:creationId xmlns:a16="http://schemas.microsoft.com/office/drawing/2014/main" id="{25EC8D1E-A8D6-E24C-823C-4D398F481EEB}"/>
              </a:ext>
            </a:extLst>
          </p:cNvPr>
          <p:cNvPicPr>
            <a:picLocks noChangeAspect="1"/>
          </p:cNvPicPr>
          <p:nvPr/>
        </p:nvPicPr>
        <p:blipFill>
          <a:blip r:embed="rId6"/>
          <a:stretch>
            <a:fillRect/>
          </a:stretch>
        </p:blipFill>
        <p:spPr>
          <a:xfrm>
            <a:off x="4843876" y="2624889"/>
            <a:ext cx="2317399" cy="1061239"/>
          </a:xfrm>
          <a:prstGeom prst="rect">
            <a:avLst/>
          </a:prstGeom>
        </p:spPr>
      </p:pic>
      <p:pic>
        <p:nvPicPr>
          <p:cNvPr id="12" name="Picture 11">
            <a:extLst>
              <a:ext uri="{FF2B5EF4-FFF2-40B4-BE49-F238E27FC236}">
                <a16:creationId xmlns:a16="http://schemas.microsoft.com/office/drawing/2014/main" id="{7331EA76-AEF5-714C-9A94-E3E4BEC5E6BB}"/>
              </a:ext>
            </a:extLst>
          </p:cNvPr>
          <p:cNvPicPr>
            <a:picLocks noChangeAspect="1"/>
          </p:cNvPicPr>
          <p:nvPr/>
        </p:nvPicPr>
        <p:blipFill>
          <a:blip r:embed="rId7"/>
          <a:stretch>
            <a:fillRect/>
          </a:stretch>
        </p:blipFill>
        <p:spPr>
          <a:xfrm>
            <a:off x="1263904" y="1375508"/>
            <a:ext cx="2375154" cy="1032362"/>
          </a:xfrm>
          <a:prstGeom prst="rect">
            <a:avLst/>
          </a:prstGeom>
        </p:spPr>
      </p:pic>
      <p:pic>
        <p:nvPicPr>
          <p:cNvPr id="13" name="Picture 12">
            <a:extLst>
              <a:ext uri="{FF2B5EF4-FFF2-40B4-BE49-F238E27FC236}">
                <a16:creationId xmlns:a16="http://schemas.microsoft.com/office/drawing/2014/main" id="{383CBEE8-2DA6-2947-A11D-E16645B087D8}"/>
              </a:ext>
            </a:extLst>
          </p:cNvPr>
          <p:cNvPicPr>
            <a:picLocks noChangeAspect="1"/>
          </p:cNvPicPr>
          <p:nvPr/>
        </p:nvPicPr>
        <p:blipFill>
          <a:blip r:embed="rId8"/>
          <a:stretch>
            <a:fillRect/>
          </a:stretch>
        </p:blipFill>
        <p:spPr>
          <a:xfrm>
            <a:off x="8880640" y="1375508"/>
            <a:ext cx="2188105" cy="1249381"/>
          </a:xfrm>
          <a:prstGeom prst="rect">
            <a:avLst/>
          </a:prstGeom>
        </p:spPr>
      </p:pic>
      <p:cxnSp>
        <p:nvCxnSpPr>
          <p:cNvPr id="15" name="Straight Arrow Connector 14">
            <a:extLst>
              <a:ext uri="{FF2B5EF4-FFF2-40B4-BE49-F238E27FC236}">
                <a16:creationId xmlns:a16="http://schemas.microsoft.com/office/drawing/2014/main" id="{6AC6AB28-3E5D-1F45-95EE-EFA46F5DDE35}"/>
              </a:ext>
            </a:extLst>
          </p:cNvPr>
          <p:cNvCxnSpPr/>
          <p:nvPr/>
        </p:nvCxnSpPr>
        <p:spPr>
          <a:xfrm>
            <a:off x="3347630" y="2233408"/>
            <a:ext cx="1517904" cy="48463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21491B1-E5D3-444C-812B-61BBE495DDA2}"/>
              </a:ext>
            </a:extLst>
          </p:cNvPr>
          <p:cNvCxnSpPr>
            <a:cxnSpLocks/>
          </p:cNvCxnSpPr>
          <p:nvPr/>
        </p:nvCxnSpPr>
        <p:spPr>
          <a:xfrm>
            <a:off x="2317415" y="2233408"/>
            <a:ext cx="0" cy="145272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CD06583-37A3-C543-988E-7192E4ECB2F4}"/>
              </a:ext>
            </a:extLst>
          </p:cNvPr>
          <p:cNvCxnSpPr>
            <a:cxnSpLocks/>
          </p:cNvCxnSpPr>
          <p:nvPr/>
        </p:nvCxnSpPr>
        <p:spPr>
          <a:xfrm>
            <a:off x="3447288" y="4213138"/>
            <a:ext cx="5442496" cy="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DF4BDCA2-B66C-F74E-B18D-79469DA23FA8}"/>
              </a:ext>
            </a:extLst>
          </p:cNvPr>
          <p:cNvCxnSpPr>
            <a:cxnSpLocks/>
          </p:cNvCxnSpPr>
          <p:nvPr/>
        </p:nvCxnSpPr>
        <p:spPr>
          <a:xfrm flipV="1">
            <a:off x="6976872" y="2407870"/>
            <a:ext cx="1912912" cy="31017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020B545-7B7A-BF40-B780-657D2DD5F7BC}"/>
              </a:ext>
            </a:extLst>
          </p:cNvPr>
          <p:cNvCxnSpPr>
            <a:cxnSpLocks/>
          </p:cNvCxnSpPr>
          <p:nvPr/>
        </p:nvCxnSpPr>
        <p:spPr>
          <a:xfrm>
            <a:off x="10075437" y="2475724"/>
            <a:ext cx="0" cy="121954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885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4400"/>
              <a:buFont typeface="Calibri"/>
              <a:buNone/>
            </a:pPr>
            <a:r>
              <a:rPr lang="en-US" b="1">
                <a:solidFill>
                  <a:srgbClr val="C00000"/>
                </a:solidFill>
              </a:rPr>
              <a:t>Why graphs?</a:t>
            </a:r>
            <a:endParaRPr b="1">
              <a:solidFill>
                <a:srgbClr val="C00000"/>
              </a:solidFill>
            </a:endParaRPr>
          </a:p>
        </p:txBody>
      </p:sp>
      <p:sp>
        <p:nvSpPr>
          <p:cNvPr id="153" name="Google Shape;153;p4"/>
          <p:cNvSpPr txBox="1">
            <a:spLocks noGrp="1"/>
          </p:cNvSpPr>
          <p:nvPr>
            <p:ph type="body" idx="1"/>
          </p:nvPr>
        </p:nvSpPr>
        <p:spPr>
          <a:xfrm>
            <a:off x="725794" y="1600334"/>
            <a:ext cx="4422169"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3600"/>
              <a:buChar char="•"/>
            </a:pPr>
            <a:r>
              <a:rPr lang="en-US" sz="3600"/>
              <a:t>Graphs are a general language for describing and modeling complex systems</a:t>
            </a:r>
            <a:endParaRPr sz="3600"/>
          </a:p>
          <a:p>
            <a:pPr marL="228600" lvl="0" indent="-50800" algn="l" rtl="0">
              <a:lnSpc>
                <a:spcPct val="90000"/>
              </a:lnSpc>
              <a:spcBef>
                <a:spcPts val="1000"/>
              </a:spcBef>
              <a:spcAft>
                <a:spcPts val="0"/>
              </a:spcAft>
              <a:buClr>
                <a:schemeClr val="dk1"/>
              </a:buClr>
              <a:buSzPts val="2800"/>
              <a:buNone/>
            </a:pPr>
            <a:endParaRPr/>
          </a:p>
        </p:txBody>
      </p:sp>
      <p:sp>
        <p:nvSpPr>
          <p:cNvPr id="154" name="Google Shape;15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55" name="Google Shape;155;p4"/>
          <p:cNvSpPr/>
          <p:nvPr/>
        </p:nvSpPr>
        <p:spPr>
          <a:xfrm>
            <a:off x="6800851" y="1985304"/>
            <a:ext cx="1066800" cy="1752600"/>
          </a:xfrm>
          <a:custGeom>
            <a:avLst/>
            <a:gdLst/>
            <a:ahLst/>
            <a:cxnLst/>
            <a:rect l="l" t="t" r="r" b="b"/>
            <a:pathLst>
              <a:path w="800100" h="1314450" extrusionOk="0">
                <a:moveTo>
                  <a:pt x="0" y="0"/>
                </a:moveTo>
                <a:lnTo>
                  <a:pt x="800100" y="1314450"/>
                </a:lnTo>
              </a:path>
            </a:pathLst>
          </a:custGeom>
          <a:noFill/>
          <a:ln w="76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56" name="Google Shape;156;p4"/>
          <p:cNvSpPr/>
          <p:nvPr/>
        </p:nvSpPr>
        <p:spPr>
          <a:xfrm>
            <a:off x="7981950" y="3356905"/>
            <a:ext cx="1257300" cy="419100"/>
          </a:xfrm>
          <a:custGeom>
            <a:avLst/>
            <a:gdLst/>
            <a:ahLst/>
            <a:cxnLst/>
            <a:rect l="l" t="t" r="r" b="b"/>
            <a:pathLst>
              <a:path w="942975" h="314325" extrusionOk="0">
                <a:moveTo>
                  <a:pt x="942975" y="0"/>
                </a:moveTo>
                <a:lnTo>
                  <a:pt x="0" y="314325"/>
                </a:lnTo>
              </a:path>
            </a:pathLst>
          </a:custGeom>
          <a:noFill/>
          <a:ln w="76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57" name="Google Shape;157;p4"/>
          <p:cNvSpPr/>
          <p:nvPr/>
        </p:nvSpPr>
        <p:spPr>
          <a:xfrm>
            <a:off x="10110116" y="2148593"/>
            <a:ext cx="1110825" cy="1418167"/>
          </a:xfrm>
          <a:custGeom>
            <a:avLst/>
            <a:gdLst/>
            <a:ahLst/>
            <a:cxnLst/>
            <a:rect l="l" t="t" r="r" b="b"/>
            <a:pathLst>
              <a:path w="833120" h="1063625" extrusionOk="0">
                <a:moveTo>
                  <a:pt x="0" y="0"/>
                </a:moveTo>
                <a:lnTo>
                  <a:pt x="832757" y="1063400"/>
                </a:lnTo>
              </a:path>
            </a:pathLst>
          </a:custGeom>
          <a:noFill/>
          <a:ln w="76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58" name="Google Shape;158;p4"/>
          <p:cNvSpPr/>
          <p:nvPr/>
        </p:nvSpPr>
        <p:spPr>
          <a:xfrm>
            <a:off x="9220199" y="2252004"/>
            <a:ext cx="971973" cy="1219200"/>
          </a:xfrm>
          <a:custGeom>
            <a:avLst/>
            <a:gdLst/>
            <a:ahLst/>
            <a:cxnLst/>
            <a:rect l="l" t="t" r="r" b="b"/>
            <a:pathLst>
              <a:path w="728979" h="914400" extrusionOk="0">
                <a:moveTo>
                  <a:pt x="728663" y="0"/>
                </a:moveTo>
                <a:lnTo>
                  <a:pt x="0" y="914400"/>
                </a:lnTo>
              </a:path>
            </a:pathLst>
          </a:custGeom>
          <a:noFill/>
          <a:ln w="76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59" name="Google Shape;159;p4"/>
          <p:cNvSpPr/>
          <p:nvPr/>
        </p:nvSpPr>
        <p:spPr>
          <a:xfrm rot="10800000">
            <a:off x="9924387" y="2383605"/>
            <a:ext cx="305463" cy="2494122"/>
          </a:xfrm>
          <a:custGeom>
            <a:avLst/>
            <a:gdLst/>
            <a:ahLst/>
            <a:cxnLst/>
            <a:rect l="l" t="t" r="r" b="b"/>
            <a:pathLst>
              <a:path w="1514475" h="28575" extrusionOk="0">
                <a:moveTo>
                  <a:pt x="1514480" y="0"/>
                </a:moveTo>
                <a:lnTo>
                  <a:pt x="0" y="28575"/>
                </a:lnTo>
              </a:path>
            </a:pathLst>
          </a:custGeom>
          <a:noFill/>
          <a:ln w="76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60" name="Google Shape;160;p4"/>
          <p:cNvSpPr/>
          <p:nvPr/>
        </p:nvSpPr>
        <p:spPr>
          <a:xfrm>
            <a:off x="9353550" y="3471203"/>
            <a:ext cx="495300" cy="1447800"/>
          </a:xfrm>
          <a:custGeom>
            <a:avLst/>
            <a:gdLst/>
            <a:ahLst/>
            <a:cxnLst/>
            <a:rect l="l" t="t" r="r" b="b"/>
            <a:pathLst>
              <a:path w="371475" h="1085850" extrusionOk="0">
                <a:moveTo>
                  <a:pt x="371475" y="1085850"/>
                </a:moveTo>
                <a:lnTo>
                  <a:pt x="0" y="0"/>
                </a:lnTo>
              </a:path>
            </a:pathLst>
          </a:custGeom>
          <a:noFill/>
          <a:ln w="76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61" name="Google Shape;161;p4"/>
          <p:cNvSpPr/>
          <p:nvPr/>
        </p:nvSpPr>
        <p:spPr>
          <a:xfrm>
            <a:off x="9925051" y="3471197"/>
            <a:ext cx="1295400" cy="1485900"/>
          </a:xfrm>
          <a:custGeom>
            <a:avLst/>
            <a:gdLst/>
            <a:ahLst/>
            <a:cxnLst/>
            <a:rect l="l" t="t" r="r" b="b"/>
            <a:pathLst>
              <a:path w="971550" h="1114425" extrusionOk="0">
                <a:moveTo>
                  <a:pt x="0" y="1114430"/>
                </a:moveTo>
                <a:lnTo>
                  <a:pt x="971550" y="0"/>
                </a:lnTo>
              </a:path>
            </a:pathLst>
          </a:custGeom>
          <a:noFill/>
          <a:ln w="76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62" name="Google Shape;162;p4"/>
          <p:cNvSpPr/>
          <p:nvPr/>
        </p:nvSpPr>
        <p:spPr>
          <a:xfrm>
            <a:off x="7798885" y="1794803"/>
            <a:ext cx="945727" cy="1905000"/>
          </a:xfrm>
          <a:custGeom>
            <a:avLst/>
            <a:gdLst/>
            <a:ahLst/>
            <a:cxnLst/>
            <a:rect l="l" t="t" r="r" b="b"/>
            <a:pathLst>
              <a:path w="709295" h="1428750" extrusionOk="0">
                <a:moveTo>
                  <a:pt x="0" y="1428750"/>
                </a:moveTo>
                <a:lnTo>
                  <a:pt x="708803" y="0"/>
                </a:lnTo>
              </a:path>
            </a:pathLst>
          </a:custGeom>
          <a:noFill/>
          <a:ln w="76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63" name="Google Shape;163;p4"/>
          <p:cNvSpPr/>
          <p:nvPr/>
        </p:nvSpPr>
        <p:spPr>
          <a:xfrm>
            <a:off x="6115057" y="3395003"/>
            <a:ext cx="1684020" cy="381000"/>
          </a:xfrm>
          <a:custGeom>
            <a:avLst/>
            <a:gdLst/>
            <a:ahLst/>
            <a:cxnLst/>
            <a:rect l="l" t="t" r="r" b="b"/>
            <a:pathLst>
              <a:path w="1263014" h="285750" extrusionOk="0">
                <a:moveTo>
                  <a:pt x="1262870" y="285750"/>
                </a:moveTo>
                <a:lnTo>
                  <a:pt x="0" y="0"/>
                </a:lnTo>
              </a:path>
            </a:pathLst>
          </a:custGeom>
          <a:noFill/>
          <a:ln w="76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64" name="Google Shape;164;p4"/>
          <p:cNvSpPr/>
          <p:nvPr/>
        </p:nvSpPr>
        <p:spPr>
          <a:xfrm>
            <a:off x="6115048" y="1794805"/>
            <a:ext cx="2590800" cy="1562100"/>
          </a:xfrm>
          <a:custGeom>
            <a:avLst/>
            <a:gdLst/>
            <a:ahLst/>
            <a:cxnLst/>
            <a:rect l="l" t="t" r="r" b="b"/>
            <a:pathLst>
              <a:path w="1943100" h="1171575" extrusionOk="0">
                <a:moveTo>
                  <a:pt x="1943101" y="0"/>
                </a:moveTo>
                <a:lnTo>
                  <a:pt x="0" y="1171580"/>
                </a:lnTo>
              </a:path>
            </a:pathLst>
          </a:custGeom>
          <a:noFill/>
          <a:ln w="76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65" name="Google Shape;165;p4"/>
          <p:cNvSpPr/>
          <p:nvPr/>
        </p:nvSpPr>
        <p:spPr>
          <a:xfrm>
            <a:off x="6115050" y="1947205"/>
            <a:ext cx="647700" cy="1409700"/>
          </a:xfrm>
          <a:custGeom>
            <a:avLst/>
            <a:gdLst/>
            <a:ahLst/>
            <a:cxnLst/>
            <a:rect l="l" t="t" r="r" b="b"/>
            <a:pathLst>
              <a:path w="485775" h="1057275" extrusionOk="0">
                <a:moveTo>
                  <a:pt x="485775" y="0"/>
                </a:moveTo>
                <a:lnTo>
                  <a:pt x="0" y="1057270"/>
                </a:lnTo>
              </a:path>
            </a:pathLst>
          </a:custGeom>
          <a:noFill/>
          <a:ln w="76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66" name="Google Shape;166;p4"/>
          <p:cNvSpPr/>
          <p:nvPr/>
        </p:nvSpPr>
        <p:spPr>
          <a:xfrm>
            <a:off x="7067550" y="3776005"/>
            <a:ext cx="800100" cy="1104900"/>
          </a:xfrm>
          <a:custGeom>
            <a:avLst/>
            <a:gdLst/>
            <a:ahLst/>
            <a:cxnLst/>
            <a:rect l="l" t="t" r="r" b="b"/>
            <a:pathLst>
              <a:path w="600075" h="828675" extrusionOk="0">
                <a:moveTo>
                  <a:pt x="600075" y="0"/>
                </a:moveTo>
                <a:lnTo>
                  <a:pt x="0" y="828675"/>
                </a:lnTo>
              </a:path>
            </a:pathLst>
          </a:custGeom>
          <a:noFill/>
          <a:ln w="76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67" name="Google Shape;167;p4"/>
          <p:cNvSpPr/>
          <p:nvPr/>
        </p:nvSpPr>
        <p:spPr>
          <a:xfrm>
            <a:off x="6115051" y="3395004"/>
            <a:ext cx="838200" cy="1524000"/>
          </a:xfrm>
          <a:custGeom>
            <a:avLst/>
            <a:gdLst/>
            <a:ahLst/>
            <a:cxnLst/>
            <a:rect l="l" t="t" r="r" b="b"/>
            <a:pathLst>
              <a:path w="628650" h="1143000" extrusionOk="0">
                <a:moveTo>
                  <a:pt x="0" y="0"/>
                </a:moveTo>
                <a:lnTo>
                  <a:pt x="628650" y="1143000"/>
                </a:lnTo>
              </a:path>
            </a:pathLst>
          </a:custGeom>
          <a:noFill/>
          <a:ln w="76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68" name="Google Shape;168;p4"/>
          <p:cNvSpPr/>
          <p:nvPr/>
        </p:nvSpPr>
        <p:spPr>
          <a:xfrm>
            <a:off x="7067552" y="4880905"/>
            <a:ext cx="2857500" cy="38100"/>
          </a:xfrm>
          <a:custGeom>
            <a:avLst/>
            <a:gdLst/>
            <a:ahLst/>
            <a:cxnLst/>
            <a:rect l="l" t="t" r="r" b="b"/>
            <a:pathLst>
              <a:path w="2143125" h="28575" extrusionOk="0">
                <a:moveTo>
                  <a:pt x="0" y="0"/>
                </a:moveTo>
                <a:lnTo>
                  <a:pt x="2143121" y="28575"/>
                </a:lnTo>
              </a:path>
            </a:pathLst>
          </a:custGeom>
          <a:noFill/>
          <a:ln w="762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69" name="Google Shape;169;p4"/>
          <p:cNvSpPr/>
          <p:nvPr/>
        </p:nvSpPr>
        <p:spPr>
          <a:xfrm>
            <a:off x="6534151" y="1680504"/>
            <a:ext cx="533400" cy="533400"/>
          </a:xfrm>
          <a:custGeom>
            <a:avLst/>
            <a:gdLst/>
            <a:ahLst/>
            <a:cxnLst/>
            <a:rect l="l" t="t" r="r" b="b"/>
            <a:pathLst>
              <a:path w="400050" h="400050" extrusionOk="0">
                <a:moveTo>
                  <a:pt x="200025" y="0"/>
                </a:moveTo>
                <a:lnTo>
                  <a:pt x="154163" y="5283"/>
                </a:lnTo>
                <a:lnTo>
                  <a:pt x="112061" y="20331"/>
                </a:lnTo>
                <a:lnTo>
                  <a:pt x="74922" y="43945"/>
                </a:lnTo>
                <a:lnTo>
                  <a:pt x="43945" y="74922"/>
                </a:lnTo>
                <a:lnTo>
                  <a:pt x="20331" y="112061"/>
                </a:lnTo>
                <a:lnTo>
                  <a:pt x="5283" y="154163"/>
                </a:lnTo>
                <a:lnTo>
                  <a:pt x="0" y="200025"/>
                </a:lnTo>
                <a:lnTo>
                  <a:pt x="5283" y="245890"/>
                </a:lnTo>
                <a:lnTo>
                  <a:pt x="20331" y="287993"/>
                </a:lnTo>
                <a:lnTo>
                  <a:pt x="43945" y="325133"/>
                </a:lnTo>
                <a:lnTo>
                  <a:pt x="74922" y="356108"/>
                </a:lnTo>
                <a:lnTo>
                  <a:pt x="112061" y="379720"/>
                </a:lnTo>
                <a:lnTo>
                  <a:pt x="154163" y="394767"/>
                </a:lnTo>
                <a:lnTo>
                  <a:pt x="200025" y="400050"/>
                </a:lnTo>
                <a:lnTo>
                  <a:pt x="245890" y="394767"/>
                </a:lnTo>
                <a:lnTo>
                  <a:pt x="287993" y="379720"/>
                </a:lnTo>
                <a:lnTo>
                  <a:pt x="325133" y="356108"/>
                </a:lnTo>
                <a:lnTo>
                  <a:pt x="356108" y="325133"/>
                </a:lnTo>
                <a:lnTo>
                  <a:pt x="379720" y="287993"/>
                </a:lnTo>
                <a:lnTo>
                  <a:pt x="394767" y="245890"/>
                </a:lnTo>
                <a:lnTo>
                  <a:pt x="400050" y="200025"/>
                </a:lnTo>
                <a:lnTo>
                  <a:pt x="394767" y="154163"/>
                </a:lnTo>
                <a:lnTo>
                  <a:pt x="379720" y="112061"/>
                </a:lnTo>
                <a:lnTo>
                  <a:pt x="356108" y="74922"/>
                </a:lnTo>
                <a:lnTo>
                  <a:pt x="325133" y="43945"/>
                </a:lnTo>
                <a:lnTo>
                  <a:pt x="287993" y="20331"/>
                </a:lnTo>
                <a:lnTo>
                  <a:pt x="245890" y="5283"/>
                </a:lnTo>
                <a:lnTo>
                  <a:pt x="20002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0" name="Google Shape;170;p4"/>
          <p:cNvSpPr/>
          <p:nvPr/>
        </p:nvSpPr>
        <p:spPr>
          <a:xfrm>
            <a:off x="6534151" y="1680504"/>
            <a:ext cx="533400" cy="533400"/>
          </a:xfrm>
          <a:custGeom>
            <a:avLst/>
            <a:gdLst/>
            <a:ahLst/>
            <a:cxnLst/>
            <a:rect l="l" t="t" r="r" b="b"/>
            <a:pathLst>
              <a:path w="400050" h="400050" extrusionOk="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1" name="Google Shape;171;p4"/>
          <p:cNvSpPr/>
          <p:nvPr/>
        </p:nvSpPr>
        <p:spPr>
          <a:xfrm>
            <a:off x="8439151" y="1528104"/>
            <a:ext cx="533400" cy="533400"/>
          </a:xfrm>
          <a:custGeom>
            <a:avLst/>
            <a:gdLst/>
            <a:ahLst/>
            <a:cxnLst/>
            <a:rect l="l" t="t" r="r" b="b"/>
            <a:pathLst>
              <a:path w="400050" h="400050" extrusionOk="0">
                <a:moveTo>
                  <a:pt x="200025" y="0"/>
                </a:moveTo>
                <a:lnTo>
                  <a:pt x="154159" y="5283"/>
                </a:lnTo>
                <a:lnTo>
                  <a:pt x="112056" y="20331"/>
                </a:lnTo>
                <a:lnTo>
                  <a:pt x="74916" y="43945"/>
                </a:lnTo>
                <a:lnTo>
                  <a:pt x="43941" y="74922"/>
                </a:lnTo>
                <a:lnTo>
                  <a:pt x="20329" y="112061"/>
                </a:lnTo>
                <a:lnTo>
                  <a:pt x="5282" y="154163"/>
                </a:lnTo>
                <a:lnTo>
                  <a:pt x="0" y="200025"/>
                </a:lnTo>
                <a:lnTo>
                  <a:pt x="5282" y="245890"/>
                </a:lnTo>
                <a:lnTo>
                  <a:pt x="20329" y="287993"/>
                </a:lnTo>
                <a:lnTo>
                  <a:pt x="43941" y="325133"/>
                </a:lnTo>
                <a:lnTo>
                  <a:pt x="74916" y="356108"/>
                </a:lnTo>
                <a:lnTo>
                  <a:pt x="112056" y="379720"/>
                </a:lnTo>
                <a:lnTo>
                  <a:pt x="154159" y="394767"/>
                </a:lnTo>
                <a:lnTo>
                  <a:pt x="200025" y="400050"/>
                </a:lnTo>
                <a:lnTo>
                  <a:pt x="245886" y="394767"/>
                </a:lnTo>
                <a:lnTo>
                  <a:pt x="287988" y="379720"/>
                </a:lnTo>
                <a:lnTo>
                  <a:pt x="325127" y="356108"/>
                </a:lnTo>
                <a:lnTo>
                  <a:pt x="356104" y="325133"/>
                </a:lnTo>
                <a:lnTo>
                  <a:pt x="379718" y="287993"/>
                </a:lnTo>
                <a:lnTo>
                  <a:pt x="394766" y="245890"/>
                </a:lnTo>
                <a:lnTo>
                  <a:pt x="400050" y="200025"/>
                </a:lnTo>
                <a:lnTo>
                  <a:pt x="394766" y="154163"/>
                </a:lnTo>
                <a:lnTo>
                  <a:pt x="379718" y="112061"/>
                </a:lnTo>
                <a:lnTo>
                  <a:pt x="356104" y="74922"/>
                </a:lnTo>
                <a:lnTo>
                  <a:pt x="325127" y="43945"/>
                </a:lnTo>
                <a:lnTo>
                  <a:pt x="287988" y="20331"/>
                </a:lnTo>
                <a:lnTo>
                  <a:pt x="245886" y="5283"/>
                </a:lnTo>
                <a:lnTo>
                  <a:pt x="20002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2" name="Google Shape;172;p4"/>
          <p:cNvSpPr/>
          <p:nvPr/>
        </p:nvSpPr>
        <p:spPr>
          <a:xfrm>
            <a:off x="8439151" y="1528104"/>
            <a:ext cx="533400" cy="533400"/>
          </a:xfrm>
          <a:custGeom>
            <a:avLst/>
            <a:gdLst/>
            <a:ahLst/>
            <a:cxnLst/>
            <a:rect l="l" t="t" r="r" b="b"/>
            <a:pathLst>
              <a:path w="400050" h="400050" extrusionOk="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3" name="Google Shape;173;p4"/>
          <p:cNvSpPr/>
          <p:nvPr/>
        </p:nvSpPr>
        <p:spPr>
          <a:xfrm>
            <a:off x="7600951" y="3509304"/>
            <a:ext cx="533400" cy="533400"/>
          </a:xfrm>
          <a:custGeom>
            <a:avLst/>
            <a:gdLst/>
            <a:ahLst/>
            <a:cxnLst/>
            <a:rect l="l" t="t" r="r" b="b"/>
            <a:pathLst>
              <a:path w="400050" h="400050" extrusionOk="0">
                <a:moveTo>
                  <a:pt x="200025" y="0"/>
                </a:moveTo>
                <a:lnTo>
                  <a:pt x="154159" y="5283"/>
                </a:lnTo>
                <a:lnTo>
                  <a:pt x="112056" y="20331"/>
                </a:lnTo>
                <a:lnTo>
                  <a:pt x="74916" y="43945"/>
                </a:lnTo>
                <a:lnTo>
                  <a:pt x="43941" y="74922"/>
                </a:lnTo>
                <a:lnTo>
                  <a:pt x="20329" y="112061"/>
                </a:lnTo>
                <a:lnTo>
                  <a:pt x="5282" y="154163"/>
                </a:lnTo>
                <a:lnTo>
                  <a:pt x="0" y="200025"/>
                </a:lnTo>
                <a:lnTo>
                  <a:pt x="5282" y="245890"/>
                </a:lnTo>
                <a:lnTo>
                  <a:pt x="20329" y="287993"/>
                </a:lnTo>
                <a:lnTo>
                  <a:pt x="43941" y="325133"/>
                </a:lnTo>
                <a:lnTo>
                  <a:pt x="74916" y="356108"/>
                </a:lnTo>
                <a:lnTo>
                  <a:pt x="112056" y="379720"/>
                </a:lnTo>
                <a:lnTo>
                  <a:pt x="154159" y="394767"/>
                </a:lnTo>
                <a:lnTo>
                  <a:pt x="200025" y="400050"/>
                </a:lnTo>
                <a:lnTo>
                  <a:pt x="245886" y="394767"/>
                </a:lnTo>
                <a:lnTo>
                  <a:pt x="287988" y="379720"/>
                </a:lnTo>
                <a:lnTo>
                  <a:pt x="325127" y="356108"/>
                </a:lnTo>
                <a:lnTo>
                  <a:pt x="356104" y="325133"/>
                </a:lnTo>
                <a:lnTo>
                  <a:pt x="379718" y="287993"/>
                </a:lnTo>
                <a:lnTo>
                  <a:pt x="394766" y="245890"/>
                </a:lnTo>
                <a:lnTo>
                  <a:pt x="400050" y="200025"/>
                </a:lnTo>
                <a:lnTo>
                  <a:pt x="394766" y="154163"/>
                </a:lnTo>
                <a:lnTo>
                  <a:pt x="379718" y="112061"/>
                </a:lnTo>
                <a:lnTo>
                  <a:pt x="356104" y="74922"/>
                </a:lnTo>
                <a:lnTo>
                  <a:pt x="325127" y="43945"/>
                </a:lnTo>
                <a:lnTo>
                  <a:pt x="287988" y="20331"/>
                </a:lnTo>
                <a:lnTo>
                  <a:pt x="245886" y="5283"/>
                </a:lnTo>
                <a:lnTo>
                  <a:pt x="20002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4" name="Google Shape;174;p4"/>
          <p:cNvSpPr/>
          <p:nvPr/>
        </p:nvSpPr>
        <p:spPr>
          <a:xfrm>
            <a:off x="7600951" y="3509304"/>
            <a:ext cx="533400" cy="533400"/>
          </a:xfrm>
          <a:custGeom>
            <a:avLst/>
            <a:gdLst/>
            <a:ahLst/>
            <a:cxnLst/>
            <a:rect l="l" t="t" r="r" b="b"/>
            <a:pathLst>
              <a:path w="400050" h="400050" extrusionOk="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5" name="Google Shape;175;p4"/>
          <p:cNvSpPr/>
          <p:nvPr/>
        </p:nvSpPr>
        <p:spPr>
          <a:xfrm>
            <a:off x="8972551" y="3128304"/>
            <a:ext cx="533400" cy="533400"/>
          </a:xfrm>
          <a:custGeom>
            <a:avLst/>
            <a:gdLst/>
            <a:ahLst/>
            <a:cxnLst/>
            <a:rect l="l" t="t" r="r" b="b"/>
            <a:pathLst>
              <a:path w="400050" h="400050" extrusionOk="0">
                <a:moveTo>
                  <a:pt x="200025" y="0"/>
                </a:moveTo>
                <a:lnTo>
                  <a:pt x="154159" y="5283"/>
                </a:lnTo>
                <a:lnTo>
                  <a:pt x="112056" y="20331"/>
                </a:lnTo>
                <a:lnTo>
                  <a:pt x="74916" y="43945"/>
                </a:lnTo>
                <a:lnTo>
                  <a:pt x="43941" y="74922"/>
                </a:lnTo>
                <a:lnTo>
                  <a:pt x="20329" y="112061"/>
                </a:lnTo>
                <a:lnTo>
                  <a:pt x="5282" y="154163"/>
                </a:lnTo>
                <a:lnTo>
                  <a:pt x="0" y="200025"/>
                </a:lnTo>
                <a:lnTo>
                  <a:pt x="5282" y="245890"/>
                </a:lnTo>
                <a:lnTo>
                  <a:pt x="20329" y="287993"/>
                </a:lnTo>
                <a:lnTo>
                  <a:pt x="43941" y="325133"/>
                </a:lnTo>
                <a:lnTo>
                  <a:pt x="74916" y="356108"/>
                </a:lnTo>
                <a:lnTo>
                  <a:pt x="112056" y="379720"/>
                </a:lnTo>
                <a:lnTo>
                  <a:pt x="154159" y="394767"/>
                </a:lnTo>
                <a:lnTo>
                  <a:pt x="200025" y="400050"/>
                </a:lnTo>
                <a:lnTo>
                  <a:pt x="245886" y="394767"/>
                </a:lnTo>
                <a:lnTo>
                  <a:pt x="287988" y="379720"/>
                </a:lnTo>
                <a:lnTo>
                  <a:pt x="325127" y="356108"/>
                </a:lnTo>
                <a:lnTo>
                  <a:pt x="356104" y="325133"/>
                </a:lnTo>
                <a:lnTo>
                  <a:pt x="379718" y="287993"/>
                </a:lnTo>
                <a:lnTo>
                  <a:pt x="394766" y="245890"/>
                </a:lnTo>
                <a:lnTo>
                  <a:pt x="400050" y="200025"/>
                </a:lnTo>
                <a:lnTo>
                  <a:pt x="394766" y="154163"/>
                </a:lnTo>
                <a:lnTo>
                  <a:pt x="379718" y="112061"/>
                </a:lnTo>
                <a:lnTo>
                  <a:pt x="356104" y="74922"/>
                </a:lnTo>
                <a:lnTo>
                  <a:pt x="325127" y="43945"/>
                </a:lnTo>
                <a:lnTo>
                  <a:pt x="287988" y="20331"/>
                </a:lnTo>
                <a:lnTo>
                  <a:pt x="245886" y="5283"/>
                </a:lnTo>
                <a:lnTo>
                  <a:pt x="20002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6" name="Google Shape;176;p4"/>
          <p:cNvSpPr/>
          <p:nvPr/>
        </p:nvSpPr>
        <p:spPr>
          <a:xfrm>
            <a:off x="8972551" y="3128304"/>
            <a:ext cx="533400" cy="533400"/>
          </a:xfrm>
          <a:custGeom>
            <a:avLst/>
            <a:gdLst/>
            <a:ahLst/>
            <a:cxnLst/>
            <a:rect l="l" t="t" r="r" b="b"/>
            <a:pathLst>
              <a:path w="400050" h="400050" extrusionOk="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7" name="Google Shape;177;p4"/>
          <p:cNvSpPr/>
          <p:nvPr/>
        </p:nvSpPr>
        <p:spPr>
          <a:xfrm>
            <a:off x="6762751" y="4576104"/>
            <a:ext cx="533400" cy="533400"/>
          </a:xfrm>
          <a:custGeom>
            <a:avLst/>
            <a:gdLst/>
            <a:ahLst/>
            <a:cxnLst/>
            <a:rect l="l" t="t" r="r" b="b"/>
            <a:pathLst>
              <a:path w="400050" h="400050" extrusionOk="0">
                <a:moveTo>
                  <a:pt x="200025" y="0"/>
                </a:moveTo>
                <a:lnTo>
                  <a:pt x="154163" y="5283"/>
                </a:lnTo>
                <a:lnTo>
                  <a:pt x="112061" y="20331"/>
                </a:lnTo>
                <a:lnTo>
                  <a:pt x="74922" y="43945"/>
                </a:lnTo>
                <a:lnTo>
                  <a:pt x="43945" y="74922"/>
                </a:lnTo>
                <a:lnTo>
                  <a:pt x="20331" y="112061"/>
                </a:lnTo>
                <a:lnTo>
                  <a:pt x="5283" y="154163"/>
                </a:lnTo>
                <a:lnTo>
                  <a:pt x="0" y="200025"/>
                </a:lnTo>
                <a:lnTo>
                  <a:pt x="5283" y="245886"/>
                </a:lnTo>
                <a:lnTo>
                  <a:pt x="20331" y="287988"/>
                </a:lnTo>
                <a:lnTo>
                  <a:pt x="43945" y="325127"/>
                </a:lnTo>
                <a:lnTo>
                  <a:pt x="74922" y="356104"/>
                </a:lnTo>
                <a:lnTo>
                  <a:pt x="112061" y="379718"/>
                </a:lnTo>
                <a:lnTo>
                  <a:pt x="154163" y="394766"/>
                </a:lnTo>
                <a:lnTo>
                  <a:pt x="200025" y="400050"/>
                </a:lnTo>
                <a:lnTo>
                  <a:pt x="245890" y="394766"/>
                </a:lnTo>
                <a:lnTo>
                  <a:pt x="287993" y="379718"/>
                </a:lnTo>
                <a:lnTo>
                  <a:pt x="325133" y="356104"/>
                </a:lnTo>
                <a:lnTo>
                  <a:pt x="356108" y="325127"/>
                </a:lnTo>
                <a:lnTo>
                  <a:pt x="379720" y="287988"/>
                </a:lnTo>
                <a:lnTo>
                  <a:pt x="394767" y="245886"/>
                </a:lnTo>
                <a:lnTo>
                  <a:pt x="400050" y="200025"/>
                </a:lnTo>
                <a:lnTo>
                  <a:pt x="394767" y="154163"/>
                </a:lnTo>
                <a:lnTo>
                  <a:pt x="379720" y="112061"/>
                </a:lnTo>
                <a:lnTo>
                  <a:pt x="356108" y="74922"/>
                </a:lnTo>
                <a:lnTo>
                  <a:pt x="325133" y="43945"/>
                </a:lnTo>
                <a:lnTo>
                  <a:pt x="287993" y="20331"/>
                </a:lnTo>
                <a:lnTo>
                  <a:pt x="245890" y="5283"/>
                </a:lnTo>
                <a:lnTo>
                  <a:pt x="20002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8" name="Google Shape;178;p4"/>
          <p:cNvSpPr/>
          <p:nvPr/>
        </p:nvSpPr>
        <p:spPr>
          <a:xfrm>
            <a:off x="6762751" y="4576104"/>
            <a:ext cx="533400" cy="533400"/>
          </a:xfrm>
          <a:custGeom>
            <a:avLst/>
            <a:gdLst/>
            <a:ahLst/>
            <a:cxnLst/>
            <a:rect l="l" t="t" r="r" b="b"/>
            <a:pathLst>
              <a:path w="400050" h="400050" extrusionOk="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79" name="Google Shape;179;p4"/>
          <p:cNvSpPr/>
          <p:nvPr/>
        </p:nvSpPr>
        <p:spPr>
          <a:xfrm>
            <a:off x="9963151" y="1985304"/>
            <a:ext cx="533400" cy="533400"/>
          </a:xfrm>
          <a:custGeom>
            <a:avLst/>
            <a:gdLst/>
            <a:ahLst/>
            <a:cxnLst/>
            <a:rect l="l" t="t" r="r" b="b"/>
            <a:pathLst>
              <a:path w="400050" h="400050" extrusionOk="0">
                <a:moveTo>
                  <a:pt x="200025" y="0"/>
                </a:moveTo>
                <a:lnTo>
                  <a:pt x="154159" y="5283"/>
                </a:lnTo>
                <a:lnTo>
                  <a:pt x="112056" y="20331"/>
                </a:lnTo>
                <a:lnTo>
                  <a:pt x="74916" y="43945"/>
                </a:lnTo>
                <a:lnTo>
                  <a:pt x="43941" y="74922"/>
                </a:lnTo>
                <a:lnTo>
                  <a:pt x="20329" y="112061"/>
                </a:lnTo>
                <a:lnTo>
                  <a:pt x="5282" y="154163"/>
                </a:lnTo>
                <a:lnTo>
                  <a:pt x="0" y="200025"/>
                </a:lnTo>
                <a:lnTo>
                  <a:pt x="5282" y="245890"/>
                </a:lnTo>
                <a:lnTo>
                  <a:pt x="20329" y="287993"/>
                </a:lnTo>
                <a:lnTo>
                  <a:pt x="43941" y="325133"/>
                </a:lnTo>
                <a:lnTo>
                  <a:pt x="74916" y="356108"/>
                </a:lnTo>
                <a:lnTo>
                  <a:pt x="112056" y="379720"/>
                </a:lnTo>
                <a:lnTo>
                  <a:pt x="154159" y="394767"/>
                </a:lnTo>
                <a:lnTo>
                  <a:pt x="200025" y="400050"/>
                </a:lnTo>
                <a:lnTo>
                  <a:pt x="245886" y="394767"/>
                </a:lnTo>
                <a:lnTo>
                  <a:pt x="287988" y="379720"/>
                </a:lnTo>
                <a:lnTo>
                  <a:pt x="325127" y="356108"/>
                </a:lnTo>
                <a:lnTo>
                  <a:pt x="356104" y="325133"/>
                </a:lnTo>
                <a:lnTo>
                  <a:pt x="379718" y="287993"/>
                </a:lnTo>
                <a:lnTo>
                  <a:pt x="394766" y="245890"/>
                </a:lnTo>
                <a:lnTo>
                  <a:pt x="400050" y="200025"/>
                </a:lnTo>
                <a:lnTo>
                  <a:pt x="394766" y="154163"/>
                </a:lnTo>
                <a:lnTo>
                  <a:pt x="379718" y="112061"/>
                </a:lnTo>
                <a:lnTo>
                  <a:pt x="356104" y="74922"/>
                </a:lnTo>
                <a:lnTo>
                  <a:pt x="325127" y="43945"/>
                </a:lnTo>
                <a:lnTo>
                  <a:pt x="287988" y="20331"/>
                </a:lnTo>
                <a:lnTo>
                  <a:pt x="245886" y="5283"/>
                </a:lnTo>
                <a:lnTo>
                  <a:pt x="20002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80" name="Google Shape;180;p4"/>
          <p:cNvSpPr/>
          <p:nvPr/>
        </p:nvSpPr>
        <p:spPr>
          <a:xfrm>
            <a:off x="9963151" y="1985304"/>
            <a:ext cx="533400" cy="533400"/>
          </a:xfrm>
          <a:custGeom>
            <a:avLst/>
            <a:gdLst/>
            <a:ahLst/>
            <a:cxnLst/>
            <a:rect l="l" t="t" r="r" b="b"/>
            <a:pathLst>
              <a:path w="400050" h="400050" extrusionOk="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81" name="Google Shape;181;p4"/>
          <p:cNvSpPr/>
          <p:nvPr/>
        </p:nvSpPr>
        <p:spPr>
          <a:xfrm>
            <a:off x="9582151" y="4652304"/>
            <a:ext cx="533400" cy="533400"/>
          </a:xfrm>
          <a:custGeom>
            <a:avLst/>
            <a:gdLst/>
            <a:ahLst/>
            <a:cxnLst/>
            <a:rect l="l" t="t" r="r" b="b"/>
            <a:pathLst>
              <a:path w="400050" h="400050" extrusionOk="0">
                <a:moveTo>
                  <a:pt x="200025" y="0"/>
                </a:moveTo>
                <a:lnTo>
                  <a:pt x="154159" y="5283"/>
                </a:lnTo>
                <a:lnTo>
                  <a:pt x="112056" y="20331"/>
                </a:lnTo>
                <a:lnTo>
                  <a:pt x="74916" y="43945"/>
                </a:lnTo>
                <a:lnTo>
                  <a:pt x="43941" y="74922"/>
                </a:lnTo>
                <a:lnTo>
                  <a:pt x="20329" y="112061"/>
                </a:lnTo>
                <a:lnTo>
                  <a:pt x="5282" y="154163"/>
                </a:lnTo>
                <a:lnTo>
                  <a:pt x="0" y="200025"/>
                </a:lnTo>
                <a:lnTo>
                  <a:pt x="5282" y="245890"/>
                </a:lnTo>
                <a:lnTo>
                  <a:pt x="20329" y="287993"/>
                </a:lnTo>
                <a:lnTo>
                  <a:pt x="43941" y="325133"/>
                </a:lnTo>
                <a:lnTo>
                  <a:pt x="74916" y="356108"/>
                </a:lnTo>
                <a:lnTo>
                  <a:pt x="112056" y="379720"/>
                </a:lnTo>
                <a:lnTo>
                  <a:pt x="154159" y="394767"/>
                </a:lnTo>
                <a:lnTo>
                  <a:pt x="200025" y="400050"/>
                </a:lnTo>
                <a:lnTo>
                  <a:pt x="245886" y="394767"/>
                </a:lnTo>
                <a:lnTo>
                  <a:pt x="287988" y="379720"/>
                </a:lnTo>
                <a:lnTo>
                  <a:pt x="325127" y="356108"/>
                </a:lnTo>
                <a:lnTo>
                  <a:pt x="356104" y="325133"/>
                </a:lnTo>
                <a:lnTo>
                  <a:pt x="379718" y="287993"/>
                </a:lnTo>
                <a:lnTo>
                  <a:pt x="394766" y="245890"/>
                </a:lnTo>
                <a:lnTo>
                  <a:pt x="400050" y="200025"/>
                </a:lnTo>
                <a:lnTo>
                  <a:pt x="394766" y="154163"/>
                </a:lnTo>
                <a:lnTo>
                  <a:pt x="379718" y="112061"/>
                </a:lnTo>
                <a:lnTo>
                  <a:pt x="356104" y="74922"/>
                </a:lnTo>
                <a:lnTo>
                  <a:pt x="325127" y="43945"/>
                </a:lnTo>
                <a:lnTo>
                  <a:pt x="287988" y="20331"/>
                </a:lnTo>
                <a:lnTo>
                  <a:pt x="245886" y="5283"/>
                </a:lnTo>
                <a:lnTo>
                  <a:pt x="20002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82" name="Google Shape;182;p4"/>
          <p:cNvSpPr/>
          <p:nvPr/>
        </p:nvSpPr>
        <p:spPr>
          <a:xfrm>
            <a:off x="9582151" y="4652304"/>
            <a:ext cx="533400" cy="533400"/>
          </a:xfrm>
          <a:custGeom>
            <a:avLst/>
            <a:gdLst/>
            <a:ahLst/>
            <a:cxnLst/>
            <a:rect l="l" t="t" r="r" b="b"/>
            <a:pathLst>
              <a:path w="400050" h="400050" extrusionOk="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83" name="Google Shape;183;p4"/>
          <p:cNvSpPr/>
          <p:nvPr/>
        </p:nvSpPr>
        <p:spPr>
          <a:xfrm>
            <a:off x="10953751" y="3204504"/>
            <a:ext cx="533400" cy="533400"/>
          </a:xfrm>
          <a:custGeom>
            <a:avLst/>
            <a:gdLst/>
            <a:ahLst/>
            <a:cxnLst/>
            <a:rect l="l" t="t" r="r" b="b"/>
            <a:pathLst>
              <a:path w="400050" h="400050" extrusionOk="0">
                <a:moveTo>
                  <a:pt x="200025" y="0"/>
                </a:moveTo>
                <a:lnTo>
                  <a:pt x="154159" y="5283"/>
                </a:lnTo>
                <a:lnTo>
                  <a:pt x="112056" y="20331"/>
                </a:lnTo>
                <a:lnTo>
                  <a:pt x="74916" y="43945"/>
                </a:lnTo>
                <a:lnTo>
                  <a:pt x="43941" y="74922"/>
                </a:lnTo>
                <a:lnTo>
                  <a:pt x="20329" y="112061"/>
                </a:lnTo>
                <a:lnTo>
                  <a:pt x="5282" y="154163"/>
                </a:lnTo>
                <a:lnTo>
                  <a:pt x="0" y="200025"/>
                </a:lnTo>
                <a:lnTo>
                  <a:pt x="5282" y="245890"/>
                </a:lnTo>
                <a:lnTo>
                  <a:pt x="20329" y="287993"/>
                </a:lnTo>
                <a:lnTo>
                  <a:pt x="43941" y="325133"/>
                </a:lnTo>
                <a:lnTo>
                  <a:pt x="74916" y="356108"/>
                </a:lnTo>
                <a:lnTo>
                  <a:pt x="112056" y="379720"/>
                </a:lnTo>
                <a:lnTo>
                  <a:pt x="154159" y="394767"/>
                </a:lnTo>
                <a:lnTo>
                  <a:pt x="200025" y="400050"/>
                </a:lnTo>
                <a:lnTo>
                  <a:pt x="245886" y="394767"/>
                </a:lnTo>
                <a:lnTo>
                  <a:pt x="287988" y="379720"/>
                </a:lnTo>
                <a:lnTo>
                  <a:pt x="325127" y="356108"/>
                </a:lnTo>
                <a:lnTo>
                  <a:pt x="356104" y="325133"/>
                </a:lnTo>
                <a:lnTo>
                  <a:pt x="379718" y="287993"/>
                </a:lnTo>
                <a:lnTo>
                  <a:pt x="394766" y="245890"/>
                </a:lnTo>
                <a:lnTo>
                  <a:pt x="400050" y="200025"/>
                </a:lnTo>
                <a:lnTo>
                  <a:pt x="394766" y="154163"/>
                </a:lnTo>
                <a:lnTo>
                  <a:pt x="379718" y="112061"/>
                </a:lnTo>
                <a:lnTo>
                  <a:pt x="356104" y="74922"/>
                </a:lnTo>
                <a:lnTo>
                  <a:pt x="325127" y="43945"/>
                </a:lnTo>
                <a:lnTo>
                  <a:pt x="287988" y="20331"/>
                </a:lnTo>
                <a:lnTo>
                  <a:pt x="245886" y="5283"/>
                </a:lnTo>
                <a:lnTo>
                  <a:pt x="20002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84" name="Google Shape;184;p4"/>
          <p:cNvSpPr/>
          <p:nvPr/>
        </p:nvSpPr>
        <p:spPr>
          <a:xfrm>
            <a:off x="10953751" y="3204504"/>
            <a:ext cx="533400" cy="533400"/>
          </a:xfrm>
          <a:custGeom>
            <a:avLst/>
            <a:gdLst/>
            <a:ahLst/>
            <a:cxnLst/>
            <a:rect l="l" t="t" r="r" b="b"/>
            <a:pathLst>
              <a:path w="400050" h="400050" extrusionOk="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85" name="Google Shape;185;p4"/>
          <p:cNvSpPr/>
          <p:nvPr/>
        </p:nvSpPr>
        <p:spPr>
          <a:xfrm>
            <a:off x="5848351" y="3128304"/>
            <a:ext cx="533400" cy="533400"/>
          </a:xfrm>
          <a:custGeom>
            <a:avLst/>
            <a:gdLst/>
            <a:ahLst/>
            <a:cxnLst/>
            <a:rect l="l" t="t" r="r" b="b"/>
            <a:pathLst>
              <a:path w="400050" h="400050" extrusionOk="0">
                <a:moveTo>
                  <a:pt x="200025" y="0"/>
                </a:moveTo>
                <a:lnTo>
                  <a:pt x="154163" y="5283"/>
                </a:lnTo>
                <a:lnTo>
                  <a:pt x="112061" y="20331"/>
                </a:lnTo>
                <a:lnTo>
                  <a:pt x="74922" y="43945"/>
                </a:lnTo>
                <a:lnTo>
                  <a:pt x="43945" y="74922"/>
                </a:lnTo>
                <a:lnTo>
                  <a:pt x="20331" y="112061"/>
                </a:lnTo>
                <a:lnTo>
                  <a:pt x="5283" y="154163"/>
                </a:lnTo>
                <a:lnTo>
                  <a:pt x="0" y="200025"/>
                </a:lnTo>
                <a:lnTo>
                  <a:pt x="5283" y="245890"/>
                </a:lnTo>
                <a:lnTo>
                  <a:pt x="20331" y="287993"/>
                </a:lnTo>
                <a:lnTo>
                  <a:pt x="43945" y="325133"/>
                </a:lnTo>
                <a:lnTo>
                  <a:pt x="74922" y="356108"/>
                </a:lnTo>
                <a:lnTo>
                  <a:pt x="112061" y="379720"/>
                </a:lnTo>
                <a:lnTo>
                  <a:pt x="154163" y="394767"/>
                </a:lnTo>
                <a:lnTo>
                  <a:pt x="200025" y="400050"/>
                </a:lnTo>
                <a:lnTo>
                  <a:pt x="245886" y="394767"/>
                </a:lnTo>
                <a:lnTo>
                  <a:pt x="287988" y="379720"/>
                </a:lnTo>
                <a:lnTo>
                  <a:pt x="325127" y="356108"/>
                </a:lnTo>
                <a:lnTo>
                  <a:pt x="356104" y="325133"/>
                </a:lnTo>
                <a:lnTo>
                  <a:pt x="379718" y="287993"/>
                </a:lnTo>
                <a:lnTo>
                  <a:pt x="394766" y="245890"/>
                </a:lnTo>
                <a:lnTo>
                  <a:pt x="400050" y="200025"/>
                </a:lnTo>
                <a:lnTo>
                  <a:pt x="394766" y="154163"/>
                </a:lnTo>
                <a:lnTo>
                  <a:pt x="379718" y="112061"/>
                </a:lnTo>
                <a:lnTo>
                  <a:pt x="356104" y="74922"/>
                </a:lnTo>
                <a:lnTo>
                  <a:pt x="325127" y="43945"/>
                </a:lnTo>
                <a:lnTo>
                  <a:pt x="287988" y="20331"/>
                </a:lnTo>
                <a:lnTo>
                  <a:pt x="245886" y="5283"/>
                </a:lnTo>
                <a:lnTo>
                  <a:pt x="200025" y="0"/>
                </a:lnTo>
                <a:close/>
              </a:path>
            </a:pathLst>
          </a:custGeom>
          <a:solidFill>
            <a:srgbClr val="00000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86" name="Google Shape;186;p4"/>
          <p:cNvSpPr/>
          <p:nvPr/>
        </p:nvSpPr>
        <p:spPr>
          <a:xfrm>
            <a:off x="5848351" y="3128304"/>
            <a:ext cx="533400" cy="533400"/>
          </a:xfrm>
          <a:custGeom>
            <a:avLst/>
            <a:gdLst/>
            <a:ahLst/>
            <a:cxnLst/>
            <a:rect l="l" t="t" r="r" b="b"/>
            <a:pathLst>
              <a:path w="400050" h="400050" extrusionOk="0">
                <a:moveTo>
                  <a:pt x="0" y="200025"/>
                </a:moveTo>
                <a:lnTo>
                  <a:pt x="5282" y="154161"/>
                </a:lnTo>
                <a:lnTo>
                  <a:pt x="20330" y="112059"/>
                </a:lnTo>
                <a:lnTo>
                  <a:pt x="43943" y="74919"/>
                </a:lnTo>
                <a:lnTo>
                  <a:pt x="74919" y="43943"/>
                </a:lnTo>
                <a:lnTo>
                  <a:pt x="112059" y="20330"/>
                </a:lnTo>
                <a:lnTo>
                  <a:pt x="154161" y="5282"/>
                </a:lnTo>
                <a:lnTo>
                  <a:pt x="200025" y="0"/>
                </a:lnTo>
                <a:lnTo>
                  <a:pt x="245889" y="5282"/>
                </a:lnTo>
                <a:lnTo>
                  <a:pt x="287991" y="20330"/>
                </a:lnTo>
                <a:lnTo>
                  <a:pt x="325130" y="43943"/>
                </a:lnTo>
                <a:lnTo>
                  <a:pt x="356107" y="74919"/>
                </a:lnTo>
                <a:lnTo>
                  <a:pt x="379719" y="112059"/>
                </a:lnTo>
                <a:lnTo>
                  <a:pt x="394767" y="154161"/>
                </a:lnTo>
                <a:lnTo>
                  <a:pt x="400050" y="200025"/>
                </a:lnTo>
                <a:lnTo>
                  <a:pt x="394767" y="245889"/>
                </a:lnTo>
                <a:lnTo>
                  <a:pt x="379719" y="287991"/>
                </a:lnTo>
                <a:lnTo>
                  <a:pt x="356107" y="325130"/>
                </a:lnTo>
                <a:lnTo>
                  <a:pt x="325130" y="356107"/>
                </a:lnTo>
                <a:lnTo>
                  <a:pt x="287991" y="379719"/>
                </a:lnTo>
                <a:lnTo>
                  <a:pt x="245889" y="394767"/>
                </a:lnTo>
                <a:lnTo>
                  <a:pt x="200025" y="400050"/>
                </a:lnTo>
                <a:lnTo>
                  <a:pt x="154161" y="394767"/>
                </a:lnTo>
                <a:lnTo>
                  <a:pt x="112059" y="379719"/>
                </a:lnTo>
                <a:lnTo>
                  <a:pt x="74919" y="356107"/>
                </a:lnTo>
                <a:lnTo>
                  <a:pt x="43943" y="325130"/>
                </a:lnTo>
                <a:lnTo>
                  <a:pt x="20330" y="287991"/>
                </a:lnTo>
                <a:lnTo>
                  <a:pt x="5282" y="245889"/>
                </a:lnTo>
                <a:lnTo>
                  <a:pt x="0" y="200025"/>
                </a:lnTo>
                <a:close/>
              </a:path>
            </a:pathLst>
          </a:custGeom>
          <a:noFill/>
          <a:ln w="25400" cap="flat" cmpd="sng">
            <a:solidFill>
              <a:srgbClr val="0000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87" name="Google Shape;187;p4"/>
          <p:cNvSpPr txBox="1"/>
          <p:nvPr/>
        </p:nvSpPr>
        <p:spPr>
          <a:xfrm>
            <a:off x="7491307" y="5306353"/>
            <a:ext cx="2490893" cy="848095"/>
          </a:xfrm>
          <a:prstGeom prst="rect">
            <a:avLst/>
          </a:prstGeom>
          <a:noFill/>
          <a:ln>
            <a:noFill/>
          </a:ln>
        </p:spPr>
        <p:txBody>
          <a:bodyPr spcFirstLastPara="1" wrap="square" lIns="0" tIns="16925" rIns="0" bIns="0" anchor="ctr" anchorCtr="0">
            <a:spAutoFit/>
          </a:bodyPr>
          <a:lstStyle/>
          <a:p>
            <a:pPr marL="16933" marR="0" lvl="0" indent="0" algn="l" rtl="0">
              <a:lnSpc>
                <a:spcPct val="100000"/>
              </a:lnSpc>
              <a:spcBef>
                <a:spcPts val="0"/>
              </a:spcBef>
              <a:spcAft>
                <a:spcPts val="0"/>
              </a:spcAft>
              <a:buClr>
                <a:srgbClr val="FF0000"/>
              </a:buClr>
              <a:buSzPts val="5400"/>
              <a:buFont typeface="Calibri"/>
              <a:buNone/>
            </a:pPr>
            <a:r>
              <a:rPr lang="en-US" sz="5400" b="0" u="none">
                <a:solidFill>
                  <a:srgbClr val="FF0000"/>
                </a:solidFill>
                <a:latin typeface="Calibri"/>
                <a:ea typeface="Calibri"/>
                <a:cs typeface="Calibri"/>
                <a:sym typeface="Calibri"/>
              </a:rPr>
              <a:t>Graph!</a:t>
            </a:r>
            <a:endParaRPr sz="5400" b="0" u="none">
              <a:solidFill>
                <a:srgbClr val="FF0000"/>
              </a:solidFill>
              <a:latin typeface="Calibri"/>
              <a:ea typeface="Calibri"/>
              <a:cs typeface="Calibri"/>
              <a:sym typeface="Calibri"/>
            </a:endParaRPr>
          </a:p>
        </p:txBody>
      </p:sp>
      <p:sp>
        <p:nvSpPr>
          <p:cNvPr id="188" name="Google Shape;188;p4"/>
          <p:cNvSpPr txBox="1"/>
          <p:nvPr/>
        </p:nvSpPr>
        <p:spPr>
          <a:xfrm>
            <a:off x="5544359" y="5515544"/>
            <a:ext cx="6355278" cy="386422"/>
          </a:xfrm>
          <a:prstGeom prst="rect">
            <a:avLst/>
          </a:prstGeom>
          <a:noFill/>
          <a:ln>
            <a:noFill/>
          </a:ln>
        </p:spPr>
        <p:txBody>
          <a:bodyPr spcFirstLastPara="1" wrap="square" lIns="0" tIns="16925" rIns="0" bIns="0" anchor="ctr" anchorCtr="0">
            <a:spAutoFit/>
          </a:bodyPr>
          <a:lstStyle/>
          <a:p>
            <a:pPr marL="16933" marR="0" lvl="0" indent="0" algn="l" rtl="0">
              <a:lnSpc>
                <a:spcPct val="100000"/>
              </a:lnSpc>
              <a:spcBef>
                <a:spcPts val="0"/>
              </a:spcBef>
              <a:spcAft>
                <a:spcPts val="0"/>
              </a:spcAft>
              <a:buClr>
                <a:srgbClr val="FF0000"/>
              </a:buClr>
              <a:buSzPts val="2800"/>
              <a:buFont typeface="Calibri"/>
              <a:buNone/>
            </a:pPr>
            <a:r>
              <a:rPr lang="en-US" sz="2400" b="1">
                <a:solidFill>
                  <a:srgbClr val="FF0000"/>
                </a:solidFill>
                <a:latin typeface="Calibri"/>
                <a:ea typeface="Calibri"/>
                <a:cs typeface="Calibri"/>
                <a:sym typeface="Calibri"/>
              </a:rPr>
              <a:t>Graph Topology  +  Node Attributes  + Node Types  </a:t>
            </a:r>
            <a:endParaRPr sz="2400">
              <a:solidFill>
                <a:schemeClr val="dk1"/>
              </a:solidFill>
              <a:latin typeface="Calibri"/>
              <a:ea typeface="Calibri"/>
              <a:cs typeface="Calibri"/>
              <a:sym typeface="Calibri"/>
            </a:endParaRPr>
          </a:p>
        </p:txBody>
      </p:sp>
      <p:sp>
        <p:nvSpPr>
          <p:cNvPr id="189" name="Google Shape;189;p4"/>
          <p:cNvSpPr txBox="1"/>
          <p:nvPr/>
        </p:nvSpPr>
        <p:spPr>
          <a:xfrm>
            <a:off x="6502587" y="789441"/>
            <a:ext cx="42160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Source from Laboratoire Hubert Curien - Université Jean Monnet</a:t>
            </a:r>
            <a:endParaRPr sz="1800">
              <a:solidFill>
                <a:schemeClr val="dk1"/>
              </a:solidFill>
              <a:latin typeface="Calibri"/>
              <a:ea typeface="Calibri"/>
              <a:cs typeface="Calibri"/>
              <a:sym typeface="Calibri"/>
            </a:endParaRPr>
          </a:p>
        </p:txBody>
      </p:sp>
      <p:pic>
        <p:nvPicPr>
          <p:cNvPr id="190" name="Google Shape;190;p4" descr="Diagram&#10;&#10;Description automatically generated"/>
          <p:cNvPicPr preferRelativeResize="0"/>
          <p:nvPr/>
        </p:nvPicPr>
        <p:blipFill rotWithShape="1">
          <a:blip r:embed="rId3">
            <a:alphaModFix/>
          </a:blip>
          <a:srcRect/>
          <a:stretch/>
        </p:blipFill>
        <p:spPr>
          <a:xfrm>
            <a:off x="5321563" y="1149245"/>
            <a:ext cx="6578074" cy="3704771"/>
          </a:xfrm>
          <a:prstGeom prst="rect">
            <a:avLst/>
          </a:prstGeom>
          <a:gradFill>
            <a:gsLst>
              <a:gs pos="0">
                <a:srgbClr val="F5F7FC"/>
              </a:gs>
              <a:gs pos="74000">
                <a:srgbClr val="A9BEE4"/>
              </a:gs>
              <a:gs pos="83000">
                <a:srgbClr val="A9BEE4"/>
              </a:gs>
              <a:gs pos="100000">
                <a:srgbClr val="C5D3ED"/>
              </a:gs>
            </a:gsLst>
            <a:lin ang="5400000" scaled="0"/>
          </a:gradFill>
          <a:ln>
            <a:noFill/>
          </a:ln>
          <a:effectLst>
            <a:outerShdw blurRad="519219" sx="100987" sy="100987" algn="tl" rotWithShape="0">
              <a:schemeClr val="accent6">
                <a:alpha val="22745"/>
              </a:schemeClr>
            </a:outerShdw>
          </a:effectLst>
        </p:spPr>
      </p:pic>
      <p:sp>
        <p:nvSpPr>
          <p:cNvPr id="191" name="Google Shape;191;p4"/>
          <p:cNvSpPr/>
          <p:nvPr/>
        </p:nvSpPr>
        <p:spPr>
          <a:xfrm>
            <a:off x="8314954" y="4985097"/>
            <a:ext cx="560614" cy="447986"/>
          </a:xfrm>
          <a:prstGeom prst="down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92" name="Google Shape;192;p4" descr="Text&#10;&#10;Description automatically generated"/>
          <p:cNvPicPr preferRelativeResize="0"/>
          <p:nvPr/>
        </p:nvPicPr>
        <p:blipFill rotWithShape="1">
          <a:blip r:embed="rId4">
            <a:alphaModFix/>
          </a:blip>
          <a:srcRect/>
          <a:stretch/>
        </p:blipFill>
        <p:spPr>
          <a:xfrm>
            <a:off x="188340" y="4046840"/>
            <a:ext cx="4959624" cy="21045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5"/>
                                        </p:tgtEl>
                                      </p:cBhvr>
                                    </p:animEffect>
                                    <p:set>
                                      <p:cBhvr>
                                        <p:cTn id="7" dur="1" fill="hold">
                                          <p:stCondLst>
                                            <p:cond delay="500"/>
                                          </p:stCondLst>
                                        </p:cTn>
                                        <p:tgtEl>
                                          <p:spTgt spid="15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56"/>
                                        </p:tgtEl>
                                      </p:cBhvr>
                                    </p:animEffect>
                                    <p:set>
                                      <p:cBhvr>
                                        <p:cTn id="10" dur="1" fill="hold">
                                          <p:stCondLst>
                                            <p:cond delay="500"/>
                                          </p:stCondLst>
                                        </p:cTn>
                                        <p:tgtEl>
                                          <p:spTgt spid="15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57"/>
                                        </p:tgtEl>
                                      </p:cBhvr>
                                    </p:animEffect>
                                    <p:set>
                                      <p:cBhvr>
                                        <p:cTn id="13" dur="1" fill="hold">
                                          <p:stCondLst>
                                            <p:cond delay="500"/>
                                          </p:stCondLst>
                                        </p:cTn>
                                        <p:tgtEl>
                                          <p:spTgt spid="15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58"/>
                                        </p:tgtEl>
                                      </p:cBhvr>
                                    </p:animEffect>
                                    <p:set>
                                      <p:cBhvr>
                                        <p:cTn id="16" dur="1" fill="hold">
                                          <p:stCondLst>
                                            <p:cond delay="500"/>
                                          </p:stCondLst>
                                        </p:cTn>
                                        <p:tgtEl>
                                          <p:spTgt spid="15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59"/>
                                        </p:tgtEl>
                                      </p:cBhvr>
                                    </p:animEffect>
                                    <p:set>
                                      <p:cBhvr>
                                        <p:cTn id="19" dur="1" fill="hold">
                                          <p:stCondLst>
                                            <p:cond delay="500"/>
                                          </p:stCondLst>
                                        </p:cTn>
                                        <p:tgtEl>
                                          <p:spTgt spid="159"/>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60"/>
                                        </p:tgtEl>
                                      </p:cBhvr>
                                    </p:animEffect>
                                    <p:set>
                                      <p:cBhvr>
                                        <p:cTn id="22" dur="1" fill="hold">
                                          <p:stCondLst>
                                            <p:cond delay="500"/>
                                          </p:stCondLst>
                                        </p:cTn>
                                        <p:tgtEl>
                                          <p:spTgt spid="160"/>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61"/>
                                        </p:tgtEl>
                                      </p:cBhvr>
                                    </p:animEffect>
                                    <p:set>
                                      <p:cBhvr>
                                        <p:cTn id="25" dur="1" fill="hold">
                                          <p:stCondLst>
                                            <p:cond delay="500"/>
                                          </p:stCondLst>
                                        </p:cTn>
                                        <p:tgtEl>
                                          <p:spTgt spid="16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62"/>
                                        </p:tgtEl>
                                      </p:cBhvr>
                                    </p:animEffect>
                                    <p:set>
                                      <p:cBhvr>
                                        <p:cTn id="28" dur="1" fill="hold">
                                          <p:stCondLst>
                                            <p:cond delay="500"/>
                                          </p:stCondLst>
                                        </p:cTn>
                                        <p:tgtEl>
                                          <p:spTgt spid="16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63"/>
                                        </p:tgtEl>
                                      </p:cBhvr>
                                    </p:animEffect>
                                    <p:set>
                                      <p:cBhvr>
                                        <p:cTn id="31" dur="1" fill="hold">
                                          <p:stCondLst>
                                            <p:cond delay="500"/>
                                          </p:stCondLst>
                                        </p:cTn>
                                        <p:tgtEl>
                                          <p:spTgt spid="16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64"/>
                                        </p:tgtEl>
                                      </p:cBhvr>
                                    </p:animEffect>
                                    <p:set>
                                      <p:cBhvr>
                                        <p:cTn id="34" dur="1" fill="hold">
                                          <p:stCondLst>
                                            <p:cond delay="500"/>
                                          </p:stCondLst>
                                        </p:cTn>
                                        <p:tgtEl>
                                          <p:spTgt spid="16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65"/>
                                        </p:tgtEl>
                                      </p:cBhvr>
                                    </p:animEffect>
                                    <p:set>
                                      <p:cBhvr>
                                        <p:cTn id="37" dur="1" fill="hold">
                                          <p:stCondLst>
                                            <p:cond delay="500"/>
                                          </p:stCondLst>
                                        </p:cTn>
                                        <p:tgtEl>
                                          <p:spTgt spid="16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66"/>
                                        </p:tgtEl>
                                      </p:cBhvr>
                                    </p:animEffect>
                                    <p:set>
                                      <p:cBhvr>
                                        <p:cTn id="40" dur="1" fill="hold">
                                          <p:stCondLst>
                                            <p:cond delay="500"/>
                                          </p:stCondLst>
                                        </p:cTn>
                                        <p:tgtEl>
                                          <p:spTgt spid="166"/>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67"/>
                                        </p:tgtEl>
                                      </p:cBhvr>
                                    </p:animEffect>
                                    <p:set>
                                      <p:cBhvr>
                                        <p:cTn id="43" dur="1" fill="hold">
                                          <p:stCondLst>
                                            <p:cond delay="500"/>
                                          </p:stCondLst>
                                        </p:cTn>
                                        <p:tgtEl>
                                          <p:spTgt spid="16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68"/>
                                        </p:tgtEl>
                                      </p:cBhvr>
                                    </p:animEffect>
                                    <p:set>
                                      <p:cBhvr>
                                        <p:cTn id="46" dur="1" fill="hold">
                                          <p:stCondLst>
                                            <p:cond delay="500"/>
                                          </p:stCondLst>
                                        </p:cTn>
                                        <p:tgtEl>
                                          <p:spTgt spid="16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69"/>
                                        </p:tgtEl>
                                      </p:cBhvr>
                                    </p:animEffect>
                                    <p:set>
                                      <p:cBhvr>
                                        <p:cTn id="49" dur="1" fill="hold">
                                          <p:stCondLst>
                                            <p:cond delay="500"/>
                                          </p:stCondLst>
                                        </p:cTn>
                                        <p:tgtEl>
                                          <p:spTgt spid="16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70"/>
                                        </p:tgtEl>
                                      </p:cBhvr>
                                    </p:animEffect>
                                    <p:set>
                                      <p:cBhvr>
                                        <p:cTn id="52" dur="1" fill="hold">
                                          <p:stCondLst>
                                            <p:cond delay="500"/>
                                          </p:stCondLst>
                                        </p:cTn>
                                        <p:tgtEl>
                                          <p:spTgt spid="17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71"/>
                                        </p:tgtEl>
                                      </p:cBhvr>
                                    </p:animEffect>
                                    <p:set>
                                      <p:cBhvr>
                                        <p:cTn id="55" dur="1" fill="hold">
                                          <p:stCondLst>
                                            <p:cond delay="500"/>
                                          </p:stCondLst>
                                        </p:cTn>
                                        <p:tgtEl>
                                          <p:spTgt spid="17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172"/>
                                        </p:tgtEl>
                                      </p:cBhvr>
                                    </p:animEffect>
                                    <p:set>
                                      <p:cBhvr>
                                        <p:cTn id="58" dur="1" fill="hold">
                                          <p:stCondLst>
                                            <p:cond delay="500"/>
                                          </p:stCondLst>
                                        </p:cTn>
                                        <p:tgtEl>
                                          <p:spTgt spid="172"/>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173"/>
                                        </p:tgtEl>
                                      </p:cBhvr>
                                    </p:animEffect>
                                    <p:set>
                                      <p:cBhvr>
                                        <p:cTn id="61" dur="1" fill="hold">
                                          <p:stCondLst>
                                            <p:cond delay="500"/>
                                          </p:stCondLst>
                                        </p:cTn>
                                        <p:tgtEl>
                                          <p:spTgt spid="173"/>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74"/>
                                        </p:tgtEl>
                                      </p:cBhvr>
                                    </p:animEffect>
                                    <p:set>
                                      <p:cBhvr>
                                        <p:cTn id="64" dur="1" fill="hold">
                                          <p:stCondLst>
                                            <p:cond delay="500"/>
                                          </p:stCondLst>
                                        </p:cTn>
                                        <p:tgtEl>
                                          <p:spTgt spid="174"/>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500"/>
                                        <p:tgtEl>
                                          <p:spTgt spid="175"/>
                                        </p:tgtEl>
                                      </p:cBhvr>
                                    </p:animEffect>
                                    <p:set>
                                      <p:cBhvr>
                                        <p:cTn id="67" dur="1" fill="hold">
                                          <p:stCondLst>
                                            <p:cond delay="500"/>
                                          </p:stCondLst>
                                        </p:cTn>
                                        <p:tgtEl>
                                          <p:spTgt spid="175"/>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176"/>
                                        </p:tgtEl>
                                      </p:cBhvr>
                                    </p:animEffect>
                                    <p:set>
                                      <p:cBhvr>
                                        <p:cTn id="70" dur="1" fill="hold">
                                          <p:stCondLst>
                                            <p:cond delay="500"/>
                                          </p:stCondLst>
                                        </p:cTn>
                                        <p:tgtEl>
                                          <p:spTgt spid="176"/>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77"/>
                                        </p:tgtEl>
                                      </p:cBhvr>
                                    </p:animEffect>
                                    <p:set>
                                      <p:cBhvr>
                                        <p:cTn id="73" dur="1" fill="hold">
                                          <p:stCondLst>
                                            <p:cond delay="500"/>
                                          </p:stCondLst>
                                        </p:cTn>
                                        <p:tgtEl>
                                          <p:spTgt spid="17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178"/>
                                        </p:tgtEl>
                                      </p:cBhvr>
                                    </p:animEffect>
                                    <p:set>
                                      <p:cBhvr>
                                        <p:cTn id="76" dur="1" fill="hold">
                                          <p:stCondLst>
                                            <p:cond delay="500"/>
                                          </p:stCondLst>
                                        </p:cTn>
                                        <p:tgtEl>
                                          <p:spTgt spid="178"/>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79"/>
                                        </p:tgtEl>
                                      </p:cBhvr>
                                    </p:animEffect>
                                    <p:set>
                                      <p:cBhvr>
                                        <p:cTn id="79" dur="1" fill="hold">
                                          <p:stCondLst>
                                            <p:cond delay="500"/>
                                          </p:stCondLst>
                                        </p:cTn>
                                        <p:tgtEl>
                                          <p:spTgt spid="179"/>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80"/>
                                        </p:tgtEl>
                                      </p:cBhvr>
                                    </p:animEffect>
                                    <p:set>
                                      <p:cBhvr>
                                        <p:cTn id="82" dur="1" fill="hold">
                                          <p:stCondLst>
                                            <p:cond delay="500"/>
                                          </p:stCondLst>
                                        </p:cTn>
                                        <p:tgtEl>
                                          <p:spTgt spid="180"/>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181"/>
                                        </p:tgtEl>
                                      </p:cBhvr>
                                    </p:animEffect>
                                    <p:set>
                                      <p:cBhvr>
                                        <p:cTn id="85" dur="1" fill="hold">
                                          <p:stCondLst>
                                            <p:cond delay="500"/>
                                          </p:stCondLst>
                                        </p:cTn>
                                        <p:tgtEl>
                                          <p:spTgt spid="181"/>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182"/>
                                        </p:tgtEl>
                                      </p:cBhvr>
                                    </p:animEffect>
                                    <p:set>
                                      <p:cBhvr>
                                        <p:cTn id="88" dur="1" fill="hold">
                                          <p:stCondLst>
                                            <p:cond delay="500"/>
                                          </p:stCondLst>
                                        </p:cTn>
                                        <p:tgtEl>
                                          <p:spTgt spid="182"/>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83"/>
                                        </p:tgtEl>
                                      </p:cBhvr>
                                    </p:animEffect>
                                    <p:set>
                                      <p:cBhvr>
                                        <p:cTn id="91" dur="1" fill="hold">
                                          <p:stCondLst>
                                            <p:cond delay="500"/>
                                          </p:stCondLst>
                                        </p:cTn>
                                        <p:tgtEl>
                                          <p:spTgt spid="183"/>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184"/>
                                        </p:tgtEl>
                                      </p:cBhvr>
                                    </p:animEffect>
                                    <p:set>
                                      <p:cBhvr>
                                        <p:cTn id="94" dur="1" fill="hold">
                                          <p:stCondLst>
                                            <p:cond delay="500"/>
                                          </p:stCondLst>
                                        </p:cTn>
                                        <p:tgtEl>
                                          <p:spTgt spid="184"/>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185"/>
                                        </p:tgtEl>
                                      </p:cBhvr>
                                    </p:animEffect>
                                    <p:set>
                                      <p:cBhvr>
                                        <p:cTn id="97" dur="1" fill="hold">
                                          <p:stCondLst>
                                            <p:cond delay="500"/>
                                          </p:stCondLst>
                                        </p:cTn>
                                        <p:tgtEl>
                                          <p:spTgt spid="185"/>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186"/>
                                        </p:tgtEl>
                                      </p:cBhvr>
                                    </p:animEffect>
                                    <p:set>
                                      <p:cBhvr>
                                        <p:cTn id="100" dur="1" fill="hold">
                                          <p:stCondLst>
                                            <p:cond delay="500"/>
                                          </p:stCondLst>
                                        </p:cTn>
                                        <p:tgtEl>
                                          <p:spTgt spid="186"/>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87"/>
                                        </p:tgtEl>
                                      </p:cBhvr>
                                    </p:animEffect>
                                    <p:set>
                                      <p:cBhvr>
                                        <p:cTn id="103" dur="1" fill="hold">
                                          <p:stCondLst>
                                            <p:cond delay="500"/>
                                          </p:stCondLst>
                                        </p:cTn>
                                        <p:tgtEl>
                                          <p:spTgt spid="18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88"/>
                                        </p:tgtEl>
                                        <p:attrNameLst>
                                          <p:attrName>style.visibility</p:attrName>
                                        </p:attrNameLst>
                                      </p:cBhvr>
                                      <p:to>
                                        <p:strVal val="visible"/>
                                      </p:to>
                                    </p:set>
                                    <p:animEffect transition="in" filter="fade">
                                      <p:cBhvr>
                                        <p:cTn id="108" dur="500"/>
                                        <p:tgtEl>
                                          <p:spTgt spid="188"/>
                                        </p:tgtEl>
                                      </p:cBhvr>
                                    </p:animEffect>
                                  </p:childTnLst>
                                </p:cTn>
                              </p:par>
                              <p:par>
                                <p:cTn id="109" presetID="10" presetClass="entr" presetSubtype="0" fill="hold" nodeType="withEffect">
                                  <p:stCondLst>
                                    <p:cond delay="0"/>
                                  </p:stCondLst>
                                  <p:childTnLst>
                                    <p:set>
                                      <p:cBhvr>
                                        <p:cTn id="110" dur="1" fill="hold">
                                          <p:stCondLst>
                                            <p:cond delay="0"/>
                                          </p:stCondLst>
                                        </p:cTn>
                                        <p:tgtEl>
                                          <p:spTgt spid="189"/>
                                        </p:tgtEl>
                                        <p:attrNameLst>
                                          <p:attrName>style.visibility</p:attrName>
                                        </p:attrNameLst>
                                      </p:cBhvr>
                                      <p:to>
                                        <p:strVal val="visible"/>
                                      </p:to>
                                    </p:set>
                                    <p:animEffect transition="in" filter="fade">
                                      <p:cBhvr>
                                        <p:cTn id="111" dur="500"/>
                                        <p:tgtEl>
                                          <p:spTgt spid="189"/>
                                        </p:tgtEl>
                                      </p:cBhvr>
                                    </p:animEffect>
                                  </p:childTnLst>
                                </p:cTn>
                              </p:par>
                              <p:par>
                                <p:cTn id="112" presetID="10" presetClass="entr" presetSubtype="0" fill="hold" nodeType="withEffect">
                                  <p:stCondLst>
                                    <p:cond delay="0"/>
                                  </p:stCondLst>
                                  <p:childTnLst>
                                    <p:set>
                                      <p:cBhvr>
                                        <p:cTn id="113" dur="1" fill="hold">
                                          <p:stCondLst>
                                            <p:cond delay="0"/>
                                          </p:stCondLst>
                                        </p:cTn>
                                        <p:tgtEl>
                                          <p:spTgt spid="190"/>
                                        </p:tgtEl>
                                        <p:attrNameLst>
                                          <p:attrName>style.visibility</p:attrName>
                                        </p:attrNameLst>
                                      </p:cBhvr>
                                      <p:to>
                                        <p:strVal val="visible"/>
                                      </p:to>
                                    </p:set>
                                    <p:animEffect transition="in" filter="fade">
                                      <p:cBhvr>
                                        <p:cTn id="114" dur="500"/>
                                        <p:tgtEl>
                                          <p:spTgt spid="190"/>
                                        </p:tgtEl>
                                      </p:cBhvr>
                                    </p:animEffect>
                                  </p:childTnLst>
                                </p:cTn>
                              </p:par>
                              <p:par>
                                <p:cTn id="115" presetID="10" presetClass="entr" presetSubtype="0" fill="hold" nodeType="withEffect">
                                  <p:stCondLst>
                                    <p:cond delay="0"/>
                                  </p:stCondLst>
                                  <p:childTnLst>
                                    <p:set>
                                      <p:cBhvr>
                                        <p:cTn id="116" dur="1" fill="hold">
                                          <p:stCondLst>
                                            <p:cond delay="0"/>
                                          </p:stCondLst>
                                        </p:cTn>
                                        <p:tgtEl>
                                          <p:spTgt spid="191"/>
                                        </p:tgtEl>
                                        <p:attrNameLst>
                                          <p:attrName>style.visibility</p:attrName>
                                        </p:attrNameLst>
                                      </p:cBhvr>
                                      <p:to>
                                        <p:strVal val="visible"/>
                                      </p:to>
                                    </p:set>
                                    <p:animEffect transition="in" filter="fade">
                                      <p:cBhvr>
                                        <p:cTn id="117" dur="500"/>
                                        <p:tgtEl>
                                          <p:spTgt spid="191"/>
                                        </p:tgtEl>
                                      </p:cBhvr>
                                    </p:animEffect>
                                  </p:childTnLst>
                                </p:cTn>
                              </p:par>
                              <p:par>
                                <p:cTn id="118" presetID="10" presetClass="entr" presetSubtype="0" fill="hold" nodeType="withEffect">
                                  <p:stCondLst>
                                    <p:cond delay="0"/>
                                  </p:stCondLst>
                                  <p:childTnLst>
                                    <p:set>
                                      <p:cBhvr>
                                        <p:cTn id="119" dur="1" fill="hold">
                                          <p:stCondLst>
                                            <p:cond delay="0"/>
                                          </p:stCondLst>
                                        </p:cTn>
                                        <p:tgtEl>
                                          <p:spTgt spid="192"/>
                                        </p:tgtEl>
                                        <p:attrNameLst>
                                          <p:attrName>style.visibility</p:attrName>
                                        </p:attrNameLst>
                                      </p:cBhvr>
                                      <p:to>
                                        <p:strVal val="visible"/>
                                      </p:to>
                                    </p:set>
                                    <p:animEffect transition="in" filter="fade">
                                      <p:cBhvr>
                                        <p:cTn id="120" dur="500"/>
                                        <p:tgtEl>
                                          <p:spTgt spid="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Co-occurrence Graph</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40</a:t>
            </a:fld>
            <a:endParaRPr lang="en-US" dirty="0"/>
          </a:p>
        </p:txBody>
      </p:sp>
      <p:pic>
        <p:nvPicPr>
          <p:cNvPr id="6" name="Picture 5">
            <a:extLst>
              <a:ext uri="{FF2B5EF4-FFF2-40B4-BE49-F238E27FC236}">
                <a16:creationId xmlns:a16="http://schemas.microsoft.com/office/drawing/2014/main" id="{E01A2084-87E4-2B40-A3DA-919A39BF96BF}"/>
              </a:ext>
            </a:extLst>
          </p:cNvPr>
          <p:cNvPicPr>
            <a:picLocks noChangeAspect="1"/>
          </p:cNvPicPr>
          <p:nvPr/>
        </p:nvPicPr>
        <p:blipFill rotWithShape="1">
          <a:blip r:embed="rId3"/>
          <a:srcRect b="58690"/>
          <a:stretch/>
        </p:blipFill>
        <p:spPr>
          <a:xfrm>
            <a:off x="841216" y="1524976"/>
            <a:ext cx="3841750" cy="760730"/>
          </a:xfrm>
          <a:prstGeom prst="rect">
            <a:avLst/>
          </a:prstGeom>
        </p:spPr>
      </p:pic>
      <p:pic>
        <p:nvPicPr>
          <p:cNvPr id="8" name="Picture 7">
            <a:extLst>
              <a:ext uri="{FF2B5EF4-FFF2-40B4-BE49-F238E27FC236}">
                <a16:creationId xmlns:a16="http://schemas.microsoft.com/office/drawing/2014/main" id="{9ADA83B2-E189-424C-9731-651612D36E48}"/>
              </a:ext>
            </a:extLst>
          </p:cNvPr>
          <p:cNvPicPr>
            <a:picLocks noChangeAspect="1"/>
          </p:cNvPicPr>
          <p:nvPr/>
        </p:nvPicPr>
        <p:blipFill>
          <a:blip r:embed="rId4"/>
          <a:stretch>
            <a:fillRect/>
          </a:stretch>
        </p:blipFill>
        <p:spPr>
          <a:xfrm>
            <a:off x="1111744" y="2527815"/>
            <a:ext cx="4045472" cy="3305531"/>
          </a:xfrm>
          <a:prstGeom prst="rect">
            <a:avLst/>
          </a:prstGeom>
        </p:spPr>
      </p:pic>
      <p:pic>
        <p:nvPicPr>
          <p:cNvPr id="9" name="Picture 8">
            <a:extLst>
              <a:ext uri="{FF2B5EF4-FFF2-40B4-BE49-F238E27FC236}">
                <a16:creationId xmlns:a16="http://schemas.microsoft.com/office/drawing/2014/main" id="{325B7AAA-9E66-E944-BF07-05ECA78E4581}"/>
              </a:ext>
            </a:extLst>
          </p:cNvPr>
          <p:cNvPicPr>
            <a:picLocks noChangeAspect="1"/>
          </p:cNvPicPr>
          <p:nvPr/>
        </p:nvPicPr>
        <p:blipFill>
          <a:blip r:embed="rId5"/>
          <a:stretch>
            <a:fillRect/>
          </a:stretch>
        </p:blipFill>
        <p:spPr>
          <a:xfrm>
            <a:off x="4610589" y="2418284"/>
            <a:ext cx="6554969" cy="2887308"/>
          </a:xfrm>
          <a:prstGeom prst="rect">
            <a:avLst/>
          </a:prstGeom>
        </p:spPr>
      </p:pic>
    </p:spTree>
    <p:extLst>
      <p:ext uri="{BB962C8B-B14F-4D97-AF65-F5344CB8AC3E}">
        <p14:creationId xmlns:p14="http://schemas.microsoft.com/office/powerpoint/2010/main" val="2954804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SQL Graph</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41</a:t>
            </a:fld>
            <a:endParaRPr lang="en-US" dirty="0"/>
          </a:p>
        </p:txBody>
      </p:sp>
      <p:pic>
        <p:nvPicPr>
          <p:cNvPr id="6" name="Picture 5">
            <a:extLst>
              <a:ext uri="{FF2B5EF4-FFF2-40B4-BE49-F238E27FC236}">
                <a16:creationId xmlns:a16="http://schemas.microsoft.com/office/drawing/2014/main" id="{C8AF3086-F08B-2D48-9135-97B07736D83C}"/>
              </a:ext>
            </a:extLst>
          </p:cNvPr>
          <p:cNvPicPr>
            <a:picLocks noChangeAspect="1"/>
          </p:cNvPicPr>
          <p:nvPr/>
        </p:nvPicPr>
        <p:blipFill rotWithShape="1">
          <a:blip r:embed="rId3"/>
          <a:srcRect t="67264"/>
          <a:stretch/>
        </p:blipFill>
        <p:spPr>
          <a:xfrm>
            <a:off x="548145" y="5448515"/>
            <a:ext cx="10593635" cy="503884"/>
          </a:xfrm>
          <a:prstGeom prst="rect">
            <a:avLst/>
          </a:prstGeom>
        </p:spPr>
      </p:pic>
      <p:pic>
        <p:nvPicPr>
          <p:cNvPr id="7" name="Picture 6">
            <a:extLst>
              <a:ext uri="{FF2B5EF4-FFF2-40B4-BE49-F238E27FC236}">
                <a16:creationId xmlns:a16="http://schemas.microsoft.com/office/drawing/2014/main" id="{26E61573-812A-AE43-96F7-1BFA431E78AD}"/>
              </a:ext>
            </a:extLst>
          </p:cNvPr>
          <p:cNvPicPr>
            <a:picLocks noChangeAspect="1"/>
          </p:cNvPicPr>
          <p:nvPr/>
        </p:nvPicPr>
        <p:blipFill rotWithShape="1">
          <a:blip r:embed="rId4"/>
          <a:srcRect r="86013"/>
          <a:stretch/>
        </p:blipFill>
        <p:spPr>
          <a:xfrm>
            <a:off x="5646874" y="4450987"/>
            <a:ext cx="242663" cy="949612"/>
          </a:xfrm>
          <a:prstGeom prst="rect">
            <a:avLst/>
          </a:prstGeom>
        </p:spPr>
      </p:pic>
      <p:pic>
        <p:nvPicPr>
          <p:cNvPr id="10" name="Picture 9">
            <a:extLst>
              <a:ext uri="{FF2B5EF4-FFF2-40B4-BE49-F238E27FC236}">
                <a16:creationId xmlns:a16="http://schemas.microsoft.com/office/drawing/2014/main" id="{CDB02A5B-75F8-0348-B144-CA442FB0C736}"/>
              </a:ext>
            </a:extLst>
          </p:cNvPr>
          <p:cNvPicPr>
            <a:picLocks noChangeAspect="1"/>
          </p:cNvPicPr>
          <p:nvPr/>
        </p:nvPicPr>
        <p:blipFill>
          <a:blip r:embed="rId5"/>
          <a:stretch>
            <a:fillRect/>
          </a:stretch>
        </p:blipFill>
        <p:spPr>
          <a:xfrm>
            <a:off x="3393550" y="3652840"/>
            <a:ext cx="2758030" cy="612981"/>
          </a:xfrm>
          <a:prstGeom prst="rect">
            <a:avLst/>
          </a:prstGeom>
        </p:spPr>
      </p:pic>
      <p:pic>
        <p:nvPicPr>
          <p:cNvPr id="9" name="Picture 8">
            <a:extLst>
              <a:ext uri="{FF2B5EF4-FFF2-40B4-BE49-F238E27FC236}">
                <a16:creationId xmlns:a16="http://schemas.microsoft.com/office/drawing/2014/main" id="{28CB471F-51D3-CF4C-9437-D8B038BFA953}"/>
              </a:ext>
            </a:extLst>
          </p:cNvPr>
          <p:cNvPicPr>
            <a:picLocks noChangeAspect="1"/>
          </p:cNvPicPr>
          <p:nvPr/>
        </p:nvPicPr>
        <p:blipFill>
          <a:blip r:embed="rId6"/>
          <a:stretch>
            <a:fillRect/>
          </a:stretch>
        </p:blipFill>
        <p:spPr>
          <a:xfrm>
            <a:off x="385797" y="3603035"/>
            <a:ext cx="3011907" cy="712590"/>
          </a:xfrm>
          <a:prstGeom prst="rect">
            <a:avLst/>
          </a:prstGeom>
        </p:spPr>
      </p:pic>
      <p:pic>
        <p:nvPicPr>
          <p:cNvPr id="12" name="Picture 11">
            <a:extLst>
              <a:ext uri="{FF2B5EF4-FFF2-40B4-BE49-F238E27FC236}">
                <a16:creationId xmlns:a16="http://schemas.microsoft.com/office/drawing/2014/main" id="{510380A6-4CD9-9144-8D03-35EBCFC665D4}"/>
              </a:ext>
            </a:extLst>
          </p:cNvPr>
          <p:cNvPicPr>
            <a:picLocks noChangeAspect="1"/>
          </p:cNvPicPr>
          <p:nvPr/>
        </p:nvPicPr>
        <p:blipFill>
          <a:blip r:embed="rId7"/>
          <a:stretch>
            <a:fillRect/>
          </a:stretch>
        </p:blipFill>
        <p:spPr>
          <a:xfrm>
            <a:off x="2757697" y="2119355"/>
            <a:ext cx="6191315" cy="2155010"/>
          </a:xfrm>
          <a:prstGeom prst="rect">
            <a:avLst/>
          </a:prstGeom>
        </p:spPr>
      </p:pic>
      <p:pic>
        <p:nvPicPr>
          <p:cNvPr id="13" name="Picture 12">
            <a:extLst>
              <a:ext uri="{FF2B5EF4-FFF2-40B4-BE49-F238E27FC236}">
                <a16:creationId xmlns:a16="http://schemas.microsoft.com/office/drawing/2014/main" id="{03DF435F-BC53-994C-B3CC-C36C7BF6C81F}"/>
              </a:ext>
            </a:extLst>
          </p:cNvPr>
          <p:cNvPicPr>
            <a:picLocks noChangeAspect="1"/>
          </p:cNvPicPr>
          <p:nvPr/>
        </p:nvPicPr>
        <p:blipFill>
          <a:blip r:embed="rId8"/>
          <a:stretch>
            <a:fillRect/>
          </a:stretch>
        </p:blipFill>
        <p:spPr>
          <a:xfrm>
            <a:off x="6151580" y="3578133"/>
            <a:ext cx="5123704" cy="712590"/>
          </a:xfrm>
          <a:prstGeom prst="rect">
            <a:avLst/>
          </a:prstGeom>
        </p:spPr>
      </p:pic>
    </p:spTree>
    <p:extLst>
      <p:ext uri="{BB962C8B-B14F-4D97-AF65-F5344CB8AC3E}">
        <p14:creationId xmlns:p14="http://schemas.microsoft.com/office/powerpoint/2010/main" val="30898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Application-driven Graph</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42</a:t>
            </a:fld>
            <a:endParaRPr lang="en-US" dirty="0"/>
          </a:p>
        </p:txBody>
      </p:sp>
      <p:pic>
        <p:nvPicPr>
          <p:cNvPr id="7" name="Picture 6" descr="Diagram&#10;&#10;Description automatically generated">
            <a:extLst>
              <a:ext uri="{FF2B5EF4-FFF2-40B4-BE49-F238E27FC236}">
                <a16:creationId xmlns:a16="http://schemas.microsoft.com/office/drawing/2014/main" id="{74AD0F93-C6D1-EB40-BBCC-D79FB619FEDD}"/>
              </a:ext>
            </a:extLst>
          </p:cNvPr>
          <p:cNvPicPr>
            <a:picLocks noChangeAspect="1"/>
          </p:cNvPicPr>
          <p:nvPr/>
        </p:nvPicPr>
        <p:blipFill rotWithShape="1">
          <a:blip r:embed="rId3"/>
          <a:srcRect b="90136"/>
          <a:stretch/>
        </p:blipFill>
        <p:spPr>
          <a:xfrm>
            <a:off x="1509986" y="1306966"/>
            <a:ext cx="7100614" cy="487651"/>
          </a:xfrm>
          <a:prstGeom prst="rect">
            <a:avLst/>
          </a:prstGeom>
        </p:spPr>
      </p:pic>
      <p:sp>
        <p:nvSpPr>
          <p:cNvPr id="3" name="TextBox 2">
            <a:extLst>
              <a:ext uri="{FF2B5EF4-FFF2-40B4-BE49-F238E27FC236}">
                <a16:creationId xmlns:a16="http://schemas.microsoft.com/office/drawing/2014/main" id="{483F6484-0A2B-8740-A724-8D26884CFB5F}"/>
              </a:ext>
            </a:extLst>
          </p:cNvPr>
          <p:cNvSpPr txBox="1"/>
          <p:nvPr/>
        </p:nvSpPr>
        <p:spPr>
          <a:xfrm>
            <a:off x="5297863" y="6408107"/>
            <a:ext cx="5500224" cy="261610"/>
          </a:xfrm>
          <a:prstGeom prst="rect">
            <a:avLst/>
          </a:prstGeom>
          <a:noFill/>
        </p:spPr>
        <p:txBody>
          <a:bodyPr wrap="none" rtlCol="0">
            <a:spAutoFit/>
          </a:bodyPr>
          <a:lstStyle/>
          <a:p>
            <a:r>
              <a:rPr lang="en-US" sz="1100" i="1" dirty="0">
                <a:latin typeface="Calibri" panose="020F0502020204030204" pitchFamily="34" charset="0"/>
                <a:cs typeface="Calibri" panose="020F0502020204030204" pitchFamily="34" charset="0"/>
              </a:rPr>
              <a:t>Ming Ding</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“Cognitive Graph for Multi-Hop Reading Comprehension at Scale”.</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ACL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2019.</a:t>
            </a:r>
            <a:endParaRPr lang="en-US" sz="1100" i="1" dirty="0">
              <a:latin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8C581F46-FAF3-EE40-90AC-516A2CE29877}"/>
              </a:ext>
            </a:extLst>
          </p:cNvPr>
          <p:cNvPicPr>
            <a:picLocks noChangeAspect="1"/>
          </p:cNvPicPr>
          <p:nvPr/>
        </p:nvPicPr>
        <p:blipFill rotWithShape="1">
          <a:blip r:embed="rId3"/>
          <a:srcRect t="9864"/>
          <a:stretch/>
        </p:blipFill>
        <p:spPr>
          <a:xfrm>
            <a:off x="1509986" y="1794616"/>
            <a:ext cx="7100614" cy="4455879"/>
          </a:xfrm>
          <a:prstGeom prst="rect">
            <a:avLst/>
          </a:prstGeom>
        </p:spPr>
      </p:pic>
    </p:spTree>
    <p:extLst>
      <p:ext uri="{BB962C8B-B14F-4D97-AF65-F5344CB8AC3E}">
        <p14:creationId xmlns:p14="http://schemas.microsoft.com/office/powerpoint/2010/main" val="1950337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Summary</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43</a:t>
            </a:fld>
            <a:endParaRPr lang="en-US" dirty="0"/>
          </a:p>
        </p:txBody>
      </p:sp>
      <p:sp>
        <p:nvSpPr>
          <p:cNvPr id="3" name="TextBox 2">
            <a:extLst>
              <a:ext uri="{FF2B5EF4-FFF2-40B4-BE49-F238E27FC236}">
                <a16:creationId xmlns:a16="http://schemas.microsoft.com/office/drawing/2014/main" id="{3CAD2573-7323-CF47-BB18-54F116382625}"/>
              </a:ext>
            </a:extLst>
          </p:cNvPr>
          <p:cNvSpPr txBox="1"/>
          <p:nvPr/>
        </p:nvSpPr>
        <p:spPr>
          <a:xfrm>
            <a:off x="1482797" y="5430879"/>
            <a:ext cx="7785016" cy="369332"/>
          </a:xfrm>
          <a:prstGeom prst="rect">
            <a:avLst/>
          </a:prstGeom>
          <a:noFill/>
        </p:spPr>
        <p:txBody>
          <a:bodyPr wrap="none" rtlCol="0">
            <a:spAutoFit/>
          </a:bodyPr>
          <a:lstStyle/>
          <a:p>
            <a:r>
              <a:rPr lang="en-US" altLang="zh-CN" dirty="0"/>
              <a:t>Widely</a:t>
            </a:r>
            <a:r>
              <a:rPr lang="zh-CN" altLang="en-US" dirty="0"/>
              <a:t> </a:t>
            </a:r>
            <a:r>
              <a:rPr lang="en-US" altLang="zh-CN" dirty="0"/>
              <a:t>used</a:t>
            </a:r>
            <a:r>
              <a:rPr lang="zh-CN" altLang="en-US" dirty="0"/>
              <a:t> </a:t>
            </a:r>
            <a:r>
              <a:rPr lang="en-US" altLang="zh-CN" dirty="0"/>
              <a:t>in</a:t>
            </a:r>
            <a:r>
              <a:rPr lang="zh-CN" altLang="en-US" dirty="0"/>
              <a:t> </a:t>
            </a:r>
            <a:r>
              <a:rPr lang="en-US" altLang="zh-CN" dirty="0"/>
              <a:t>various</a:t>
            </a:r>
            <a:r>
              <a:rPr lang="zh-CN" altLang="en-US" dirty="0"/>
              <a:t> </a:t>
            </a:r>
            <a:r>
              <a:rPr lang="en-US" altLang="zh-CN" dirty="0"/>
              <a:t>NLP</a:t>
            </a:r>
            <a:r>
              <a:rPr lang="zh-CN" altLang="en-US" dirty="0"/>
              <a:t> </a:t>
            </a:r>
            <a:r>
              <a:rPr lang="en-US" altLang="zh-CN" dirty="0"/>
              <a:t>applications</a:t>
            </a:r>
            <a:r>
              <a:rPr lang="zh-CN" altLang="en-US" dirty="0"/>
              <a:t> </a:t>
            </a:r>
            <a:r>
              <a:rPr lang="en-US" altLang="zh-CN" dirty="0"/>
              <a:t>such</a:t>
            </a:r>
            <a:r>
              <a:rPr lang="zh-CN" altLang="en-US" dirty="0"/>
              <a:t> </a:t>
            </a:r>
            <a:r>
              <a:rPr lang="en-US" altLang="zh-CN" dirty="0"/>
              <a:t>as</a:t>
            </a:r>
            <a:r>
              <a:rPr lang="zh-CN" altLang="en-US" dirty="0"/>
              <a:t> </a:t>
            </a:r>
            <a:r>
              <a:rPr lang="en-US" altLang="zh-CN" dirty="0"/>
              <a:t>NLG,</a:t>
            </a:r>
            <a:r>
              <a:rPr lang="zh-CN" altLang="en-US" dirty="0"/>
              <a:t> </a:t>
            </a:r>
            <a:r>
              <a:rPr lang="en-US" altLang="zh-CN" dirty="0"/>
              <a:t>MRC,</a:t>
            </a:r>
            <a:r>
              <a:rPr lang="zh-CN" altLang="en-US" dirty="0"/>
              <a:t> </a:t>
            </a:r>
            <a:r>
              <a:rPr lang="en-US" altLang="zh-CN" dirty="0"/>
              <a:t>semantic</a:t>
            </a:r>
            <a:r>
              <a:rPr lang="zh-CN" altLang="en-US" dirty="0"/>
              <a:t> </a:t>
            </a:r>
            <a:r>
              <a:rPr lang="en-US" altLang="zh-CN" dirty="0"/>
              <a:t>parsing,</a:t>
            </a:r>
            <a:r>
              <a:rPr lang="zh-CN" altLang="en-US" dirty="0"/>
              <a:t> </a:t>
            </a:r>
            <a:r>
              <a:rPr lang="en-US" altLang="zh-CN" dirty="0"/>
              <a:t>etc.</a:t>
            </a:r>
            <a:endParaRPr lang="en-US" dirty="0"/>
          </a:p>
        </p:txBody>
      </p:sp>
      <p:pic>
        <p:nvPicPr>
          <p:cNvPr id="11" name="Content Placeholder 11">
            <a:extLst>
              <a:ext uri="{FF2B5EF4-FFF2-40B4-BE49-F238E27FC236}">
                <a16:creationId xmlns:a16="http://schemas.microsoft.com/office/drawing/2014/main" id="{9A958286-EFB0-5F45-976F-86B576DEA76A}"/>
              </a:ext>
            </a:extLst>
          </p:cNvPr>
          <p:cNvPicPr>
            <a:picLocks noGrp="1" noChangeAspect="1"/>
          </p:cNvPicPr>
          <p:nvPr>
            <p:ph idx="1"/>
          </p:nvPr>
        </p:nvPicPr>
        <p:blipFill>
          <a:blip r:embed="rId3"/>
          <a:stretch>
            <a:fillRect/>
          </a:stretch>
        </p:blipFill>
        <p:spPr>
          <a:xfrm>
            <a:off x="623309" y="1718658"/>
            <a:ext cx="9503991" cy="3369070"/>
          </a:xfrm>
        </p:spPr>
      </p:pic>
    </p:spTree>
    <p:extLst>
      <p:ext uri="{BB962C8B-B14F-4D97-AF65-F5344CB8AC3E}">
        <p14:creationId xmlns:p14="http://schemas.microsoft.com/office/powerpoint/2010/main" val="11673240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Dynamic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p:txBody>
          <a:bodyPr/>
          <a:lstStyle/>
          <a:p>
            <a:r>
              <a:rPr lang="en-US" altLang="zh-CN" dirty="0"/>
              <a:t>Problem</a:t>
            </a:r>
            <a:r>
              <a:rPr lang="zh-CN" altLang="en-US" dirty="0"/>
              <a:t> </a:t>
            </a:r>
            <a:r>
              <a:rPr lang="en-US" altLang="zh-CN" dirty="0"/>
              <a:t>setting:</a:t>
            </a:r>
            <a:endParaRPr lang="en" altLang="zh-CN" dirty="0"/>
          </a:p>
          <a:p>
            <a:pPr lvl="1"/>
            <a:r>
              <a:rPr lang="en-US" altLang="zh-CN" dirty="0">
                <a:solidFill>
                  <a:srgbClr val="00B0F0"/>
                </a:solidFill>
              </a:rPr>
              <a:t>Input:</a:t>
            </a:r>
            <a:r>
              <a:rPr lang="zh-CN" altLang="en-US" dirty="0">
                <a:solidFill>
                  <a:srgbClr val="00B0F0"/>
                </a:solidFill>
              </a:rPr>
              <a:t> </a:t>
            </a:r>
            <a:r>
              <a:rPr lang="en-US" altLang="zh-CN" dirty="0"/>
              <a:t>raw</a:t>
            </a:r>
            <a:r>
              <a:rPr lang="zh-CN" altLang="en-US" dirty="0"/>
              <a:t> </a:t>
            </a:r>
            <a:r>
              <a:rPr lang="en-US" altLang="zh-CN" dirty="0"/>
              <a:t>text</a:t>
            </a:r>
            <a:r>
              <a:rPr lang="zh-CN" altLang="en-US" dirty="0"/>
              <a:t> </a:t>
            </a:r>
            <a:r>
              <a:rPr lang="en-US" altLang="zh-CN" dirty="0"/>
              <a:t>(e.g.,</a:t>
            </a:r>
            <a:r>
              <a:rPr lang="zh-CN" altLang="en-US" dirty="0"/>
              <a:t> </a:t>
            </a:r>
            <a:r>
              <a:rPr lang="en-US" altLang="zh-CN" dirty="0"/>
              <a:t>sentence,</a:t>
            </a:r>
            <a:r>
              <a:rPr lang="zh-CN" altLang="en-US" dirty="0"/>
              <a:t> </a:t>
            </a:r>
            <a:r>
              <a:rPr lang="en-US" altLang="zh-CN" dirty="0"/>
              <a:t>paragraph,</a:t>
            </a:r>
            <a:r>
              <a:rPr lang="zh-CN" altLang="en-US" dirty="0"/>
              <a:t> </a:t>
            </a:r>
            <a:r>
              <a:rPr lang="en-US" altLang="zh-CN" dirty="0"/>
              <a:t>document,</a:t>
            </a:r>
            <a:r>
              <a:rPr lang="zh-CN" altLang="en-US" dirty="0"/>
              <a:t> </a:t>
            </a:r>
            <a:r>
              <a:rPr lang="en-US" altLang="zh-CN" dirty="0"/>
              <a:t>corpus)</a:t>
            </a:r>
          </a:p>
          <a:p>
            <a:pPr lvl="1"/>
            <a:r>
              <a:rPr lang="en-US" altLang="zh-CN" dirty="0">
                <a:solidFill>
                  <a:srgbClr val="00B0F0"/>
                </a:solidFill>
              </a:rPr>
              <a:t>Output:</a:t>
            </a:r>
            <a:r>
              <a:rPr lang="zh-CN" altLang="en-US" dirty="0">
                <a:solidFill>
                  <a:srgbClr val="00B0F0"/>
                </a:solidFill>
              </a:rPr>
              <a:t> </a:t>
            </a:r>
            <a:r>
              <a:rPr lang="en-US" altLang="zh-CN" dirty="0"/>
              <a:t>graph</a:t>
            </a:r>
          </a:p>
          <a:p>
            <a:r>
              <a:rPr lang="en-US" altLang="zh-CN" dirty="0"/>
              <a:t>Graph</a:t>
            </a:r>
            <a:r>
              <a:rPr lang="zh-CN" altLang="en-US" dirty="0"/>
              <a:t> </a:t>
            </a:r>
            <a:r>
              <a:rPr lang="en-US" altLang="zh-CN" dirty="0"/>
              <a:t>structure</a:t>
            </a:r>
            <a:r>
              <a:rPr lang="zh-CN" altLang="en-US" dirty="0"/>
              <a:t> </a:t>
            </a:r>
            <a:r>
              <a:rPr lang="en-US" altLang="zh-CN" dirty="0"/>
              <a:t>(adjacency</a:t>
            </a:r>
            <a:r>
              <a:rPr lang="zh-CN" altLang="en-US" dirty="0"/>
              <a:t> </a:t>
            </a:r>
            <a:r>
              <a:rPr lang="en-US" altLang="zh-CN" dirty="0"/>
              <a:t>matrix) learning</a:t>
            </a:r>
            <a:r>
              <a:rPr lang="zh-CN" altLang="en-US" dirty="0">
                <a:solidFill>
                  <a:srgbClr val="FF0000"/>
                </a:solidFill>
              </a:rPr>
              <a:t> </a:t>
            </a:r>
            <a:r>
              <a:rPr lang="en-US" altLang="zh-CN" dirty="0">
                <a:solidFill>
                  <a:srgbClr val="FF0000"/>
                </a:solidFill>
              </a:rPr>
              <a:t>on</a:t>
            </a:r>
            <a:r>
              <a:rPr lang="zh-CN" altLang="en-US" dirty="0">
                <a:solidFill>
                  <a:srgbClr val="FF0000"/>
                </a:solidFill>
              </a:rPr>
              <a:t> </a:t>
            </a:r>
            <a:r>
              <a:rPr lang="en-US" altLang="zh-CN" dirty="0">
                <a:solidFill>
                  <a:srgbClr val="FF0000"/>
                </a:solidFill>
              </a:rPr>
              <a:t>the</a:t>
            </a:r>
            <a:r>
              <a:rPr lang="zh-CN" altLang="en-US" dirty="0">
                <a:solidFill>
                  <a:srgbClr val="FF0000"/>
                </a:solidFill>
              </a:rPr>
              <a:t> </a:t>
            </a:r>
            <a:r>
              <a:rPr lang="en-US" altLang="zh-CN" dirty="0">
                <a:solidFill>
                  <a:srgbClr val="FF0000"/>
                </a:solidFill>
              </a:rPr>
              <a:t>fly</a:t>
            </a:r>
            <a:r>
              <a:rPr lang="en-US" altLang="zh-CN" dirty="0"/>
              <a:t>,</a:t>
            </a:r>
            <a:r>
              <a:rPr lang="zh-CN" altLang="en-US" dirty="0"/>
              <a:t> </a:t>
            </a:r>
            <a:r>
              <a:rPr lang="en-US" altLang="zh-CN" dirty="0">
                <a:solidFill>
                  <a:srgbClr val="FF0000"/>
                </a:solidFill>
              </a:rPr>
              <a:t>joint</a:t>
            </a:r>
            <a:r>
              <a:rPr lang="zh-CN" altLang="en-US" dirty="0"/>
              <a:t> </a:t>
            </a:r>
            <a:r>
              <a:rPr lang="en-US" altLang="zh-CN" dirty="0"/>
              <a:t>with</a:t>
            </a:r>
            <a:r>
              <a:rPr lang="zh-CN" altLang="en-US" dirty="0"/>
              <a:t> </a:t>
            </a:r>
            <a:r>
              <a:rPr lang="en-US" altLang="zh-CN" dirty="0"/>
              <a:t>graph</a:t>
            </a:r>
            <a:r>
              <a:rPr lang="zh-CN" altLang="en-US" dirty="0"/>
              <a:t> </a:t>
            </a:r>
            <a:r>
              <a:rPr lang="en-US" altLang="zh-CN" dirty="0"/>
              <a:t>representation</a:t>
            </a:r>
            <a:r>
              <a:rPr lang="zh-CN" altLang="en-US" dirty="0"/>
              <a:t> </a:t>
            </a:r>
            <a:r>
              <a:rPr lang="en-US" altLang="zh-CN" dirty="0"/>
              <a:t>learning</a:t>
            </a:r>
            <a:endParaRPr 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44</a:t>
            </a:fld>
            <a:endParaRPr lang="en-US"/>
          </a:p>
        </p:txBody>
      </p:sp>
    </p:spTree>
    <p:extLst>
      <p:ext uri="{BB962C8B-B14F-4D97-AF65-F5344CB8AC3E}">
        <p14:creationId xmlns:p14="http://schemas.microsoft.com/office/powerpoint/2010/main" val="3024354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Dynamic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Overview</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45</a:t>
            </a:fld>
            <a:endParaRPr lang="en-US"/>
          </a:p>
        </p:txBody>
      </p:sp>
      <p:pic>
        <p:nvPicPr>
          <p:cNvPr id="9" name="Picture 8">
            <a:extLst>
              <a:ext uri="{FF2B5EF4-FFF2-40B4-BE49-F238E27FC236}">
                <a16:creationId xmlns:a16="http://schemas.microsoft.com/office/drawing/2014/main" id="{BD44859C-6A89-5F4E-A8D2-6E530B6FB651}"/>
              </a:ext>
            </a:extLst>
          </p:cNvPr>
          <p:cNvPicPr>
            <a:picLocks noChangeAspect="1"/>
          </p:cNvPicPr>
          <p:nvPr/>
        </p:nvPicPr>
        <p:blipFill>
          <a:blip r:embed="rId3"/>
          <a:stretch>
            <a:fillRect/>
          </a:stretch>
        </p:blipFill>
        <p:spPr>
          <a:xfrm>
            <a:off x="921874" y="2281286"/>
            <a:ext cx="1704761" cy="2403836"/>
          </a:xfrm>
          <a:prstGeom prst="rect">
            <a:avLst/>
          </a:prstGeom>
        </p:spPr>
      </p:pic>
      <p:pic>
        <p:nvPicPr>
          <p:cNvPr id="11" name="Picture 10">
            <a:extLst>
              <a:ext uri="{FF2B5EF4-FFF2-40B4-BE49-F238E27FC236}">
                <a16:creationId xmlns:a16="http://schemas.microsoft.com/office/drawing/2014/main" id="{13FF7E84-A98F-1249-A4A6-9CE07190B0D4}"/>
              </a:ext>
            </a:extLst>
          </p:cNvPr>
          <p:cNvPicPr>
            <a:picLocks noChangeAspect="1"/>
          </p:cNvPicPr>
          <p:nvPr/>
        </p:nvPicPr>
        <p:blipFill>
          <a:blip r:embed="rId4"/>
          <a:stretch>
            <a:fillRect/>
          </a:stretch>
        </p:blipFill>
        <p:spPr>
          <a:xfrm>
            <a:off x="2569328" y="2527322"/>
            <a:ext cx="1969243" cy="2044677"/>
          </a:xfrm>
          <a:prstGeom prst="rect">
            <a:avLst/>
          </a:prstGeom>
        </p:spPr>
      </p:pic>
      <p:pic>
        <p:nvPicPr>
          <p:cNvPr id="12" name="Picture 11">
            <a:extLst>
              <a:ext uri="{FF2B5EF4-FFF2-40B4-BE49-F238E27FC236}">
                <a16:creationId xmlns:a16="http://schemas.microsoft.com/office/drawing/2014/main" id="{46BA5225-9551-2648-AAF1-721E23BEBB1F}"/>
              </a:ext>
            </a:extLst>
          </p:cNvPr>
          <p:cNvPicPr>
            <a:picLocks noChangeAspect="1"/>
          </p:cNvPicPr>
          <p:nvPr/>
        </p:nvPicPr>
        <p:blipFill>
          <a:blip r:embed="rId5"/>
          <a:stretch>
            <a:fillRect/>
          </a:stretch>
        </p:blipFill>
        <p:spPr>
          <a:xfrm>
            <a:off x="4370640" y="2281287"/>
            <a:ext cx="2093136" cy="2403836"/>
          </a:xfrm>
          <a:prstGeom prst="rect">
            <a:avLst/>
          </a:prstGeom>
        </p:spPr>
      </p:pic>
      <p:pic>
        <p:nvPicPr>
          <p:cNvPr id="13" name="Picture 12">
            <a:extLst>
              <a:ext uri="{FF2B5EF4-FFF2-40B4-BE49-F238E27FC236}">
                <a16:creationId xmlns:a16="http://schemas.microsoft.com/office/drawing/2014/main" id="{8B7BEBB0-7D0F-1741-8EA4-AE92CB234592}"/>
              </a:ext>
            </a:extLst>
          </p:cNvPr>
          <p:cNvPicPr>
            <a:picLocks noChangeAspect="1"/>
          </p:cNvPicPr>
          <p:nvPr/>
        </p:nvPicPr>
        <p:blipFill>
          <a:blip r:embed="rId6"/>
          <a:stretch>
            <a:fillRect/>
          </a:stretch>
        </p:blipFill>
        <p:spPr>
          <a:xfrm>
            <a:off x="6301430" y="3041650"/>
            <a:ext cx="1585755" cy="883108"/>
          </a:xfrm>
          <a:prstGeom prst="rect">
            <a:avLst/>
          </a:prstGeom>
        </p:spPr>
      </p:pic>
      <p:pic>
        <p:nvPicPr>
          <p:cNvPr id="14" name="Picture 13">
            <a:extLst>
              <a:ext uri="{FF2B5EF4-FFF2-40B4-BE49-F238E27FC236}">
                <a16:creationId xmlns:a16="http://schemas.microsoft.com/office/drawing/2014/main" id="{0CB44A84-922E-754A-B3E3-E0EA84D15704}"/>
              </a:ext>
            </a:extLst>
          </p:cNvPr>
          <p:cNvPicPr>
            <a:picLocks noChangeAspect="1"/>
          </p:cNvPicPr>
          <p:nvPr/>
        </p:nvPicPr>
        <p:blipFill>
          <a:blip r:embed="rId7"/>
          <a:stretch>
            <a:fillRect/>
          </a:stretch>
        </p:blipFill>
        <p:spPr>
          <a:xfrm>
            <a:off x="7756991" y="2281286"/>
            <a:ext cx="2053300" cy="2159224"/>
          </a:xfrm>
          <a:prstGeom prst="rect">
            <a:avLst/>
          </a:prstGeom>
        </p:spPr>
      </p:pic>
      <p:pic>
        <p:nvPicPr>
          <p:cNvPr id="15" name="Picture 14">
            <a:extLst>
              <a:ext uri="{FF2B5EF4-FFF2-40B4-BE49-F238E27FC236}">
                <a16:creationId xmlns:a16="http://schemas.microsoft.com/office/drawing/2014/main" id="{46623000-D79D-F748-87D4-156793BE1760}"/>
              </a:ext>
            </a:extLst>
          </p:cNvPr>
          <p:cNvPicPr>
            <a:picLocks noChangeAspect="1"/>
          </p:cNvPicPr>
          <p:nvPr/>
        </p:nvPicPr>
        <p:blipFill>
          <a:blip r:embed="rId8"/>
          <a:stretch>
            <a:fillRect/>
          </a:stretch>
        </p:blipFill>
        <p:spPr>
          <a:xfrm>
            <a:off x="9649599" y="3041650"/>
            <a:ext cx="1683296" cy="883108"/>
          </a:xfrm>
          <a:prstGeom prst="rect">
            <a:avLst/>
          </a:prstGeom>
        </p:spPr>
      </p:pic>
      <p:pic>
        <p:nvPicPr>
          <p:cNvPr id="16" name="Picture 15">
            <a:extLst>
              <a:ext uri="{FF2B5EF4-FFF2-40B4-BE49-F238E27FC236}">
                <a16:creationId xmlns:a16="http://schemas.microsoft.com/office/drawing/2014/main" id="{624B9254-CFEA-AC4E-A58A-F600FEFF9261}"/>
              </a:ext>
            </a:extLst>
          </p:cNvPr>
          <p:cNvPicPr>
            <a:picLocks noChangeAspect="1"/>
          </p:cNvPicPr>
          <p:nvPr/>
        </p:nvPicPr>
        <p:blipFill>
          <a:blip r:embed="rId9"/>
          <a:stretch>
            <a:fillRect/>
          </a:stretch>
        </p:blipFill>
        <p:spPr>
          <a:xfrm>
            <a:off x="1697611" y="4553833"/>
            <a:ext cx="7295560" cy="689375"/>
          </a:xfrm>
          <a:prstGeom prst="rect">
            <a:avLst/>
          </a:prstGeom>
        </p:spPr>
      </p:pic>
    </p:spTree>
    <p:extLst>
      <p:ext uri="{BB962C8B-B14F-4D97-AF65-F5344CB8AC3E}">
        <p14:creationId xmlns:p14="http://schemas.microsoft.com/office/powerpoint/2010/main" val="255982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Dynamic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Outline</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46</a:t>
            </a:fld>
            <a:endParaRPr lang="en-US"/>
          </a:p>
        </p:txBody>
      </p:sp>
      <p:pic>
        <p:nvPicPr>
          <p:cNvPr id="11" name="Picture 10">
            <a:extLst>
              <a:ext uri="{FF2B5EF4-FFF2-40B4-BE49-F238E27FC236}">
                <a16:creationId xmlns:a16="http://schemas.microsoft.com/office/drawing/2014/main" id="{748B33B8-D6BC-2042-AA8D-9A9D74113546}"/>
              </a:ext>
            </a:extLst>
          </p:cNvPr>
          <p:cNvPicPr>
            <a:picLocks noChangeAspect="1"/>
          </p:cNvPicPr>
          <p:nvPr/>
        </p:nvPicPr>
        <p:blipFill>
          <a:blip r:embed="rId3"/>
          <a:stretch>
            <a:fillRect/>
          </a:stretch>
        </p:blipFill>
        <p:spPr>
          <a:xfrm>
            <a:off x="1283035" y="2524213"/>
            <a:ext cx="9286566" cy="2683432"/>
          </a:xfrm>
          <a:prstGeom prst="rect">
            <a:avLst/>
          </a:prstGeom>
        </p:spPr>
      </p:pic>
    </p:spTree>
    <p:extLst>
      <p:ext uri="{BB962C8B-B14F-4D97-AF65-F5344CB8AC3E}">
        <p14:creationId xmlns:p14="http://schemas.microsoft.com/office/powerpoint/2010/main" val="34220648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Graph Similarity Metric Learning Techniques</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p:txBody>
          <a:bodyPr/>
          <a:lstStyle/>
          <a:p>
            <a:r>
              <a:rPr lang="en-US" altLang="zh-CN" dirty="0"/>
              <a:t>Graph structure learning as </a:t>
            </a:r>
            <a:r>
              <a:rPr lang="en-US" altLang="zh-CN" dirty="0">
                <a:solidFill>
                  <a:srgbClr val="FF0000"/>
                </a:solidFill>
              </a:rPr>
              <a:t>similarity metric learning</a:t>
            </a:r>
            <a:r>
              <a:rPr lang="zh-CN" altLang="en-US" dirty="0">
                <a:solidFill>
                  <a:srgbClr val="FF0000"/>
                </a:solidFill>
              </a:rPr>
              <a:t> </a:t>
            </a:r>
            <a:r>
              <a:rPr lang="en-US" altLang="zh-CN" dirty="0"/>
              <a:t>(in</a:t>
            </a:r>
            <a:r>
              <a:rPr lang="zh-CN" altLang="en-US" dirty="0"/>
              <a:t> </a:t>
            </a:r>
            <a:r>
              <a:rPr lang="en-US" altLang="zh-CN" dirty="0"/>
              <a:t>the</a:t>
            </a:r>
            <a:r>
              <a:rPr lang="zh-CN" altLang="en-US" dirty="0"/>
              <a:t> </a:t>
            </a:r>
            <a:r>
              <a:rPr lang="en-US" altLang="zh-CN" dirty="0"/>
              <a:t>node</a:t>
            </a:r>
            <a:r>
              <a:rPr lang="zh-CN" altLang="en-US" dirty="0"/>
              <a:t> </a:t>
            </a:r>
            <a:r>
              <a:rPr lang="en-US" altLang="zh-CN" dirty="0"/>
              <a:t>embedding</a:t>
            </a:r>
            <a:r>
              <a:rPr lang="zh-CN" altLang="en-US" dirty="0"/>
              <a:t> </a:t>
            </a:r>
            <a:r>
              <a:rPr lang="en-US" altLang="zh-CN" dirty="0"/>
              <a:t>space)</a:t>
            </a:r>
          </a:p>
          <a:p>
            <a:r>
              <a:rPr lang="en-US" altLang="zh-CN" dirty="0"/>
              <a:t>Enabling </a:t>
            </a:r>
            <a:r>
              <a:rPr lang="en-US" altLang="zh-CN" dirty="0">
                <a:solidFill>
                  <a:srgbClr val="FF0000"/>
                </a:solidFill>
              </a:rPr>
              <a:t>inductive learning</a:t>
            </a:r>
          </a:p>
          <a:p>
            <a:r>
              <a:rPr lang="en-US" altLang="zh-CN" dirty="0"/>
              <a:t>Various</a:t>
            </a:r>
            <a:r>
              <a:rPr lang="zh-CN" altLang="en-US" dirty="0"/>
              <a:t> </a:t>
            </a:r>
            <a:r>
              <a:rPr lang="en-US" altLang="zh-CN" dirty="0"/>
              <a:t>metric</a:t>
            </a:r>
            <a:r>
              <a:rPr lang="zh-CN" altLang="en-US" dirty="0"/>
              <a:t> </a:t>
            </a:r>
            <a:r>
              <a:rPr lang="en-US" altLang="zh-CN" dirty="0"/>
              <a:t>functions</a:t>
            </a:r>
            <a:endParaRPr lang="en" altLang="zh-CN"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47</a:t>
            </a:fld>
            <a:endParaRPr lang="en-US"/>
          </a:p>
        </p:txBody>
      </p:sp>
      <p:pic>
        <p:nvPicPr>
          <p:cNvPr id="6" name="Picture 5">
            <a:extLst>
              <a:ext uri="{FF2B5EF4-FFF2-40B4-BE49-F238E27FC236}">
                <a16:creationId xmlns:a16="http://schemas.microsoft.com/office/drawing/2014/main" id="{4B2AA64A-16BA-F84D-87B7-E233729787E2}"/>
              </a:ext>
            </a:extLst>
          </p:cNvPr>
          <p:cNvPicPr>
            <a:picLocks noChangeAspect="1"/>
          </p:cNvPicPr>
          <p:nvPr/>
        </p:nvPicPr>
        <p:blipFill>
          <a:blip r:embed="rId3"/>
          <a:stretch>
            <a:fillRect/>
          </a:stretch>
        </p:blipFill>
        <p:spPr>
          <a:xfrm>
            <a:off x="556752" y="3668865"/>
            <a:ext cx="11078496" cy="2500497"/>
          </a:xfrm>
          <a:prstGeom prst="rect">
            <a:avLst/>
          </a:prstGeom>
        </p:spPr>
      </p:pic>
    </p:spTree>
    <p:extLst>
      <p:ext uri="{BB962C8B-B14F-4D97-AF65-F5344CB8AC3E}">
        <p14:creationId xmlns:p14="http://schemas.microsoft.com/office/powerpoint/2010/main" val="40039227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Node Embedding Based Similarity Metric Learning</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p:txBody>
          <a:bodyPr/>
          <a:lstStyle/>
          <a:p>
            <a:r>
              <a:rPr lang="en-US" altLang="zh-CN" dirty="0"/>
              <a:t>Learning a weighted adjacency matrix by computing the </a:t>
            </a:r>
            <a:r>
              <a:rPr lang="en-US" altLang="zh-CN" dirty="0">
                <a:solidFill>
                  <a:srgbClr val="FF0000"/>
                </a:solidFill>
              </a:rPr>
              <a:t>pair-wise node similarity</a:t>
            </a:r>
            <a:r>
              <a:rPr lang="en-US" altLang="zh-CN" dirty="0"/>
              <a:t> in the embedding space</a:t>
            </a:r>
          </a:p>
          <a:p>
            <a:r>
              <a:rPr lang="en-US" altLang="zh-CN" dirty="0"/>
              <a:t>Common</a:t>
            </a:r>
            <a:r>
              <a:rPr lang="zh-CN" altLang="en-US" dirty="0"/>
              <a:t> </a:t>
            </a:r>
            <a:r>
              <a:rPr lang="en-US" altLang="zh-CN" dirty="0"/>
              <a:t>metrics</a:t>
            </a:r>
            <a:r>
              <a:rPr lang="zh-CN" altLang="en-US" dirty="0"/>
              <a:t> </a:t>
            </a:r>
            <a:r>
              <a:rPr lang="en-US" altLang="zh-CN" dirty="0"/>
              <a:t>functions</a:t>
            </a:r>
          </a:p>
          <a:p>
            <a:pPr lvl="1"/>
            <a:r>
              <a:rPr lang="en-US" dirty="0"/>
              <a:t>Attention-based </a:t>
            </a:r>
            <a:r>
              <a:rPr lang="en-US" altLang="zh-CN" dirty="0"/>
              <a:t>s</a:t>
            </a:r>
            <a:r>
              <a:rPr lang="en-US" dirty="0"/>
              <a:t>imilarity </a:t>
            </a:r>
            <a:r>
              <a:rPr lang="en-US" altLang="zh-CN" dirty="0"/>
              <a:t>m</a:t>
            </a:r>
            <a:r>
              <a:rPr lang="en-US" dirty="0"/>
              <a:t>etric </a:t>
            </a:r>
            <a:r>
              <a:rPr lang="en-US" altLang="zh-CN" dirty="0"/>
              <a:t>f</a:t>
            </a:r>
            <a:r>
              <a:rPr lang="en-US" dirty="0"/>
              <a:t>unctions</a:t>
            </a:r>
          </a:p>
          <a:p>
            <a:pPr lvl="1"/>
            <a:r>
              <a:rPr lang="en-US" altLang="zh-CN" dirty="0"/>
              <a:t>Cosine-based similarity metric functions</a:t>
            </a:r>
            <a:endParaRPr lang="en" altLang="zh-CN"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48</a:t>
            </a:fld>
            <a:endParaRPr lang="en-US"/>
          </a:p>
        </p:txBody>
      </p:sp>
      <p:pic>
        <p:nvPicPr>
          <p:cNvPr id="8" name="Picture 7">
            <a:extLst>
              <a:ext uri="{FF2B5EF4-FFF2-40B4-BE49-F238E27FC236}">
                <a16:creationId xmlns:a16="http://schemas.microsoft.com/office/drawing/2014/main" id="{9C590673-6D55-CD43-8F97-4A6092434959}"/>
              </a:ext>
            </a:extLst>
          </p:cNvPr>
          <p:cNvPicPr>
            <a:picLocks noChangeAspect="1"/>
          </p:cNvPicPr>
          <p:nvPr/>
        </p:nvPicPr>
        <p:blipFill>
          <a:blip r:embed="rId3"/>
          <a:stretch>
            <a:fillRect/>
          </a:stretch>
        </p:blipFill>
        <p:spPr>
          <a:xfrm>
            <a:off x="1644148" y="4087044"/>
            <a:ext cx="1943694" cy="2405831"/>
          </a:xfrm>
          <a:prstGeom prst="rect">
            <a:avLst/>
          </a:prstGeom>
        </p:spPr>
      </p:pic>
      <p:pic>
        <p:nvPicPr>
          <p:cNvPr id="9" name="Picture 8">
            <a:extLst>
              <a:ext uri="{FF2B5EF4-FFF2-40B4-BE49-F238E27FC236}">
                <a16:creationId xmlns:a16="http://schemas.microsoft.com/office/drawing/2014/main" id="{57E3ACD3-8CEE-EB4E-BF5B-821098812FD1}"/>
              </a:ext>
            </a:extLst>
          </p:cNvPr>
          <p:cNvPicPr>
            <a:picLocks noChangeAspect="1"/>
          </p:cNvPicPr>
          <p:nvPr/>
        </p:nvPicPr>
        <p:blipFill>
          <a:blip r:embed="rId4"/>
          <a:stretch>
            <a:fillRect/>
          </a:stretch>
        </p:blipFill>
        <p:spPr>
          <a:xfrm>
            <a:off x="3724792" y="5043078"/>
            <a:ext cx="432091" cy="169606"/>
          </a:xfrm>
          <a:prstGeom prst="rect">
            <a:avLst/>
          </a:prstGeom>
        </p:spPr>
      </p:pic>
      <p:pic>
        <p:nvPicPr>
          <p:cNvPr id="11" name="Picture 10">
            <a:extLst>
              <a:ext uri="{FF2B5EF4-FFF2-40B4-BE49-F238E27FC236}">
                <a16:creationId xmlns:a16="http://schemas.microsoft.com/office/drawing/2014/main" id="{A649FB15-75A2-2746-85D8-EF11AFDC09F1}"/>
              </a:ext>
            </a:extLst>
          </p:cNvPr>
          <p:cNvPicPr>
            <a:picLocks noChangeAspect="1"/>
          </p:cNvPicPr>
          <p:nvPr/>
        </p:nvPicPr>
        <p:blipFill>
          <a:blip r:embed="rId5"/>
          <a:stretch>
            <a:fillRect/>
          </a:stretch>
        </p:blipFill>
        <p:spPr>
          <a:xfrm>
            <a:off x="4393789" y="4078799"/>
            <a:ext cx="2232949" cy="2098164"/>
          </a:xfrm>
          <a:prstGeom prst="rect">
            <a:avLst/>
          </a:prstGeom>
        </p:spPr>
      </p:pic>
      <p:pic>
        <p:nvPicPr>
          <p:cNvPr id="12" name="Picture 11">
            <a:extLst>
              <a:ext uri="{FF2B5EF4-FFF2-40B4-BE49-F238E27FC236}">
                <a16:creationId xmlns:a16="http://schemas.microsoft.com/office/drawing/2014/main" id="{6E40714A-3101-DF4E-9F5B-1199B17718D0}"/>
              </a:ext>
            </a:extLst>
          </p:cNvPr>
          <p:cNvPicPr>
            <a:picLocks noChangeAspect="1"/>
          </p:cNvPicPr>
          <p:nvPr/>
        </p:nvPicPr>
        <p:blipFill>
          <a:blip r:embed="rId6"/>
          <a:stretch>
            <a:fillRect/>
          </a:stretch>
        </p:blipFill>
        <p:spPr>
          <a:xfrm>
            <a:off x="7252932" y="4087045"/>
            <a:ext cx="2133985" cy="2405830"/>
          </a:xfrm>
          <a:prstGeom prst="rect">
            <a:avLst/>
          </a:prstGeom>
        </p:spPr>
      </p:pic>
      <p:pic>
        <p:nvPicPr>
          <p:cNvPr id="13" name="Picture 12">
            <a:extLst>
              <a:ext uri="{FF2B5EF4-FFF2-40B4-BE49-F238E27FC236}">
                <a16:creationId xmlns:a16="http://schemas.microsoft.com/office/drawing/2014/main" id="{E0BDF0B0-9D79-1A44-A08F-BEDC2C8C2C6F}"/>
              </a:ext>
            </a:extLst>
          </p:cNvPr>
          <p:cNvPicPr>
            <a:picLocks noChangeAspect="1"/>
          </p:cNvPicPr>
          <p:nvPr/>
        </p:nvPicPr>
        <p:blipFill>
          <a:blip r:embed="rId4"/>
          <a:stretch>
            <a:fillRect/>
          </a:stretch>
        </p:blipFill>
        <p:spPr>
          <a:xfrm>
            <a:off x="6820841" y="5043078"/>
            <a:ext cx="432091" cy="169606"/>
          </a:xfrm>
          <a:prstGeom prst="rect">
            <a:avLst/>
          </a:prstGeom>
        </p:spPr>
      </p:pic>
    </p:spTree>
    <p:extLst>
      <p:ext uri="{BB962C8B-B14F-4D97-AF65-F5344CB8AC3E}">
        <p14:creationId xmlns:p14="http://schemas.microsoft.com/office/powerpoint/2010/main" val="315232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Attention-based Similarity Metric Functions</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49</a:t>
            </a:fld>
            <a:endParaRPr lang="en-US"/>
          </a:p>
        </p:txBody>
      </p:sp>
      <p:grpSp>
        <p:nvGrpSpPr>
          <p:cNvPr id="11" name="Group 10">
            <a:extLst>
              <a:ext uri="{FF2B5EF4-FFF2-40B4-BE49-F238E27FC236}">
                <a16:creationId xmlns:a16="http://schemas.microsoft.com/office/drawing/2014/main" id="{5B901098-AEB6-B749-914C-E5259175CF8E}"/>
              </a:ext>
            </a:extLst>
          </p:cNvPr>
          <p:cNvGrpSpPr/>
          <p:nvPr/>
        </p:nvGrpSpPr>
        <p:grpSpPr>
          <a:xfrm>
            <a:off x="1189703" y="1507337"/>
            <a:ext cx="5786284" cy="2206104"/>
            <a:chOff x="1189703" y="1694151"/>
            <a:chExt cx="5786284" cy="2206104"/>
          </a:xfrm>
        </p:grpSpPr>
        <p:pic>
          <p:nvPicPr>
            <p:cNvPr id="5" name="Picture 4">
              <a:extLst>
                <a:ext uri="{FF2B5EF4-FFF2-40B4-BE49-F238E27FC236}">
                  <a16:creationId xmlns:a16="http://schemas.microsoft.com/office/drawing/2014/main" id="{10224A6A-BB5C-6E4A-85A8-20F583ABCE87}"/>
                </a:ext>
              </a:extLst>
            </p:cNvPr>
            <p:cNvPicPr>
              <a:picLocks noChangeAspect="1"/>
            </p:cNvPicPr>
            <p:nvPr/>
          </p:nvPicPr>
          <p:blipFill>
            <a:blip r:embed="rId3"/>
            <a:stretch>
              <a:fillRect/>
            </a:stretch>
          </p:blipFill>
          <p:spPr>
            <a:xfrm>
              <a:off x="1340054" y="2369369"/>
              <a:ext cx="3251611" cy="488879"/>
            </a:xfrm>
            <a:prstGeom prst="rect">
              <a:avLst/>
            </a:prstGeom>
          </p:spPr>
        </p:pic>
        <p:sp>
          <p:nvSpPr>
            <p:cNvPr id="3" name="TextBox 2">
              <a:extLst>
                <a:ext uri="{FF2B5EF4-FFF2-40B4-BE49-F238E27FC236}">
                  <a16:creationId xmlns:a16="http://schemas.microsoft.com/office/drawing/2014/main" id="{AAC8117C-188F-BF41-95B6-7CF57891E870}"/>
                </a:ext>
              </a:extLst>
            </p:cNvPr>
            <p:cNvSpPr txBox="1"/>
            <p:nvPr/>
          </p:nvSpPr>
          <p:spPr>
            <a:xfrm>
              <a:off x="1189703" y="1694151"/>
              <a:ext cx="1394164" cy="461665"/>
            </a:xfrm>
            <a:prstGeom prst="rect">
              <a:avLst/>
            </a:prstGeom>
            <a:noFill/>
          </p:spPr>
          <p:txBody>
            <a:bodyPr wrap="none" rtlCol="0">
              <a:spAutoFit/>
            </a:bodyPr>
            <a:lstStyle/>
            <a:p>
              <a:r>
                <a:rPr lang="en-US" altLang="zh-CN" sz="2400" dirty="0"/>
                <a:t>Variant</a:t>
              </a:r>
              <a:r>
                <a:rPr lang="zh-CN" altLang="en-US" sz="2400" dirty="0"/>
                <a:t> </a:t>
              </a:r>
              <a:r>
                <a:rPr lang="en-US" altLang="zh-CN" sz="2400" dirty="0"/>
                <a:t>1)</a:t>
              </a:r>
              <a:endParaRPr lang="en-US" sz="2400" dirty="0"/>
            </a:p>
          </p:txBody>
        </p:sp>
        <p:sp>
          <p:nvSpPr>
            <p:cNvPr id="14" name="TextBox 13">
              <a:extLst>
                <a:ext uri="{FF2B5EF4-FFF2-40B4-BE49-F238E27FC236}">
                  <a16:creationId xmlns:a16="http://schemas.microsoft.com/office/drawing/2014/main" id="{1B75E5BF-37CA-7947-BF2F-10546D9B0D41}"/>
                </a:ext>
              </a:extLst>
            </p:cNvPr>
            <p:cNvSpPr txBox="1"/>
            <p:nvPr/>
          </p:nvSpPr>
          <p:spPr>
            <a:xfrm>
              <a:off x="1340054" y="3098702"/>
              <a:ext cx="2682772" cy="400110"/>
            </a:xfrm>
            <a:prstGeom prst="rect">
              <a:avLst/>
            </a:prstGeom>
            <a:noFill/>
          </p:spPr>
          <p:txBody>
            <a:bodyPr wrap="square" rtlCol="0">
              <a:spAutoFit/>
            </a:bodyPr>
            <a:lstStyle/>
            <a:p>
              <a:r>
                <a:rPr lang="en-US" altLang="zh-CN" sz="2000" dirty="0">
                  <a:solidFill>
                    <a:srgbClr val="00B0F0"/>
                  </a:solidFill>
                  <a:latin typeface="Calibri" panose="020F0502020204030204" pitchFamily="34" charset="0"/>
                  <a:cs typeface="Calibri" panose="020F0502020204030204" pitchFamily="34" charset="0"/>
                </a:rPr>
                <a:t>Node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feature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vector</a:t>
              </a:r>
            </a:p>
          </p:txBody>
        </p:sp>
        <p:cxnSp>
          <p:nvCxnSpPr>
            <p:cNvPr id="15" name="Straight Arrow Connector 14">
              <a:extLst>
                <a:ext uri="{FF2B5EF4-FFF2-40B4-BE49-F238E27FC236}">
                  <a16:creationId xmlns:a16="http://schemas.microsoft.com/office/drawing/2014/main" id="{E915E10E-6DB4-1D43-A625-EE219FA2599E}"/>
                </a:ext>
              </a:extLst>
            </p:cNvPr>
            <p:cNvCxnSpPr>
              <a:cxnSpLocks/>
            </p:cNvCxnSpPr>
            <p:nvPr/>
          </p:nvCxnSpPr>
          <p:spPr>
            <a:xfrm flipH="1" flipV="1">
              <a:off x="3823172" y="2882625"/>
              <a:ext cx="317642" cy="312859"/>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1C36D4C3-A988-814F-92A7-36ED09508433}"/>
                </a:ext>
              </a:extLst>
            </p:cNvPr>
            <p:cNvSpPr/>
            <p:nvPr/>
          </p:nvSpPr>
          <p:spPr>
            <a:xfrm>
              <a:off x="3500284" y="2369369"/>
              <a:ext cx="334297" cy="49942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DC75F9F0-FC02-4F46-BE92-988B934B16BD}"/>
                </a:ext>
              </a:extLst>
            </p:cNvPr>
            <p:cNvCxnSpPr>
              <a:cxnSpLocks/>
            </p:cNvCxnSpPr>
            <p:nvPr/>
          </p:nvCxnSpPr>
          <p:spPr>
            <a:xfrm flipV="1">
              <a:off x="2340899" y="2894299"/>
              <a:ext cx="340541" cy="245073"/>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1BE7EC4-DD36-6643-9D4E-471A300F4C48}"/>
                </a:ext>
              </a:extLst>
            </p:cNvPr>
            <p:cNvSpPr txBox="1"/>
            <p:nvPr/>
          </p:nvSpPr>
          <p:spPr>
            <a:xfrm>
              <a:off x="4293215" y="3192369"/>
              <a:ext cx="2682772" cy="707886"/>
            </a:xfrm>
            <a:prstGeom prst="rect">
              <a:avLst/>
            </a:prstGeom>
            <a:noFill/>
          </p:spPr>
          <p:txBody>
            <a:bodyPr wrap="square" rtlCol="0">
              <a:spAutoFit/>
            </a:bodyPr>
            <a:lstStyle/>
            <a:p>
              <a:r>
                <a:rPr lang="en-US" altLang="zh-CN" sz="2000" dirty="0">
                  <a:solidFill>
                    <a:srgbClr val="00B0F0"/>
                  </a:solidFill>
                  <a:latin typeface="Calibri" panose="020F0502020204030204" pitchFamily="34" charset="0"/>
                  <a:cs typeface="Calibri" panose="020F0502020204030204" pitchFamily="34" charset="0"/>
                </a:rPr>
                <a:t>Non-negative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learnable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weight</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vector</a:t>
              </a:r>
            </a:p>
          </p:txBody>
        </p:sp>
        <p:sp>
          <p:nvSpPr>
            <p:cNvPr id="31" name="Oval 30">
              <a:extLst>
                <a:ext uri="{FF2B5EF4-FFF2-40B4-BE49-F238E27FC236}">
                  <a16:creationId xmlns:a16="http://schemas.microsoft.com/office/drawing/2014/main" id="{F30033A2-A060-7942-8BEF-C42EFA7F9B64}"/>
                </a:ext>
              </a:extLst>
            </p:cNvPr>
            <p:cNvSpPr/>
            <p:nvPr/>
          </p:nvSpPr>
          <p:spPr>
            <a:xfrm>
              <a:off x="2611898" y="2344984"/>
              <a:ext cx="455767" cy="53626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C639148-5A88-2E4C-94EB-9F4707822875}"/>
              </a:ext>
            </a:extLst>
          </p:cNvPr>
          <p:cNvGrpSpPr/>
          <p:nvPr/>
        </p:nvGrpSpPr>
        <p:grpSpPr>
          <a:xfrm>
            <a:off x="1189703" y="4136265"/>
            <a:ext cx="5751871" cy="1782538"/>
            <a:chOff x="1189703" y="3595489"/>
            <a:chExt cx="5751871" cy="1782538"/>
          </a:xfrm>
        </p:grpSpPr>
        <p:pic>
          <p:nvPicPr>
            <p:cNvPr id="6" name="Picture 5">
              <a:extLst>
                <a:ext uri="{FF2B5EF4-FFF2-40B4-BE49-F238E27FC236}">
                  <a16:creationId xmlns:a16="http://schemas.microsoft.com/office/drawing/2014/main" id="{5C4E3B91-D36B-0F43-B6D3-FF20391DC733}"/>
                </a:ext>
              </a:extLst>
            </p:cNvPr>
            <p:cNvPicPr>
              <a:picLocks noChangeAspect="1"/>
            </p:cNvPicPr>
            <p:nvPr/>
          </p:nvPicPr>
          <p:blipFill>
            <a:blip r:embed="rId4"/>
            <a:stretch>
              <a:fillRect/>
            </a:stretch>
          </p:blipFill>
          <p:spPr>
            <a:xfrm>
              <a:off x="1340054" y="4236295"/>
              <a:ext cx="5601520" cy="465890"/>
            </a:xfrm>
            <a:prstGeom prst="rect">
              <a:avLst/>
            </a:prstGeom>
          </p:spPr>
        </p:pic>
        <p:sp>
          <p:nvSpPr>
            <p:cNvPr id="7" name="TextBox 6">
              <a:extLst>
                <a:ext uri="{FF2B5EF4-FFF2-40B4-BE49-F238E27FC236}">
                  <a16:creationId xmlns:a16="http://schemas.microsoft.com/office/drawing/2014/main" id="{FE23D60F-11C4-9C48-8718-1FE93F9E10C9}"/>
                </a:ext>
              </a:extLst>
            </p:cNvPr>
            <p:cNvSpPr txBox="1"/>
            <p:nvPr/>
          </p:nvSpPr>
          <p:spPr>
            <a:xfrm>
              <a:off x="1189703" y="3595489"/>
              <a:ext cx="1394164" cy="461665"/>
            </a:xfrm>
            <a:prstGeom prst="rect">
              <a:avLst/>
            </a:prstGeom>
            <a:noFill/>
          </p:spPr>
          <p:txBody>
            <a:bodyPr wrap="none" rtlCol="0">
              <a:spAutoFit/>
            </a:bodyPr>
            <a:lstStyle/>
            <a:p>
              <a:r>
                <a:rPr lang="en-US" altLang="zh-CN" sz="2400" dirty="0"/>
                <a:t>Variant</a:t>
              </a:r>
              <a:r>
                <a:rPr lang="zh-CN" altLang="en-US" sz="2400" dirty="0"/>
                <a:t> </a:t>
              </a:r>
              <a:r>
                <a:rPr lang="en-US" altLang="zh-CN" sz="2400" dirty="0"/>
                <a:t>2)</a:t>
              </a:r>
              <a:endParaRPr lang="en-US" sz="2400" dirty="0"/>
            </a:p>
          </p:txBody>
        </p:sp>
        <p:sp>
          <p:nvSpPr>
            <p:cNvPr id="27" name="Oval 26">
              <a:extLst>
                <a:ext uri="{FF2B5EF4-FFF2-40B4-BE49-F238E27FC236}">
                  <a16:creationId xmlns:a16="http://schemas.microsoft.com/office/drawing/2014/main" id="{2E204D4D-8D3E-2E42-AF54-D12A4F18DC99}"/>
                </a:ext>
              </a:extLst>
            </p:cNvPr>
            <p:cNvSpPr/>
            <p:nvPr/>
          </p:nvSpPr>
          <p:spPr>
            <a:xfrm>
              <a:off x="3562617" y="4077539"/>
              <a:ext cx="481781" cy="721323"/>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7CC97ACF-A0CB-964C-B626-57ADDA77C9CE}"/>
                </a:ext>
              </a:extLst>
            </p:cNvPr>
            <p:cNvSpPr txBox="1"/>
            <p:nvPr/>
          </p:nvSpPr>
          <p:spPr>
            <a:xfrm>
              <a:off x="3823172" y="4977917"/>
              <a:ext cx="2708818" cy="400110"/>
            </a:xfrm>
            <a:prstGeom prst="rect">
              <a:avLst/>
            </a:prstGeom>
            <a:noFill/>
          </p:spPr>
          <p:txBody>
            <a:bodyPr wrap="none" rtlCol="0">
              <a:spAutoFit/>
            </a:bodyPr>
            <a:lstStyle/>
            <a:p>
              <a:r>
                <a:rPr lang="en-US" altLang="zh-CN" sz="2000" dirty="0">
                  <a:solidFill>
                    <a:srgbClr val="00B0F0"/>
                  </a:solidFill>
                  <a:latin typeface="Calibri" panose="020F0502020204030204" pitchFamily="34" charset="0"/>
                  <a:cs typeface="Calibri" panose="020F0502020204030204" pitchFamily="34" charset="0"/>
                </a:rPr>
                <a:t>Learnable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weight</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matrix</a:t>
              </a:r>
            </a:p>
          </p:txBody>
        </p:sp>
        <p:cxnSp>
          <p:nvCxnSpPr>
            <p:cNvPr id="29" name="Straight Arrow Connector 28">
              <a:extLst>
                <a:ext uri="{FF2B5EF4-FFF2-40B4-BE49-F238E27FC236}">
                  <a16:creationId xmlns:a16="http://schemas.microsoft.com/office/drawing/2014/main" id="{708C063F-79C7-1F4B-8DD0-914DE9EA14D8}"/>
                </a:ext>
              </a:extLst>
            </p:cNvPr>
            <p:cNvCxnSpPr>
              <a:cxnSpLocks/>
            </p:cNvCxnSpPr>
            <p:nvPr/>
          </p:nvCxnSpPr>
          <p:spPr>
            <a:xfrm flipH="1" flipV="1">
              <a:off x="4064062" y="4696608"/>
              <a:ext cx="317642" cy="312859"/>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E810B70A-A702-3D4E-8F9A-BD033703ADA9}"/>
              </a:ext>
            </a:extLst>
          </p:cNvPr>
          <p:cNvGrpSpPr/>
          <p:nvPr/>
        </p:nvGrpSpPr>
        <p:grpSpPr>
          <a:xfrm>
            <a:off x="2965859" y="6260082"/>
            <a:ext cx="8207696" cy="479068"/>
            <a:chOff x="1046375" y="6259044"/>
            <a:chExt cx="8207696" cy="479068"/>
          </a:xfrm>
        </p:grpSpPr>
        <p:sp>
          <p:nvSpPr>
            <p:cNvPr id="8" name="TextBox 7">
              <a:extLst>
                <a:ext uri="{FF2B5EF4-FFF2-40B4-BE49-F238E27FC236}">
                  <a16:creationId xmlns:a16="http://schemas.microsoft.com/office/drawing/2014/main" id="{85A5621E-0ACF-4E41-A03D-F148D3D6759C}"/>
                </a:ext>
              </a:extLst>
            </p:cNvPr>
            <p:cNvSpPr txBox="1"/>
            <p:nvPr/>
          </p:nvSpPr>
          <p:spPr>
            <a:xfrm>
              <a:off x="1046375" y="6259044"/>
              <a:ext cx="8207696" cy="261610"/>
            </a:xfrm>
            <a:prstGeom prst="rect">
              <a:avLst/>
            </a:prstGeom>
            <a:noFill/>
          </p:spPr>
          <p:txBody>
            <a:bodyPr wrap="none" rtlCol="0">
              <a:spAutoFit/>
            </a:bodyPr>
            <a:lstStyle/>
            <a:p>
              <a:r>
                <a:rPr lang="en-US" altLang="zh-CN" sz="1100" i="1" dirty="0"/>
                <a:t>Chen</a:t>
              </a:r>
              <a:r>
                <a:rPr lang="zh-CN" altLang="en-US" sz="1100" i="1" dirty="0"/>
                <a:t> </a:t>
              </a:r>
              <a:r>
                <a:rPr lang="en-US" altLang="zh-CN" sz="1100" i="1" dirty="0"/>
                <a:t>at</a:t>
              </a:r>
              <a:r>
                <a:rPr lang="zh-CN" altLang="en-US" sz="1100" i="1" dirty="0"/>
                <a:t> </a:t>
              </a:r>
              <a:r>
                <a:rPr lang="en-US" altLang="zh-CN" sz="1100" i="1" dirty="0"/>
                <a:t>al.</a:t>
              </a:r>
              <a:r>
                <a:rPr lang="zh-CN" altLang="en-US" sz="1100" i="1" dirty="0"/>
                <a:t> </a:t>
              </a:r>
              <a:r>
                <a:rPr lang="en-US" altLang="zh-CN" sz="1100" i="1" dirty="0"/>
                <a:t>“</a:t>
              </a:r>
              <a:r>
                <a:rPr lang="en-US" altLang="zh-CN" sz="1100" i="1" dirty="0" err="1"/>
                <a:t>GraphFlow</a:t>
              </a:r>
              <a:r>
                <a:rPr lang="en-US" altLang="zh-CN" sz="1100" i="1" dirty="0"/>
                <a:t>: Exploiting Conversation Flow with Graph Neural Networks for Conversational Machine Comprehension”.</a:t>
              </a:r>
              <a:r>
                <a:rPr lang="zh-CN" altLang="en-US" sz="1100" i="1" dirty="0"/>
                <a:t> </a:t>
              </a:r>
              <a:r>
                <a:rPr lang="en-US" altLang="zh-CN" sz="1100" i="1" dirty="0"/>
                <a:t>IJCAI</a:t>
              </a:r>
              <a:r>
                <a:rPr lang="zh-CN" altLang="en-US" sz="1100" i="1" dirty="0"/>
                <a:t> </a:t>
              </a:r>
              <a:r>
                <a:rPr lang="en-US" altLang="zh-CN" sz="1100" i="1" dirty="0"/>
                <a:t>2020.</a:t>
              </a:r>
              <a:endParaRPr lang="en-US" sz="1100" i="1" dirty="0"/>
            </a:p>
          </p:txBody>
        </p:sp>
        <p:sp>
          <p:nvSpPr>
            <p:cNvPr id="9" name="TextBox 8">
              <a:extLst>
                <a:ext uri="{FF2B5EF4-FFF2-40B4-BE49-F238E27FC236}">
                  <a16:creationId xmlns:a16="http://schemas.microsoft.com/office/drawing/2014/main" id="{6C8E1A66-B274-BA46-ACBE-1408435C3E0E}"/>
                </a:ext>
              </a:extLst>
            </p:cNvPr>
            <p:cNvSpPr txBox="1"/>
            <p:nvPr/>
          </p:nvSpPr>
          <p:spPr>
            <a:xfrm>
              <a:off x="1046375" y="6476502"/>
              <a:ext cx="6808274"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Chen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“Reinforcement Learning Based Graph-to-Sequence Model for Natural Question Generation”.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ICLR</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2020.</a:t>
              </a:r>
              <a:endParaRPr lang="en-US" sz="1100" i="1" dirty="0">
                <a:latin typeface="Calibri" panose="020F0502020204030204" pitchFamily="34" charset="0"/>
                <a:cs typeface="Calibri" panose="020F0502020204030204" pitchFamily="34" charset="0"/>
              </a:endParaRPr>
            </a:p>
          </p:txBody>
        </p:sp>
      </p:grpSp>
      <p:pic>
        <p:nvPicPr>
          <p:cNvPr id="18" name="Picture 17">
            <a:extLst>
              <a:ext uri="{FF2B5EF4-FFF2-40B4-BE49-F238E27FC236}">
                <a16:creationId xmlns:a16="http://schemas.microsoft.com/office/drawing/2014/main" id="{352D5330-75C9-7147-B9F1-674B6EEEF2D3}"/>
              </a:ext>
            </a:extLst>
          </p:cNvPr>
          <p:cNvPicPr>
            <a:picLocks noChangeAspect="1"/>
          </p:cNvPicPr>
          <p:nvPr/>
        </p:nvPicPr>
        <p:blipFill>
          <a:blip r:embed="rId5"/>
          <a:stretch>
            <a:fillRect/>
          </a:stretch>
        </p:blipFill>
        <p:spPr>
          <a:xfrm>
            <a:off x="7564138" y="2369369"/>
            <a:ext cx="4411324" cy="2344479"/>
          </a:xfrm>
          <a:prstGeom prst="rect">
            <a:avLst/>
          </a:prstGeom>
        </p:spPr>
      </p:pic>
    </p:spTree>
    <p:extLst>
      <p:ext uri="{BB962C8B-B14F-4D97-AF65-F5344CB8AC3E}">
        <p14:creationId xmlns:p14="http://schemas.microsoft.com/office/powerpoint/2010/main" val="230557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C00000"/>
              </a:buClr>
              <a:buSzPts val="4400"/>
              <a:buFont typeface="Calibri"/>
              <a:buNone/>
            </a:pPr>
            <a:r>
              <a:rPr lang="en-US" b="1" dirty="0">
                <a:solidFill>
                  <a:srgbClr val="C00000"/>
                </a:solidFill>
              </a:rPr>
              <a:t> Graph-structured data are ubiquitous </a:t>
            </a:r>
            <a:endParaRPr b="1" dirty="0">
              <a:solidFill>
                <a:srgbClr val="C00000"/>
              </a:solidFill>
            </a:endParaRPr>
          </a:p>
        </p:txBody>
      </p:sp>
      <p:sp>
        <p:nvSpPr>
          <p:cNvPr id="198" name="Google Shape;198;p5"/>
          <p:cNvSpPr txBox="1"/>
          <p:nvPr/>
        </p:nvSpPr>
        <p:spPr>
          <a:xfrm>
            <a:off x="4807841" y="3520347"/>
            <a:ext cx="1778918" cy="304421"/>
          </a:xfrm>
          <a:prstGeom prst="rect">
            <a:avLst/>
          </a:prstGeom>
          <a:noFill/>
          <a:ln>
            <a:noFill/>
          </a:ln>
        </p:spPr>
        <p:txBody>
          <a:bodyPr spcFirstLastPara="1" wrap="square" lIns="0" tIns="16925" rIns="0" bIns="0" anchor="t" anchorCtr="0">
            <a:spAutoFit/>
          </a:bodyPr>
          <a:lstStyle/>
          <a:p>
            <a:pPr marL="16933" marR="0" lvl="0" indent="0" algn="l" rtl="0">
              <a:spcBef>
                <a:spcPts val="0"/>
              </a:spcBef>
              <a:spcAft>
                <a:spcPts val="0"/>
              </a:spcAft>
              <a:buClr>
                <a:schemeClr val="dk1"/>
              </a:buClr>
              <a:buSzPts val="1867"/>
              <a:buFont typeface="Arial"/>
              <a:buNone/>
            </a:pPr>
            <a:r>
              <a:rPr lang="en-US" sz="1867" dirty="0">
                <a:solidFill>
                  <a:schemeClr val="dk1"/>
                </a:solidFill>
                <a:latin typeface="Arial"/>
                <a:ea typeface="Arial"/>
                <a:cs typeface="Arial"/>
                <a:sym typeface="Arial"/>
              </a:rPr>
              <a:t>Social networks</a:t>
            </a:r>
            <a:endParaRPr sz="1867" dirty="0">
              <a:solidFill>
                <a:schemeClr val="dk1"/>
              </a:solidFill>
              <a:latin typeface="Arial"/>
              <a:ea typeface="Arial"/>
              <a:cs typeface="Arial"/>
              <a:sym typeface="Arial"/>
            </a:endParaRPr>
          </a:p>
        </p:txBody>
      </p:sp>
      <p:sp>
        <p:nvSpPr>
          <p:cNvPr id="199" name="Google Shape;199;p5"/>
          <p:cNvSpPr txBox="1"/>
          <p:nvPr/>
        </p:nvSpPr>
        <p:spPr>
          <a:xfrm>
            <a:off x="8411894" y="5793662"/>
            <a:ext cx="2165773" cy="305918"/>
          </a:xfrm>
          <a:prstGeom prst="rect">
            <a:avLst/>
          </a:prstGeom>
          <a:noFill/>
          <a:ln>
            <a:noFill/>
          </a:ln>
        </p:spPr>
        <p:txBody>
          <a:bodyPr spcFirstLastPara="1" wrap="square" lIns="0" tIns="35550" rIns="0" bIns="0" anchor="t" anchorCtr="0">
            <a:spAutoFit/>
          </a:bodyPr>
          <a:lstStyle/>
          <a:p>
            <a:pPr marL="312412" marR="6773" lvl="0" indent="-296326" algn="l" rtl="0">
              <a:lnSpc>
                <a:spcPct val="119277"/>
              </a:lnSpc>
              <a:spcBef>
                <a:spcPts val="0"/>
              </a:spcBef>
              <a:spcAft>
                <a:spcPts val="0"/>
              </a:spcAft>
              <a:buClr>
                <a:schemeClr val="dk1"/>
              </a:buClr>
              <a:buSzPts val="1800"/>
              <a:buFont typeface="Helvetica Neue"/>
              <a:buNone/>
            </a:pPr>
            <a:r>
              <a:rPr lang="en-US" sz="1800">
                <a:solidFill>
                  <a:schemeClr val="dk1"/>
                </a:solidFill>
                <a:latin typeface="Helvetica Neue"/>
                <a:ea typeface="Helvetica Neue"/>
                <a:cs typeface="Helvetica Neue"/>
                <a:sym typeface="Helvetica Neue"/>
              </a:rPr>
              <a:t>Scene graphs</a:t>
            </a:r>
            <a:endParaRPr sz="1867">
              <a:solidFill>
                <a:schemeClr val="dk1"/>
              </a:solidFill>
              <a:latin typeface="Arial"/>
              <a:ea typeface="Arial"/>
              <a:cs typeface="Arial"/>
              <a:sym typeface="Arial"/>
            </a:endParaRPr>
          </a:p>
        </p:txBody>
      </p:sp>
      <p:sp>
        <p:nvSpPr>
          <p:cNvPr id="200" name="Google Shape;200;p5"/>
          <p:cNvSpPr txBox="1"/>
          <p:nvPr/>
        </p:nvSpPr>
        <p:spPr>
          <a:xfrm>
            <a:off x="1507297" y="5747227"/>
            <a:ext cx="2087880" cy="304421"/>
          </a:xfrm>
          <a:prstGeom prst="rect">
            <a:avLst/>
          </a:prstGeom>
          <a:noFill/>
          <a:ln>
            <a:noFill/>
          </a:ln>
        </p:spPr>
        <p:txBody>
          <a:bodyPr spcFirstLastPara="1" wrap="square" lIns="0" tIns="16925" rIns="0" bIns="0" anchor="t" anchorCtr="0">
            <a:spAutoFit/>
          </a:bodyPr>
          <a:lstStyle/>
          <a:p>
            <a:pPr marL="16933" marR="0" lvl="0" indent="0" algn="l" rtl="0">
              <a:spcBef>
                <a:spcPts val="0"/>
              </a:spcBef>
              <a:spcAft>
                <a:spcPts val="0"/>
              </a:spcAft>
              <a:buClr>
                <a:schemeClr val="dk1"/>
              </a:buClr>
              <a:buSzPts val="1867"/>
              <a:buFont typeface="Arial"/>
              <a:buNone/>
            </a:pPr>
            <a:r>
              <a:rPr lang="en-US" sz="1867">
                <a:solidFill>
                  <a:schemeClr val="dk1"/>
                </a:solidFill>
                <a:latin typeface="Arial"/>
                <a:ea typeface="Arial"/>
                <a:cs typeface="Arial"/>
                <a:sym typeface="Arial"/>
              </a:rPr>
              <a:t>Biomedical graphs</a:t>
            </a:r>
            <a:endParaRPr sz="1867">
              <a:solidFill>
                <a:schemeClr val="dk1"/>
              </a:solidFill>
              <a:latin typeface="Arial"/>
              <a:ea typeface="Arial"/>
              <a:cs typeface="Arial"/>
              <a:sym typeface="Arial"/>
            </a:endParaRPr>
          </a:p>
        </p:txBody>
      </p:sp>
      <p:sp>
        <p:nvSpPr>
          <p:cNvPr id="201" name="Google Shape;201;p5"/>
          <p:cNvSpPr/>
          <p:nvPr/>
        </p:nvSpPr>
        <p:spPr>
          <a:xfrm>
            <a:off x="1473903" y="1671400"/>
            <a:ext cx="2091040" cy="1827049"/>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2400"/>
              <a:buFont typeface="Calibri"/>
              <a:buNone/>
            </a:pPr>
            <a:endParaRPr sz="2400">
              <a:solidFill>
                <a:schemeClr val="dk1"/>
              </a:solidFill>
              <a:latin typeface="Calibri"/>
              <a:ea typeface="Calibri"/>
              <a:cs typeface="Calibri"/>
              <a:sym typeface="Calibri"/>
            </a:endParaRPr>
          </a:p>
        </p:txBody>
      </p:sp>
      <p:sp>
        <p:nvSpPr>
          <p:cNvPr id="202" name="Google Shape;202;p5"/>
          <p:cNvSpPr txBox="1"/>
          <p:nvPr/>
        </p:nvSpPr>
        <p:spPr>
          <a:xfrm>
            <a:off x="2036618" y="3498449"/>
            <a:ext cx="873965" cy="304421"/>
          </a:xfrm>
          <a:prstGeom prst="rect">
            <a:avLst/>
          </a:prstGeom>
          <a:noFill/>
          <a:ln>
            <a:noFill/>
          </a:ln>
        </p:spPr>
        <p:txBody>
          <a:bodyPr spcFirstLastPara="1" wrap="square" lIns="0" tIns="16925" rIns="0" bIns="0" anchor="t" anchorCtr="0">
            <a:spAutoFit/>
          </a:bodyPr>
          <a:lstStyle/>
          <a:p>
            <a:pPr marL="16933" marR="0" lvl="0" indent="0" algn="l" rtl="0">
              <a:spcBef>
                <a:spcPts val="0"/>
              </a:spcBef>
              <a:spcAft>
                <a:spcPts val="0"/>
              </a:spcAft>
              <a:buClr>
                <a:schemeClr val="dk1"/>
              </a:buClr>
              <a:buSzPts val="1867"/>
              <a:buFont typeface="Arial"/>
              <a:buNone/>
            </a:pPr>
            <a:r>
              <a:rPr lang="en-US" sz="1867" dirty="0">
                <a:solidFill>
                  <a:schemeClr val="dk1"/>
                </a:solidFill>
                <a:latin typeface="Arial"/>
                <a:ea typeface="Arial"/>
                <a:cs typeface="Arial"/>
                <a:sym typeface="Arial"/>
              </a:rPr>
              <a:t>Internet</a:t>
            </a:r>
            <a:endParaRPr sz="1867" dirty="0">
              <a:solidFill>
                <a:schemeClr val="dk1"/>
              </a:solidFill>
              <a:latin typeface="Arial"/>
              <a:ea typeface="Arial"/>
              <a:cs typeface="Arial"/>
              <a:sym typeface="Arial"/>
            </a:endParaRPr>
          </a:p>
        </p:txBody>
      </p:sp>
      <p:pic>
        <p:nvPicPr>
          <p:cNvPr id="203" name="Google Shape;203;p5" descr="Social Media, Connections, Networking, Business, People"/>
          <p:cNvPicPr preferRelativeResize="0"/>
          <p:nvPr/>
        </p:nvPicPr>
        <p:blipFill rotWithShape="1">
          <a:blip r:embed="rId4">
            <a:alphaModFix/>
          </a:blip>
          <a:srcRect/>
          <a:stretch/>
        </p:blipFill>
        <p:spPr>
          <a:xfrm>
            <a:off x="4200646" y="1782976"/>
            <a:ext cx="2756820" cy="1737371"/>
          </a:xfrm>
          <a:prstGeom prst="rect">
            <a:avLst/>
          </a:prstGeom>
          <a:noFill/>
          <a:ln>
            <a:noFill/>
          </a:ln>
        </p:spPr>
      </p:pic>
      <p:pic>
        <p:nvPicPr>
          <p:cNvPr id="204" name="Google Shape;204;p5" descr="Adrenaline, Epinephrine, Hormone, Molecule, Model"/>
          <p:cNvPicPr preferRelativeResize="0"/>
          <p:nvPr/>
        </p:nvPicPr>
        <p:blipFill rotWithShape="1">
          <a:blip r:embed="rId5">
            <a:alphaModFix/>
          </a:blip>
          <a:srcRect/>
          <a:stretch/>
        </p:blipFill>
        <p:spPr>
          <a:xfrm>
            <a:off x="997424" y="3920177"/>
            <a:ext cx="3022766" cy="1873485"/>
          </a:xfrm>
          <a:prstGeom prst="rect">
            <a:avLst/>
          </a:prstGeom>
          <a:noFill/>
          <a:ln>
            <a:noFill/>
          </a:ln>
        </p:spPr>
      </p:pic>
      <p:pic>
        <p:nvPicPr>
          <p:cNvPr id="205" name="Google Shape;205;p5"/>
          <p:cNvPicPr preferRelativeResize="0"/>
          <p:nvPr/>
        </p:nvPicPr>
        <p:blipFill rotWithShape="1">
          <a:blip r:embed="rId6">
            <a:alphaModFix/>
          </a:blip>
          <a:srcRect/>
          <a:stretch/>
        </p:blipFill>
        <p:spPr>
          <a:xfrm>
            <a:off x="7621809" y="4116789"/>
            <a:ext cx="3249329" cy="1593267"/>
          </a:xfrm>
          <a:prstGeom prst="rect">
            <a:avLst/>
          </a:prstGeom>
          <a:noFill/>
          <a:ln>
            <a:noFill/>
          </a:ln>
        </p:spPr>
      </p:pic>
      <p:pic>
        <p:nvPicPr>
          <p:cNvPr id="206" name="Google Shape;206;p5"/>
          <p:cNvPicPr preferRelativeResize="0"/>
          <p:nvPr/>
        </p:nvPicPr>
        <p:blipFill rotWithShape="1">
          <a:blip r:embed="rId7">
            <a:alphaModFix/>
          </a:blip>
          <a:srcRect/>
          <a:stretch/>
        </p:blipFill>
        <p:spPr>
          <a:xfrm>
            <a:off x="4570192" y="4073135"/>
            <a:ext cx="2016567" cy="1873486"/>
          </a:xfrm>
          <a:prstGeom prst="rect">
            <a:avLst/>
          </a:prstGeom>
          <a:noFill/>
          <a:ln>
            <a:noFill/>
          </a:ln>
        </p:spPr>
      </p:pic>
      <p:sp>
        <p:nvSpPr>
          <p:cNvPr id="207" name="Google Shape;207;p5"/>
          <p:cNvSpPr txBox="1"/>
          <p:nvPr/>
        </p:nvSpPr>
        <p:spPr>
          <a:xfrm>
            <a:off x="4534535" y="6078069"/>
            <a:ext cx="2087880" cy="304421"/>
          </a:xfrm>
          <a:prstGeom prst="rect">
            <a:avLst/>
          </a:prstGeom>
          <a:noFill/>
          <a:ln>
            <a:noFill/>
          </a:ln>
        </p:spPr>
        <p:txBody>
          <a:bodyPr spcFirstLastPara="1" wrap="square" lIns="0" tIns="16925" rIns="0" bIns="0" anchor="t" anchorCtr="0">
            <a:spAutoFit/>
          </a:bodyPr>
          <a:lstStyle/>
          <a:p>
            <a:pPr marL="16933" marR="0" lvl="0" indent="0" algn="ctr" rtl="0">
              <a:spcBef>
                <a:spcPts val="0"/>
              </a:spcBef>
              <a:spcAft>
                <a:spcPts val="0"/>
              </a:spcAft>
              <a:buClr>
                <a:schemeClr val="dk1"/>
              </a:buClr>
              <a:buSzPts val="1867"/>
              <a:buFont typeface="Arial"/>
              <a:buNone/>
            </a:pPr>
            <a:r>
              <a:rPr lang="en-US" sz="1867">
                <a:solidFill>
                  <a:schemeClr val="dk1"/>
                </a:solidFill>
                <a:latin typeface="Arial"/>
                <a:ea typeface="Arial"/>
                <a:cs typeface="Arial"/>
                <a:sym typeface="Arial"/>
              </a:rPr>
              <a:t> Program graphs </a:t>
            </a:r>
            <a:endParaRPr sz="1867">
              <a:solidFill>
                <a:schemeClr val="dk1"/>
              </a:solidFill>
              <a:latin typeface="Arial"/>
              <a:ea typeface="Arial"/>
              <a:cs typeface="Arial"/>
              <a:sym typeface="Arial"/>
            </a:endParaRPr>
          </a:p>
        </p:txBody>
      </p:sp>
      <p:sp>
        <p:nvSpPr>
          <p:cNvPr id="208" name="Google Shape;208;p5"/>
          <p:cNvSpPr txBox="1"/>
          <p:nvPr/>
        </p:nvSpPr>
        <p:spPr>
          <a:xfrm>
            <a:off x="7995992" y="3514796"/>
            <a:ext cx="2500962" cy="304421"/>
          </a:xfrm>
          <a:prstGeom prst="rect">
            <a:avLst/>
          </a:prstGeom>
          <a:noFill/>
          <a:ln>
            <a:noFill/>
          </a:ln>
        </p:spPr>
        <p:txBody>
          <a:bodyPr spcFirstLastPara="1" wrap="square" lIns="0" tIns="16925" rIns="0" bIns="0" anchor="t" anchorCtr="0">
            <a:spAutoFit/>
          </a:bodyPr>
          <a:lstStyle/>
          <a:p>
            <a:pPr marL="16933" marR="0" lvl="0" indent="0" algn="ctr" rtl="0">
              <a:spcBef>
                <a:spcPts val="0"/>
              </a:spcBef>
              <a:spcAft>
                <a:spcPts val="0"/>
              </a:spcAft>
              <a:buClr>
                <a:schemeClr val="dk1"/>
              </a:buClr>
              <a:buSzPts val="1867"/>
              <a:buFont typeface="Arial"/>
              <a:buNone/>
            </a:pPr>
            <a:r>
              <a:rPr lang="en-US" sz="1867">
                <a:solidFill>
                  <a:schemeClr val="dk1"/>
                </a:solidFill>
                <a:latin typeface="Arial"/>
                <a:ea typeface="Arial"/>
                <a:cs typeface="Arial"/>
                <a:sym typeface="Arial"/>
              </a:rPr>
              <a:t>Information retrieval</a:t>
            </a:r>
            <a:endParaRPr sz="1867">
              <a:solidFill>
                <a:schemeClr val="dk1"/>
              </a:solidFill>
              <a:latin typeface="Arial"/>
              <a:ea typeface="Arial"/>
              <a:cs typeface="Arial"/>
              <a:sym typeface="Arial"/>
            </a:endParaRPr>
          </a:p>
        </p:txBody>
      </p:sp>
      <p:pic>
        <p:nvPicPr>
          <p:cNvPr id="209" name="Google Shape;209;p5" descr="Diagram, schematic&#10;&#10;Description automatically generated"/>
          <p:cNvPicPr preferRelativeResize="0"/>
          <p:nvPr/>
        </p:nvPicPr>
        <p:blipFill rotWithShape="1">
          <a:blip r:embed="rId8">
            <a:alphaModFix/>
          </a:blip>
          <a:srcRect/>
          <a:stretch/>
        </p:blipFill>
        <p:spPr>
          <a:xfrm>
            <a:off x="8145835" y="1733768"/>
            <a:ext cx="2201275" cy="17392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Cosine-based Similarity Metric Functions</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50</a:t>
            </a:fld>
            <a:endParaRPr lang="en-US"/>
          </a:p>
        </p:txBody>
      </p:sp>
      <p:grpSp>
        <p:nvGrpSpPr>
          <p:cNvPr id="3" name="Group 2">
            <a:extLst>
              <a:ext uri="{FF2B5EF4-FFF2-40B4-BE49-F238E27FC236}">
                <a16:creationId xmlns:a16="http://schemas.microsoft.com/office/drawing/2014/main" id="{FC59B308-CD74-AA41-BD1A-09D5AFE24D9D}"/>
              </a:ext>
            </a:extLst>
          </p:cNvPr>
          <p:cNvGrpSpPr/>
          <p:nvPr/>
        </p:nvGrpSpPr>
        <p:grpSpPr>
          <a:xfrm>
            <a:off x="1185197" y="2428016"/>
            <a:ext cx="6119572" cy="1147332"/>
            <a:chOff x="1588320" y="2428016"/>
            <a:chExt cx="6119572" cy="1147332"/>
          </a:xfrm>
        </p:grpSpPr>
        <p:pic>
          <p:nvPicPr>
            <p:cNvPr id="10" name="Picture 9">
              <a:extLst>
                <a:ext uri="{FF2B5EF4-FFF2-40B4-BE49-F238E27FC236}">
                  <a16:creationId xmlns:a16="http://schemas.microsoft.com/office/drawing/2014/main" id="{5292DFE7-3DE9-374C-B96F-2EBE435AEBA0}"/>
                </a:ext>
              </a:extLst>
            </p:cNvPr>
            <p:cNvPicPr>
              <a:picLocks noChangeAspect="1"/>
            </p:cNvPicPr>
            <p:nvPr/>
          </p:nvPicPr>
          <p:blipFill>
            <a:blip r:embed="rId3"/>
            <a:stretch>
              <a:fillRect/>
            </a:stretch>
          </p:blipFill>
          <p:spPr>
            <a:xfrm>
              <a:off x="1588320" y="2589468"/>
              <a:ext cx="4900970" cy="487879"/>
            </a:xfrm>
            <a:prstGeom prst="rect">
              <a:avLst/>
            </a:prstGeom>
          </p:spPr>
        </p:pic>
        <p:sp>
          <p:nvSpPr>
            <p:cNvPr id="8" name="Oval 7">
              <a:extLst>
                <a:ext uri="{FF2B5EF4-FFF2-40B4-BE49-F238E27FC236}">
                  <a16:creationId xmlns:a16="http://schemas.microsoft.com/office/drawing/2014/main" id="{18105AD8-617D-0449-91C6-38F0FB8207CA}"/>
                </a:ext>
              </a:extLst>
            </p:cNvPr>
            <p:cNvSpPr/>
            <p:nvPr/>
          </p:nvSpPr>
          <p:spPr>
            <a:xfrm>
              <a:off x="3359621" y="2428016"/>
              <a:ext cx="583114"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F4699E5-5F84-4C4A-B09E-87AF3889CC0A}"/>
                </a:ext>
              </a:extLst>
            </p:cNvPr>
            <p:cNvSpPr txBox="1"/>
            <p:nvPr/>
          </p:nvSpPr>
          <p:spPr>
            <a:xfrm>
              <a:off x="4208206" y="3175238"/>
              <a:ext cx="3499686" cy="400110"/>
            </a:xfrm>
            <a:prstGeom prst="rect">
              <a:avLst/>
            </a:prstGeom>
            <a:noFill/>
          </p:spPr>
          <p:txBody>
            <a:bodyPr wrap="square" rtlCol="0">
              <a:spAutoFit/>
            </a:bodyPr>
            <a:lstStyle/>
            <a:p>
              <a:r>
                <a:rPr lang="en-US" altLang="zh-CN" sz="2000" dirty="0">
                  <a:solidFill>
                    <a:srgbClr val="00B0F0"/>
                  </a:solidFill>
                  <a:latin typeface="Calibri" panose="020F0502020204030204" pitchFamily="34" charset="0"/>
                  <a:cs typeface="Calibri" panose="020F0502020204030204" pitchFamily="34" charset="0"/>
                </a:rPr>
                <a:t>Learnable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weight</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vector</a:t>
              </a:r>
            </a:p>
          </p:txBody>
        </p:sp>
        <p:cxnSp>
          <p:nvCxnSpPr>
            <p:cNvPr id="12" name="Straight Arrow Connector 11">
              <a:extLst>
                <a:ext uri="{FF2B5EF4-FFF2-40B4-BE49-F238E27FC236}">
                  <a16:creationId xmlns:a16="http://schemas.microsoft.com/office/drawing/2014/main" id="{CFC1BA8D-B13C-FF4A-88B1-D5A0344AAA6E}"/>
                </a:ext>
              </a:extLst>
            </p:cNvPr>
            <p:cNvCxnSpPr>
              <a:cxnSpLocks/>
            </p:cNvCxnSpPr>
            <p:nvPr/>
          </p:nvCxnSpPr>
          <p:spPr>
            <a:xfrm>
              <a:off x="3942735" y="3117593"/>
              <a:ext cx="265471" cy="260123"/>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23C6E287-320B-0849-AF94-38FCF278E3AD}"/>
              </a:ext>
            </a:extLst>
          </p:cNvPr>
          <p:cNvGrpSpPr/>
          <p:nvPr/>
        </p:nvGrpSpPr>
        <p:grpSpPr>
          <a:xfrm>
            <a:off x="1185198" y="3842716"/>
            <a:ext cx="6119571" cy="1034833"/>
            <a:chOff x="1588321" y="3842716"/>
            <a:chExt cx="6119571" cy="1034833"/>
          </a:xfrm>
        </p:grpSpPr>
        <p:pic>
          <p:nvPicPr>
            <p:cNvPr id="11" name="Picture 10">
              <a:extLst>
                <a:ext uri="{FF2B5EF4-FFF2-40B4-BE49-F238E27FC236}">
                  <a16:creationId xmlns:a16="http://schemas.microsoft.com/office/drawing/2014/main" id="{78B3F6BB-DDC0-F646-9BE2-F280AA69FF56}"/>
                </a:ext>
              </a:extLst>
            </p:cNvPr>
            <p:cNvPicPr>
              <a:picLocks noChangeAspect="1"/>
            </p:cNvPicPr>
            <p:nvPr/>
          </p:nvPicPr>
          <p:blipFill>
            <a:blip r:embed="rId4"/>
            <a:stretch>
              <a:fillRect/>
            </a:stretch>
          </p:blipFill>
          <p:spPr>
            <a:xfrm>
              <a:off x="1588321" y="3842716"/>
              <a:ext cx="2511732" cy="1034833"/>
            </a:xfrm>
            <a:prstGeom prst="rect">
              <a:avLst/>
            </a:prstGeom>
          </p:spPr>
        </p:pic>
        <p:sp>
          <p:nvSpPr>
            <p:cNvPr id="14" name="TextBox 13">
              <a:extLst>
                <a:ext uri="{FF2B5EF4-FFF2-40B4-BE49-F238E27FC236}">
                  <a16:creationId xmlns:a16="http://schemas.microsoft.com/office/drawing/2014/main" id="{BAFA5595-CCF6-CD43-8AD4-9A65DA79F297}"/>
                </a:ext>
              </a:extLst>
            </p:cNvPr>
            <p:cNvSpPr txBox="1"/>
            <p:nvPr/>
          </p:nvSpPr>
          <p:spPr>
            <a:xfrm>
              <a:off x="4208206" y="4198911"/>
              <a:ext cx="3499686" cy="400110"/>
            </a:xfrm>
            <a:prstGeom prst="rect">
              <a:avLst/>
            </a:prstGeom>
            <a:noFill/>
          </p:spPr>
          <p:txBody>
            <a:bodyPr wrap="square" rtlCol="0">
              <a:spAutoFit/>
            </a:bodyPr>
            <a:lstStyle/>
            <a:p>
              <a:r>
                <a:rPr lang="en-US" altLang="zh-CN" sz="2000" dirty="0">
                  <a:solidFill>
                    <a:srgbClr val="00B0F0"/>
                  </a:solidFill>
                  <a:latin typeface="Calibri" panose="020F0502020204030204" pitchFamily="34" charset="0"/>
                  <a:cs typeface="Calibri" panose="020F0502020204030204" pitchFamily="34" charset="0"/>
                </a:rPr>
                <a:t>Multi-head</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similarity</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scores</a:t>
              </a:r>
            </a:p>
          </p:txBody>
        </p:sp>
      </p:grpSp>
      <p:sp>
        <p:nvSpPr>
          <p:cNvPr id="15" name="TextBox 14">
            <a:extLst>
              <a:ext uri="{FF2B5EF4-FFF2-40B4-BE49-F238E27FC236}">
                <a16:creationId xmlns:a16="http://schemas.microsoft.com/office/drawing/2014/main" id="{B56086B5-B87F-F040-990A-17A95DB0A804}"/>
              </a:ext>
            </a:extLst>
          </p:cNvPr>
          <p:cNvSpPr txBox="1"/>
          <p:nvPr/>
        </p:nvSpPr>
        <p:spPr>
          <a:xfrm>
            <a:off x="3344621" y="6408107"/>
            <a:ext cx="7318029" cy="261610"/>
          </a:xfrm>
          <a:prstGeom prst="rect">
            <a:avLst/>
          </a:prstGeom>
          <a:noFill/>
        </p:spPr>
        <p:txBody>
          <a:bodyPr wrap="none" rtlCol="0">
            <a:spAutoFit/>
          </a:bodyPr>
          <a:lstStyle/>
          <a:p>
            <a:r>
              <a:rPr lang="en-US" altLang="zh-CN" sz="1100" dirty="0">
                <a:latin typeface="Calibri" panose="020F0502020204030204" pitchFamily="34" charset="0"/>
                <a:cs typeface="Calibri" panose="020F0502020204030204" pitchFamily="34" charset="0"/>
              </a:rPr>
              <a:t>Chen</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et</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al.</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“Iterative Deep Graph Learning for Graph Neural Networks: Better and Robust Node Embeddings”.</a:t>
            </a:r>
            <a:r>
              <a:rPr lang="zh-CN" altLang="en-US" sz="1100" dirty="0">
                <a:latin typeface="Calibri" panose="020F0502020204030204" pitchFamily="34" charset="0"/>
                <a:cs typeface="Calibri" panose="020F0502020204030204" pitchFamily="34" charset="0"/>
              </a:rPr>
              <a:t> </a:t>
            </a:r>
            <a:r>
              <a:rPr lang="en-US" altLang="zh-CN" sz="1100" dirty="0" err="1">
                <a:latin typeface="Calibri" panose="020F0502020204030204" pitchFamily="34" charset="0"/>
                <a:cs typeface="Calibri" panose="020F0502020204030204" pitchFamily="34" charset="0"/>
              </a:rPr>
              <a:t>NeurIPS</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2021.</a:t>
            </a:r>
            <a:endParaRPr lang="en-US" sz="1100"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C096CCFC-9073-F844-9242-6EEB641758D5}"/>
              </a:ext>
            </a:extLst>
          </p:cNvPr>
          <p:cNvPicPr>
            <a:picLocks noChangeAspect="1"/>
          </p:cNvPicPr>
          <p:nvPr/>
        </p:nvPicPr>
        <p:blipFill>
          <a:blip r:embed="rId5"/>
          <a:stretch>
            <a:fillRect/>
          </a:stretch>
        </p:blipFill>
        <p:spPr>
          <a:xfrm>
            <a:off x="7564138" y="2369369"/>
            <a:ext cx="4411324" cy="2344479"/>
          </a:xfrm>
          <a:prstGeom prst="rect">
            <a:avLst/>
          </a:prstGeom>
        </p:spPr>
      </p:pic>
    </p:spTree>
    <p:extLst>
      <p:ext uri="{BB962C8B-B14F-4D97-AF65-F5344CB8AC3E}">
        <p14:creationId xmlns:p14="http://schemas.microsoft.com/office/powerpoint/2010/main" val="36306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Structure-aware Similarity Metric Learning</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a:xfrm>
            <a:off x="838200" y="1508369"/>
            <a:ext cx="10515600" cy="2126314"/>
          </a:xfrm>
        </p:spPr>
        <p:txBody>
          <a:bodyPr>
            <a:normAutofit/>
          </a:bodyPr>
          <a:lstStyle/>
          <a:p>
            <a:r>
              <a:rPr lang="en-US" altLang="zh-CN" dirty="0">
                <a:latin typeface="Calibri" panose="020F0502020204030204" pitchFamily="34" charset="0"/>
                <a:cs typeface="Calibri" panose="020F0502020204030204" pitchFamily="34" charset="0"/>
              </a:rPr>
              <a:t>Learning a weighted adjacency matrix by computing the </a:t>
            </a:r>
            <a:r>
              <a:rPr lang="en-US" altLang="zh-CN" dirty="0">
                <a:solidFill>
                  <a:srgbClr val="FF0000"/>
                </a:solidFill>
                <a:latin typeface="Calibri" panose="020F0502020204030204" pitchFamily="34" charset="0"/>
                <a:cs typeface="Calibri" panose="020F0502020204030204" pitchFamily="34" charset="0"/>
              </a:rPr>
              <a:t>pair-wise node similarity</a:t>
            </a:r>
            <a:r>
              <a:rPr lang="en-US" altLang="zh-CN" dirty="0">
                <a:latin typeface="Calibri" panose="020F0502020204030204" pitchFamily="34" charset="0"/>
                <a:cs typeface="Calibri" panose="020F0502020204030204" pitchFamily="34" charset="0"/>
              </a:rPr>
              <a:t> in the embedding space</a:t>
            </a:r>
          </a:p>
          <a:p>
            <a:r>
              <a:rPr lang="en-US" altLang="zh-CN" dirty="0">
                <a:latin typeface="Calibri" panose="020F0502020204030204" pitchFamily="34" charset="0"/>
                <a:cs typeface="Calibri" panose="020F0502020204030204" pitchFamily="34" charset="0"/>
              </a:rPr>
              <a:t>Considering </a:t>
            </a:r>
            <a:r>
              <a:rPr lang="en-US" altLang="zh-CN" dirty="0">
                <a:solidFill>
                  <a:srgbClr val="FF0000"/>
                </a:solidFill>
                <a:latin typeface="Calibri" panose="020F0502020204030204" pitchFamily="34" charset="0"/>
                <a:cs typeface="Calibri" panose="020F0502020204030204" pitchFamily="34" charset="0"/>
              </a:rPr>
              <a:t>existing edge information </a:t>
            </a:r>
            <a:r>
              <a:rPr lang="en-US" altLang="zh-CN" dirty="0">
                <a:latin typeface="Calibri" panose="020F0502020204030204" pitchFamily="34" charset="0"/>
                <a:cs typeface="Calibri" panose="020F0502020204030204" pitchFamily="34" charset="0"/>
              </a:rPr>
              <a:t>of the intrinsic graph</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in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addition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to</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the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node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information</a:t>
            </a:r>
            <a:endParaRPr lang="en" altLang="zh-CN" dirty="0">
              <a:latin typeface="Calibri" panose="020F0502020204030204" pitchFamily="34" charset="0"/>
              <a:cs typeface="Calibri" panose="020F0502020204030204" pitchFamily="34" charset="0"/>
            </a:endParaRPr>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51</a:t>
            </a:fld>
            <a:endParaRPr lang="en-US"/>
          </a:p>
        </p:txBody>
      </p:sp>
      <p:pic>
        <p:nvPicPr>
          <p:cNvPr id="6" name="Picture 5">
            <a:extLst>
              <a:ext uri="{FF2B5EF4-FFF2-40B4-BE49-F238E27FC236}">
                <a16:creationId xmlns:a16="http://schemas.microsoft.com/office/drawing/2014/main" id="{20EE75DD-6BA0-4D4C-BBB2-D90C8485E935}"/>
              </a:ext>
            </a:extLst>
          </p:cNvPr>
          <p:cNvPicPr>
            <a:picLocks noChangeAspect="1"/>
          </p:cNvPicPr>
          <p:nvPr/>
        </p:nvPicPr>
        <p:blipFill>
          <a:blip r:embed="rId3"/>
          <a:stretch>
            <a:fillRect/>
          </a:stretch>
        </p:blipFill>
        <p:spPr>
          <a:xfrm>
            <a:off x="3516541" y="3634683"/>
            <a:ext cx="3299326" cy="2461318"/>
          </a:xfrm>
          <a:prstGeom prst="rect">
            <a:avLst/>
          </a:prstGeom>
        </p:spPr>
      </p:pic>
      <p:pic>
        <p:nvPicPr>
          <p:cNvPr id="7" name="Picture 6">
            <a:extLst>
              <a:ext uri="{FF2B5EF4-FFF2-40B4-BE49-F238E27FC236}">
                <a16:creationId xmlns:a16="http://schemas.microsoft.com/office/drawing/2014/main" id="{54D5B7F7-582B-8649-A7AC-8643B17F27A3}"/>
              </a:ext>
            </a:extLst>
          </p:cNvPr>
          <p:cNvPicPr>
            <a:picLocks noChangeAspect="1"/>
          </p:cNvPicPr>
          <p:nvPr/>
        </p:nvPicPr>
        <p:blipFill>
          <a:blip r:embed="rId4"/>
          <a:stretch>
            <a:fillRect/>
          </a:stretch>
        </p:blipFill>
        <p:spPr>
          <a:xfrm>
            <a:off x="7104966" y="3767544"/>
            <a:ext cx="3086907" cy="2741049"/>
          </a:xfrm>
          <a:prstGeom prst="rect">
            <a:avLst/>
          </a:prstGeom>
        </p:spPr>
      </p:pic>
      <p:pic>
        <p:nvPicPr>
          <p:cNvPr id="8" name="Picture 7">
            <a:extLst>
              <a:ext uri="{FF2B5EF4-FFF2-40B4-BE49-F238E27FC236}">
                <a16:creationId xmlns:a16="http://schemas.microsoft.com/office/drawing/2014/main" id="{BA9BD324-2740-8A4D-9AA0-89FBE14385DC}"/>
              </a:ext>
            </a:extLst>
          </p:cNvPr>
          <p:cNvPicPr>
            <a:picLocks noChangeAspect="1"/>
          </p:cNvPicPr>
          <p:nvPr/>
        </p:nvPicPr>
        <p:blipFill>
          <a:blip r:embed="rId5"/>
          <a:stretch>
            <a:fillRect/>
          </a:stretch>
        </p:blipFill>
        <p:spPr>
          <a:xfrm>
            <a:off x="1185427" y="3634683"/>
            <a:ext cx="2209623" cy="2741378"/>
          </a:xfrm>
          <a:prstGeom prst="rect">
            <a:avLst/>
          </a:prstGeom>
        </p:spPr>
      </p:pic>
    </p:spTree>
    <p:extLst>
      <p:ext uri="{BB962C8B-B14F-4D97-AF65-F5344CB8AC3E}">
        <p14:creationId xmlns:p14="http://schemas.microsoft.com/office/powerpoint/2010/main" val="280083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Attention-based Similarity Metric Functions</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52</a:t>
            </a:fld>
            <a:endParaRPr lang="en-US"/>
          </a:p>
        </p:txBody>
      </p:sp>
      <p:grpSp>
        <p:nvGrpSpPr>
          <p:cNvPr id="17" name="Group 16">
            <a:extLst>
              <a:ext uri="{FF2B5EF4-FFF2-40B4-BE49-F238E27FC236}">
                <a16:creationId xmlns:a16="http://schemas.microsoft.com/office/drawing/2014/main" id="{99AF48DE-35D3-D845-A338-EB47DCA3BC0C}"/>
              </a:ext>
            </a:extLst>
          </p:cNvPr>
          <p:cNvGrpSpPr/>
          <p:nvPr/>
        </p:nvGrpSpPr>
        <p:grpSpPr>
          <a:xfrm>
            <a:off x="304797" y="2167308"/>
            <a:ext cx="7184371" cy="1196102"/>
            <a:chOff x="1002890" y="2501607"/>
            <a:chExt cx="7184371" cy="1196102"/>
          </a:xfrm>
        </p:grpSpPr>
        <p:pic>
          <p:nvPicPr>
            <p:cNvPr id="5" name="Picture 4">
              <a:extLst>
                <a:ext uri="{FF2B5EF4-FFF2-40B4-BE49-F238E27FC236}">
                  <a16:creationId xmlns:a16="http://schemas.microsoft.com/office/drawing/2014/main" id="{DA91A7F3-F798-6F45-A4D0-B52867F144C6}"/>
                </a:ext>
              </a:extLst>
            </p:cNvPr>
            <p:cNvPicPr>
              <a:picLocks noChangeAspect="1"/>
            </p:cNvPicPr>
            <p:nvPr/>
          </p:nvPicPr>
          <p:blipFill>
            <a:blip r:embed="rId3"/>
            <a:stretch>
              <a:fillRect/>
            </a:stretch>
          </p:blipFill>
          <p:spPr>
            <a:xfrm>
              <a:off x="1530350" y="3262556"/>
              <a:ext cx="6656911" cy="435153"/>
            </a:xfrm>
            <a:prstGeom prst="rect">
              <a:avLst/>
            </a:prstGeom>
          </p:spPr>
        </p:pic>
        <p:sp>
          <p:nvSpPr>
            <p:cNvPr id="7" name="TextBox 6">
              <a:extLst>
                <a:ext uri="{FF2B5EF4-FFF2-40B4-BE49-F238E27FC236}">
                  <a16:creationId xmlns:a16="http://schemas.microsoft.com/office/drawing/2014/main" id="{F1855093-245C-E14D-8192-72D67B98D300}"/>
                </a:ext>
              </a:extLst>
            </p:cNvPr>
            <p:cNvSpPr txBox="1"/>
            <p:nvPr/>
          </p:nvSpPr>
          <p:spPr>
            <a:xfrm>
              <a:off x="1002890" y="2501607"/>
              <a:ext cx="1394164" cy="461665"/>
            </a:xfrm>
            <a:prstGeom prst="rect">
              <a:avLst/>
            </a:prstGeom>
            <a:noFill/>
          </p:spPr>
          <p:txBody>
            <a:bodyPr wrap="none" rtlCol="0">
              <a:spAutoFit/>
            </a:bodyPr>
            <a:lstStyle/>
            <a:p>
              <a:r>
                <a:rPr lang="en-US" altLang="zh-CN" sz="2400" dirty="0"/>
                <a:t>Variant</a:t>
              </a:r>
              <a:r>
                <a:rPr lang="zh-CN" altLang="en-US" sz="2400" dirty="0"/>
                <a:t> </a:t>
              </a:r>
              <a:r>
                <a:rPr lang="en-US" altLang="zh-CN" sz="2400" dirty="0"/>
                <a:t>1)</a:t>
              </a:r>
              <a:endParaRPr lang="en-US" sz="2400" dirty="0"/>
            </a:p>
          </p:txBody>
        </p:sp>
      </p:grpSp>
      <p:grpSp>
        <p:nvGrpSpPr>
          <p:cNvPr id="18" name="Group 17">
            <a:extLst>
              <a:ext uri="{FF2B5EF4-FFF2-40B4-BE49-F238E27FC236}">
                <a16:creationId xmlns:a16="http://schemas.microsoft.com/office/drawing/2014/main" id="{E65A495E-99BC-1C41-B4BC-DB060D4824BC}"/>
              </a:ext>
            </a:extLst>
          </p:cNvPr>
          <p:cNvGrpSpPr/>
          <p:nvPr/>
        </p:nvGrpSpPr>
        <p:grpSpPr>
          <a:xfrm>
            <a:off x="304797" y="4068646"/>
            <a:ext cx="7806813" cy="1435273"/>
            <a:chOff x="1002890" y="4402945"/>
            <a:chExt cx="7806813" cy="1435273"/>
          </a:xfrm>
        </p:grpSpPr>
        <p:pic>
          <p:nvPicPr>
            <p:cNvPr id="6" name="Picture 5">
              <a:extLst>
                <a:ext uri="{FF2B5EF4-FFF2-40B4-BE49-F238E27FC236}">
                  <a16:creationId xmlns:a16="http://schemas.microsoft.com/office/drawing/2014/main" id="{658A8DE3-6942-8041-A808-1600587EA550}"/>
                </a:ext>
              </a:extLst>
            </p:cNvPr>
            <p:cNvPicPr>
              <a:picLocks noChangeAspect="1"/>
            </p:cNvPicPr>
            <p:nvPr/>
          </p:nvPicPr>
          <p:blipFill>
            <a:blip r:embed="rId4"/>
            <a:stretch>
              <a:fillRect/>
            </a:stretch>
          </p:blipFill>
          <p:spPr>
            <a:xfrm>
              <a:off x="1530350" y="5106170"/>
              <a:ext cx="7279353" cy="732048"/>
            </a:xfrm>
            <a:prstGeom prst="rect">
              <a:avLst/>
            </a:prstGeom>
          </p:spPr>
        </p:pic>
        <p:sp>
          <p:nvSpPr>
            <p:cNvPr id="8" name="TextBox 7">
              <a:extLst>
                <a:ext uri="{FF2B5EF4-FFF2-40B4-BE49-F238E27FC236}">
                  <a16:creationId xmlns:a16="http://schemas.microsoft.com/office/drawing/2014/main" id="{442C1CC8-34C8-C449-86E4-9BAB36A7D174}"/>
                </a:ext>
              </a:extLst>
            </p:cNvPr>
            <p:cNvSpPr txBox="1"/>
            <p:nvPr/>
          </p:nvSpPr>
          <p:spPr>
            <a:xfrm>
              <a:off x="1002890" y="4402945"/>
              <a:ext cx="1394164" cy="461665"/>
            </a:xfrm>
            <a:prstGeom prst="rect">
              <a:avLst/>
            </a:prstGeom>
            <a:noFill/>
          </p:spPr>
          <p:txBody>
            <a:bodyPr wrap="none" rtlCol="0">
              <a:spAutoFit/>
            </a:bodyPr>
            <a:lstStyle/>
            <a:p>
              <a:r>
                <a:rPr lang="en-US" altLang="zh-CN" sz="2400" dirty="0"/>
                <a:t>Variant</a:t>
              </a:r>
              <a:r>
                <a:rPr lang="zh-CN" altLang="en-US" sz="2400" dirty="0"/>
                <a:t> </a:t>
              </a:r>
              <a:r>
                <a:rPr lang="en-US" altLang="zh-CN" sz="2400" dirty="0"/>
                <a:t>2)</a:t>
              </a:r>
              <a:endParaRPr lang="en-US" sz="2400" dirty="0"/>
            </a:p>
          </p:txBody>
        </p:sp>
      </p:grpSp>
      <p:grpSp>
        <p:nvGrpSpPr>
          <p:cNvPr id="19" name="Group 18">
            <a:extLst>
              <a:ext uri="{FF2B5EF4-FFF2-40B4-BE49-F238E27FC236}">
                <a16:creationId xmlns:a16="http://schemas.microsoft.com/office/drawing/2014/main" id="{F464842F-2F4D-B347-A121-3F35479AC3CF}"/>
              </a:ext>
            </a:extLst>
          </p:cNvPr>
          <p:cNvGrpSpPr/>
          <p:nvPr/>
        </p:nvGrpSpPr>
        <p:grpSpPr>
          <a:xfrm>
            <a:off x="5350866" y="2751709"/>
            <a:ext cx="2524770" cy="2569213"/>
            <a:chOff x="6048959" y="3086008"/>
            <a:chExt cx="2524770" cy="2569213"/>
          </a:xfrm>
        </p:grpSpPr>
        <p:sp>
          <p:nvSpPr>
            <p:cNvPr id="9" name="Oval 8">
              <a:extLst>
                <a:ext uri="{FF2B5EF4-FFF2-40B4-BE49-F238E27FC236}">
                  <a16:creationId xmlns:a16="http://schemas.microsoft.com/office/drawing/2014/main" id="{9D81242C-215B-9242-906C-3BEA4074E9FA}"/>
                </a:ext>
              </a:extLst>
            </p:cNvPr>
            <p:cNvSpPr/>
            <p:nvPr/>
          </p:nvSpPr>
          <p:spPr>
            <a:xfrm>
              <a:off x="7341687" y="3086008"/>
              <a:ext cx="543694"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C5D0F6D-0A2F-FE4D-8924-928133AA240E}"/>
                </a:ext>
              </a:extLst>
            </p:cNvPr>
            <p:cNvSpPr txBox="1"/>
            <p:nvPr/>
          </p:nvSpPr>
          <p:spPr>
            <a:xfrm>
              <a:off x="6048959" y="4187262"/>
              <a:ext cx="2078925" cy="400110"/>
            </a:xfrm>
            <a:prstGeom prst="rect">
              <a:avLst/>
            </a:prstGeom>
            <a:noFill/>
          </p:spPr>
          <p:txBody>
            <a:bodyPr wrap="square" rtlCol="0">
              <a:spAutoFit/>
            </a:bodyPr>
            <a:lstStyle/>
            <a:p>
              <a:r>
                <a:rPr lang="en-US" altLang="zh-CN" sz="2000" dirty="0">
                  <a:solidFill>
                    <a:srgbClr val="00B0F0"/>
                  </a:solidFill>
                  <a:latin typeface="Calibri" panose="020F0502020204030204" pitchFamily="34" charset="0"/>
                  <a:cs typeface="Calibri" panose="020F0502020204030204" pitchFamily="34" charset="0"/>
                </a:rPr>
                <a:t>Edge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embeddings</a:t>
              </a:r>
            </a:p>
          </p:txBody>
        </p:sp>
        <p:cxnSp>
          <p:nvCxnSpPr>
            <p:cNvPr id="11" name="Straight Arrow Connector 10">
              <a:extLst>
                <a:ext uri="{FF2B5EF4-FFF2-40B4-BE49-F238E27FC236}">
                  <a16:creationId xmlns:a16="http://schemas.microsoft.com/office/drawing/2014/main" id="{C1ACB7F3-B32F-5240-BD35-86ED3035F732}"/>
                </a:ext>
              </a:extLst>
            </p:cNvPr>
            <p:cNvCxnSpPr>
              <a:cxnSpLocks/>
            </p:cNvCxnSpPr>
            <p:nvPr/>
          </p:nvCxnSpPr>
          <p:spPr>
            <a:xfrm flipH="1">
              <a:off x="6846545" y="3810191"/>
              <a:ext cx="543694" cy="394499"/>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8C515A5-495D-7B4C-8327-EC5CA9290BB5}"/>
                </a:ext>
              </a:extLst>
            </p:cNvPr>
            <p:cNvSpPr/>
            <p:nvPr/>
          </p:nvSpPr>
          <p:spPr>
            <a:xfrm>
              <a:off x="8127884" y="4994591"/>
              <a:ext cx="445845" cy="66063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CA88EDE8-85E9-1248-9E1C-A18F98C1F885}"/>
                </a:ext>
              </a:extLst>
            </p:cNvPr>
            <p:cNvCxnSpPr>
              <a:cxnSpLocks/>
            </p:cNvCxnSpPr>
            <p:nvPr/>
          </p:nvCxnSpPr>
          <p:spPr>
            <a:xfrm flipH="1" flipV="1">
              <a:off x="7708491" y="4651866"/>
              <a:ext cx="449365" cy="348530"/>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6D88EBE5-5E13-824F-9F32-E12989412C4B}"/>
              </a:ext>
            </a:extLst>
          </p:cNvPr>
          <p:cNvGrpSpPr/>
          <p:nvPr/>
        </p:nvGrpSpPr>
        <p:grpSpPr>
          <a:xfrm>
            <a:off x="5156906" y="6228744"/>
            <a:ext cx="5687776" cy="479068"/>
            <a:chOff x="1046375" y="6259044"/>
            <a:chExt cx="5687776" cy="479068"/>
          </a:xfrm>
        </p:grpSpPr>
        <p:sp>
          <p:nvSpPr>
            <p:cNvPr id="15" name="TextBox 14">
              <a:extLst>
                <a:ext uri="{FF2B5EF4-FFF2-40B4-BE49-F238E27FC236}">
                  <a16:creationId xmlns:a16="http://schemas.microsoft.com/office/drawing/2014/main" id="{BEDCF9EA-3DE8-0E43-A5FD-C0D36E97B1DF}"/>
                </a:ext>
              </a:extLst>
            </p:cNvPr>
            <p:cNvSpPr txBox="1"/>
            <p:nvPr/>
          </p:nvSpPr>
          <p:spPr>
            <a:xfrm>
              <a:off x="1046375" y="6259044"/>
              <a:ext cx="5195653" cy="261610"/>
            </a:xfrm>
            <a:prstGeom prst="rect">
              <a:avLst/>
            </a:prstGeom>
            <a:noFill/>
          </p:spPr>
          <p:txBody>
            <a:bodyPr wrap="none" rtlCol="0">
              <a:spAutoFit/>
            </a:bodyPr>
            <a:lstStyle/>
            <a:p>
              <a:r>
                <a:rPr lang="en-US" altLang="zh-CN" sz="1100" i="1" dirty="0"/>
                <a:t>Liu</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“Contextualized Non-local Neural Networks for Sequence Learning”.</a:t>
              </a:r>
              <a:r>
                <a:rPr lang="zh-CN" altLang="en-US" sz="1100" i="1" dirty="0"/>
                <a:t> </a:t>
              </a:r>
              <a:r>
                <a:rPr lang="en-US" altLang="zh-CN" sz="1100" i="1" dirty="0"/>
                <a:t>AAAI</a:t>
              </a:r>
              <a:r>
                <a:rPr lang="zh-CN" altLang="en-US" sz="1100" i="1" dirty="0"/>
                <a:t> </a:t>
              </a:r>
              <a:r>
                <a:rPr lang="en-US" altLang="zh-CN" sz="1100" i="1" dirty="0"/>
                <a:t>2019.</a:t>
              </a:r>
              <a:endParaRPr lang="en-US" sz="1100" i="1" dirty="0"/>
            </a:p>
          </p:txBody>
        </p:sp>
        <p:sp>
          <p:nvSpPr>
            <p:cNvPr id="16" name="TextBox 15">
              <a:extLst>
                <a:ext uri="{FF2B5EF4-FFF2-40B4-BE49-F238E27FC236}">
                  <a16:creationId xmlns:a16="http://schemas.microsoft.com/office/drawing/2014/main" id="{59E71E99-C631-DD4C-B779-7C7372A35236}"/>
                </a:ext>
              </a:extLst>
            </p:cNvPr>
            <p:cNvSpPr txBox="1"/>
            <p:nvPr/>
          </p:nvSpPr>
          <p:spPr>
            <a:xfrm>
              <a:off x="1046375" y="6476502"/>
              <a:ext cx="5687776"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Liu</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“Retrieval-Augmented Generation for Code Summarization via Hybrid GNN”.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ICLR</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2021.</a:t>
              </a:r>
              <a:endParaRPr lang="en-US" sz="1100" i="1" dirty="0">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7918B971-E6D2-FB43-86D3-25EA901A4482}"/>
              </a:ext>
            </a:extLst>
          </p:cNvPr>
          <p:cNvPicPr>
            <a:picLocks noChangeAspect="1"/>
          </p:cNvPicPr>
          <p:nvPr/>
        </p:nvPicPr>
        <p:blipFill>
          <a:blip r:embed="rId5"/>
          <a:stretch>
            <a:fillRect/>
          </a:stretch>
        </p:blipFill>
        <p:spPr>
          <a:xfrm>
            <a:off x="8000794" y="1681067"/>
            <a:ext cx="4087589" cy="2205803"/>
          </a:xfrm>
          <a:prstGeom prst="rect">
            <a:avLst/>
          </a:prstGeom>
        </p:spPr>
      </p:pic>
    </p:spTree>
    <p:extLst>
      <p:ext uri="{BB962C8B-B14F-4D97-AF65-F5344CB8AC3E}">
        <p14:creationId xmlns:p14="http://schemas.microsoft.com/office/powerpoint/2010/main" val="314565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Graph </a:t>
            </a:r>
            <a:r>
              <a:rPr lang="en-US" altLang="zh-CN" b="1" spc="-253" dirty="0" err="1">
                <a:solidFill>
                  <a:srgbClr val="C00000"/>
                </a:solidFill>
              </a:rPr>
              <a:t>Sparsification</a:t>
            </a:r>
            <a:r>
              <a:rPr lang="en-US" altLang="zh-CN" b="1" spc="-253" dirty="0">
                <a:solidFill>
                  <a:srgbClr val="C00000"/>
                </a:solidFill>
              </a:rPr>
              <a:t> Techniques</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a:xfrm>
            <a:off x="838200" y="1459870"/>
            <a:ext cx="10515600" cy="4351338"/>
          </a:xfrm>
        </p:spPr>
        <p:txBody>
          <a:bodyPr/>
          <a:lstStyle/>
          <a:p>
            <a:r>
              <a:rPr lang="en-US" altLang="zh-CN" dirty="0"/>
              <a:t>Similarity metric functions learn</a:t>
            </a:r>
            <a:r>
              <a:rPr lang="zh-CN" altLang="en-US" dirty="0"/>
              <a:t> </a:t>
            </a:r>
            <a:r>
              <a:rPr lang="en-US" altLang="zh-CN" dirty="0"/>
              <a:t>a fully-connected graph</a:t>
            </a:r>
          </a:p>
          <a:p>
            <a:r>
              <a:rPr lang="en-US" altLang="zh-CN" dirty="0"/>
              <a:t>Fully-connected graph is</a:t>
            </a:r>
            <a:r>
              <a:rPr lang="zh-CN" altLang="en-US" dirty="0"/>
              <a:t> </a:t>
            </a:r>
            <a:r>
              <a:rPr lang="en-US" dirty="0">
                <a:solidFill>
                  <a:srgbClr val="FF0000"/>
                </a:solidFill>
              </a:rPr>
              <a:t>computationally expensive </a:t>
            </a:r>
            <a:r>
              <a:rPr lang="en-US" altLang="zh-CN" dirty="0"/>
              <a:t>and</a:t>
            </a:r>
            <a:r>
              <a:rPr lang="zh-CN" altLang="en-US" dirty="0"/>
              <a:t> </a:t>
            </a:r>
            <a:r>
              <a:rPr lang="en-US" dirty="0"/>
              <a:t>might introduce </a:t>
            </a:r>
            <a:r>
              <a:rPr lang="en-US" dirty="0">
                <a:solidFill>
                  <a:srgbClr val="FF0000"/>
                </a:solidFill>
              </a:rPr>
              <a:t>noise</a:t>
            </a:r>
          </a:p>
          <a:p>
            <a:r>
              <a:rPr lang="en-US" altLang="zh-CN" dirty="0"/>
              <a:t>E</a:t>
            </a:r>
            <a:r>
              <a:rPr lang="en-US" dirty="0"/>
              <a:t>nforc</a:t>
            </a:r>
            <a:r>
              <a:rPr lang="en-US" altLang="zh-CN" dirty="0"/>
              <a:t>ing</a:t>
            </a:r>
            <a:r>
              <a:rPr lang="en-US" dirty="0"/>
              <a:t> sparsity to the learned graph</a:t>
            </a:r>
            <a:r>
              <a:rPr lang="zh-CN" altLang="en-US" dirty="0"/>
              <a:t> </a:t>
            </a:r>
            <a:r>
              <a:rPr lang="en-US" dirty="0"/>
              <a:t>structure</a:t>
            </a:r>
          </a:p>
          <a:p>
            <a:r>
              <a:rPr lang="en-US" altLang="zh-CN" dirty="0"/>
              <a:t>Various</a:t>
            </a:r>
            <a:r>
              <a:rPr lang="zh-CN" altLang="en-US" dirty="0"/>
              <a:t> </a:t>
            </a:r>
            <a:r>
              <a:rPr lang="en-US" altLang="zh-CN" dirty="0"/>
              <a:t>techniques</a:t>
            </a:r>
            <a:endParaRPr 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53</a:t>
            </a:fld>
            <a:endParaRPr lang="en-US"/>
          </a:p>
        </p:txBody>
      </p:sp>
      <p:pic>
        <p:nvPicPr>
          <p:cNvPr id="6" name="Picture 5">
            <a:extLst>
              <a:ext uri="{FF2B5EF4-FFF2-40B4-BE49-F238E27FC236}">
                <a16:creationId xmlns:a16="http://schemas.microsoft.com/office/drawing/2014/main" id="{7DB82354-B183-C84E-B2A1-EC90CD59FC83}"/>
              </a:ext>
            </a:extLst>
          </p:cNvPr>
          <p:cNvPicPr>
            <a:picLocks noChangeAspect="1"/>
          </p:cNvPicPr>
          <p:nvPr/>
        </p:nvPicPr>
        <p:blipFill>
          <a:blip r:embed="rId3"/>
          <a:stretch>
            <a:fillRect/>
          </a:stretch>
        </p:blipFill>
        <p:spPr>
          <a:xfrm>
            <a:off x="2113935" y="3987264"/>
            <a:ext cx="7354529" cy="2504803"/>
          </a:xfrm>
          <a:prstGeom prst="rect">
            <a:avLst/>
          </a:prstGeom>
        </p:spPr>
      </p:pic>
    </p:spTree>
    <p:extLst>
      <p:ext uri="{BB962C8B-B14F-4D97-AF65-F5344CB8AC3E}">
        <p14:creationId xmlns:p14="http://schemas.microsoft.com/office/powerpoint/2010/main" val="241501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Common</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err="1">
                <a:solidFill>
                  <a:srgbClr val="C00000"/>
                </a:solidFill>
              </a:rPr>
              <a:t>Sparsification</a:t>
            </a:r>
            <a:r>
              <a:rPr lang="zh-CN" altLang="en-US" b="1" spc="-253" dirty="0">
                <a:solidFill>
                  <a:srgbClr val="C00000"/>
                </a:solidFill>
              </a:rPr>
              <a:t> </a:t>
            </a:r>
            <a:r>
              <a:rPr lang="en-US" altLang="zh-CN" b="1" spc="-253" dirty="0">
                <a:solidFill>
                  <a:srgbClr val="C00000"/>
                </a:solidFill>
              </a:rPr>
              <a:t>Options</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54</a:t>
            </a:fld>
            <a:endParaRPr lang="en-US"/>
          </a:p>
        </p:txBody>
      </p:sp>
      <p:grpSp>
        <p:nvGrpSpPr>
          <p:cNvPr id="10" name="Group 9">
            <a:extLst>
              <a:ext uri="{FF2B5EF4-FFF2-40B4-BE49-F238E27FC236}">
                <a16:creationId xmlns:a16="http://schemas.microsoft.com/office/drawing/2014/main" id="{DA0FC1F0-935E-1F40-9073-BA68849B5F9D}"/>
              </a:ext>
            </a:extLst>
          </p:cNvPr>
          <p:cNvGrpSpPr/>
          <p:nvPr/>
        </p:nvGrpSpPr>
        <p:grpSpPr>
          <a:xfrm>
            <a:off x="1013243" y="1609425"/>
            <a:ext cx="4423519" cy="1126948"/>
            <a:chOff x="1013243" y="1609425"/>
            <a:chExt cx="4423519" cy="1126948"/>
          </a:xfrm>
        </p:grpSpPr>
        <p:pic>
          <p:nvPicPr>
            <p:cNvPr id="5" name="Picture 4">
              <a:extLst>
                <a:ext uri="{FF2B5EF4-FFF2-40B4-BE49-F238E27FC236}">
                  <a16:creationId xmlns:a16="http://schemas.microsoft.com/office/drawing/2014/main" id="{F469587A-2253-F74C-9D58-FE5D30FD5B83}"/>
                </a:ext>
              </a:extLst>
            </p:cNvPr>
            <p:cNvPicPr>
              <a:picLocks noChangeAspect="1"/>
            </p:cNvPicPr>
            <p:nvPr/>
          </p:nvPicPr>
          <p:blipFill>
            <a:blip r:embed="rId3"/>
            <a:stretch>
              <a:fillRect/>
            </a:stretch>
          </p:blipFill>
          <p:spPr>
            <a:xfrm>
              <a:off x="2419926" y="2349413"/>
              <a:ext cx="2586525" cy="386960"/>
            </a:xfrm>
            <a:prstGeom prst="rect">
              <a:avLst/>
            </a:prstGeom>
          </p:spPr>
        </p:pic>
        <p:sp>
          <p:nvSpPr>
            <p:cNvPr id="3" name="TextBox 2">
              <a:extLst>
                <a:ext uri="{FF2B5EF4-FFF2-40B4-BE49-F238E27FC236}">
                  <a16:creationId xmlns:a16="http://schemas.microsoft.com/office/drawing/2014/main" id="{E478FA04-3687-994F-A0F3-78010DD47187}"/>
                </a:ext>
              </a:extLst>
            </p:cNvPr>
            <p:cNvSpPr txBox="1"/>
            <p:nvPr/>
          </p:nvSpPr>
          <p:spPr>
            <a:xfrm>
              <a:off x="1013243" y="1609425"/>
              <a:ext cx="4423519" cy="461665"/>
            </a:xfrm>
            <a:prstGeom prst="rect">
              <a:avLst/>
            </a:prstGeom>
            <a:noFill/>
          </p:spPr>
          <p:txBody>
            <a:bodyPr wrap="none" rtlCol="0">
              <a:spAutoFit/>
            </a:bodyPr>
            <a:lstStyle/>
            <a:p>
              <a:pPr indent="9525"/>
              <a:r>
                <a:rPr lang="en-US" altLang="zh-CN" sz="2400" dirty="0"/>
                <a:t>Option</a:t>
              </a:r>
              <a:r>
                <a:rPr lang="zh-CN" altLang="en-US" sz="2400" dirty="0"/>
                <a:t> </a:t>
              </a:r>
              <a:r>
                <a:rPr lang="en-US" altLang="zh-CN" sz="2400" dirty="0"/>
                <a:t>1)</a:t>
              </a:r>
              <a:r>
                <a:rPr lang="zh-CN" altLang="en-US" sz="2400" dirty="0"/>
                <a:t> </a:t>
              </a:r>
              <a:r>
                <a:rPr lang="en-US" sz="2400" dirty="0"/>
                <a:t>KNN-style </a:t>
              </a:r>
              <a:r>
                <a:rPr lang="en-US" sz="2400" dirty="0" err="1"/>
                <a:t>Sparsification</a:t>
              </a:r>
              <a:endParaRPr lang="en-US" sz="2400" dirty="0"/>
            </a:p>
          </p:txBody>
        </p:sp>
      </p:grpSp>
      <p:grpSp>
        <p:nvGrpSpPr>
          <p:cNvPr id="11" name="Group 10">
            <a:extLst>
              <a:ext uri="{FF2B5EF4-FFF2-40B4-BE49-F238E27FC236}">
                <a16:creationId xmlns:a16="http://schemas.microsoft.com/office/drawing/2014/main" id="{1F226CE0-4048-E94F-BA01-D0167C48AE4C}"/>
              </a:ext>
            </a:extLst>
          </p:cNvPr>
          <p:cNvGrpSpPr/>
          <p:nvPr/>
        </p:nvGrpSpPr>
        <p:grpSpPr>
          <a:xfrm>
            <a:off x="1013243" y="3097609"/>
            <a:ext cx="5949962" cy="1500976"/>
            <a:chOff x="1013243" y="3097609"/>
            <a:chExt cx="5949962" cy="1500976"/>
          </a:xfrm>
        </p:grpSpPr>
        <p:sp>
          <p:nvSpPr>
            <p:cNvPr id="6" name="TextBox 5">
              <a:extLst>
                <a:ext uri="{FF2B5EF4-FFF2-40B4-BE49-F238E27FC236}">
                  <a16:creationId xmlns:a16="http://schemas.microsoft.com/office/drawing/2014/main" id="{184C8D32-37E5-034B-B22C-C89D683940F4}"/>
                </a:ext>
              </a:extLst>
            </p:cNvPr>
            <p:cNvSpPr txBox="1"/>
            <p:nvPr/>
          </p:nvSpPr>
          <p:spPr>
            <a:xfrm>
              <a:off x="1013243" y="3097609"/>
              <a:ext cx="5949962" cy="461665"/>
            </a:xfrm>
            <a:prstGeom prst="rect">
              <a:avLst/>
            </a:prstGeom>
            <a:noFill/>
          </p:spPr>
          <p:txBody>
            <a:bodyPr wrap="none" rtlCol="0">
              <a:spAutoFit/>
            </a:bodyPr>
            <a:lstStyle/>
            <a:p>
              <a:pPr indent="9525"/>
              <a:r>
                <a:rPr lang="en-US" altLang="zh-CN" sz="2400" dirty="0"/>
                <a:t>Option</a:t>
              </a:r>
              <a:r>
                <a:rPr lang="zh-CN" altLang="en-US" sz="2400" dirty="0"/>
                <a:t> </a:t>
              </a:r>
              <a:r>
                <a:rPr lang="en-US" altLang="zh-CN" sz="2400" dirty="0"/>
                <a:t>2)</a:t>
              </a:r>
              <a:r>
                <a:rPr lang="zh-CN" altLang="en-US" sz="2400" dirty="0"/>
                <a:t> </a:t>
              </a:r>
              <a:r>
                <a:rPr lang="en-US" altLang="zh-CN" sz="2400" dirty="0"/>
                <a:t>epsilon-neighborhood</a:t>
              </a:r>
              <a:r>
                <a:rPr lang="en-US" sz="2400" dirty="0"/>
                <a:t> </a:t>
              </a:r>
              <a:r>
                <a:rPr lang="en-US" sz="2400" dirty="0" err="1"/>
                <a:t>Sparsification</a:t>
              </a:r>
              <a:endParaRPr lang="en-US" sz="2400" dirty="0"/>
            </a:p>
          </p:txBody>
        </p:sp>
        <p:pic>
          <p:nvPicPr>
            <p:cNvPr id="7" name="Picture 6">
              <a:extLst>
                <a:ext uri="{FF2B5EF4-FFF2-40B4-BE49-F238E27FC236}">
                  <a16:creationId xmlns:a16="http://schemas.microsoft.com/office/drawing/2014/main" id="{36ACB04F-BBF2-C44C-987B-DE4DAFB915AC}"/>
                </a:ext>
              </a:extLst>
            </p:cNvPr>
            <p:cNvPicPr>
              <a:picLocks noChangeAspect="1"/>
            </p:cNvPicPr>
            <p:nvPr/>
          </p:nvPicPr>
          <p:blipFill>
            <a:blip r:embed="rId4"/>
            <a:stretch>
              <a:fillRect/>
            </a:stretch>
          </p:blipFill>
          <p:spPr>
            <a:xfrm>
              <a:off x="2419926" y="3815621"/>
              <a:ext cx="3842824" cy="782964"/>
            </a:xfrm>
            <a:prstGeom prst="rect">
              <a:avLst/>
            </a:prstGeom>
          </p:spPr>
        </p:pic>
      </p:grpSp>
      <p:grpSp>
        <p:nvGrpSpPr>
          <p:cNvPr id="12" name="Group 11">
            <a:extLst>
              <a:ext uri="{FF2B5EF4-FFF2-40B4-BE49-F238E27FC236}">
                <a16:creationId xmlns:a16="http://schemas.microsoft.com/office/drawing/2014/main" id="{03EB886B-9BCC-5049-B1ED-892C90ACE15E}"/>
              </a:ext>
            </a:extLst>
          </p:cNvPr>
          <p:cNvGrpSpPr/>
          <p:nvPr/>
        </p:nvGrpSpPr>
        <p:grpSpPr>
          <a:xfrm>
            <a:off x="1013243" y="5017742"/>
            <a:ext cx="3993209" cy="1402946"/>
            <a:chOff x="1013243" y="5017742"/>
            <a:chExt cx="3993209" cy="1402946"/>
          </a:xfrm>
        </p:grpSpPr>
        <p:sp>
          <p:nvSpPr>
            <p:cNvPr id="8" name="TextBox 7">
              <a:extLst>
                <a:ext uri="{FF2B5EF4-FFF2-40B4-BE49-F238E27FC236}">
                  <a16:creationId xmlns:a16="http://schemas.microsoft.com/office/drawing/2014/main" id="{758AFE17-FFDB-D04C-8DBC-FE02E0306E26}"/>
                </a:ext>
              </a:extLst>
            </p:cNvPr>
            <p:cNvSpPr txBox="1"/>
            <p:nvPr/>
          </p:nvSpPr>
          <p:spPr>
            <a:xfrm>
              <a:off x="1013243" y="5017742"/>
              <a:ext cx="3993209" cy="461665"/>
            </a:xfrm>
            <a:prstGeom prst="rect">
              <a:avLst/>
            </a:prstGeom>
            <a:noFill/>
          </p:spPr>
          <p:txBody>
            <a:bodyPr wrap="none" rtlCol="0">
              <a:spAutoFit/>
            </a:bodyPr>
            <a:lstStyle/>
            <a:p>
              <a:r>
                <a:rPr lang="en-US" altLang="zh-CN" sz="2400" dirty="0"/>
                <a:t>Option</a:t>
              </a:r>
              <a:r>
                <a:rPr lang="zh-CN" altLang="en-US" sz="2400" dirty="0"/>
                <a:t> </a:t>
              </a:r>
              <a:r>
                <a:rPr lang="en-US" altLang="zh-CN" sz="2400" dirty="0"/>
                <a:t>3)</a:t>
              </a:r>
              <a:r>
                <a:rPr lang="zh-CN" altLang="en-US" sz="2400" dirty="0"/>
                <a:t> </a:t>
              </a:r>
              <a:r>
                <a:rPr lang="en-US" altLang="zh-CN" sz="2400" dirty="0"/>
                <a:t>g</a:t>
              </a:r>
              <a:r>
                <a:rPr lang="en-US" sz="2400" dirty="0"/>
                <a:t>raph Regularization</a:t>
              </a:r>
            </a:p>
          </p:txBody>
        </p:sp>
        <p:pic>
          <p:nvPicPr>
            <p:cNvPr id="9" name="Picture 8">
              <a:extLst>
                <a:ext uri="{FF2B5EF4-FFF2-40B4-BE49-F238E27FC236}">
                  <a16:creationId xmlns:a16="http://schemas.microsoft.com/office/drawing/2014/main" id="{12399CBE-A87F-0D42-9CC1-96F2585FAC40}"/>
                </a:ext>
              </a:extLst>
            </p:cNvPr>
            <p:cNvPicPr>
              <a:picLocks noChangeAspect="1"/>
            </p:cNvPicPr>
            <p:nvPr/>
          </p:nvPicPr>
          <p:blipFill>
            <a:blip r:embed="rId5"/>
            <a:stretch>
              <a:fillRect/>
            </a:stretch>
          </p:blipFill>
          <p:spPr>
            <a:xfrm>
              <a:off x="2493818" y="5693417"/>
              <a:ext cx="1287465" cy="727271"/>
            </a:xfrm>
            <a:prstGeom prst="rect">
              <a:avLst/>
            </a:prstGeom>
          </p:spPr>
        </p:pic>
      </p:grpSp>
      <p:pic>
        <p:nvPicPr>
          <p:cNvPr id="16" name="Picture 15">
            <a:extLst>
              <a:ext uri="{FF2B5EF4-FFF2-40B4-BE49-F238E27FC236}">
                <a16:creationId xmlns:a16="http://schemas.microsoft.com/office/drawing/2014/main" id="{EDD55DAB-2BD3-8B4C-BB33-79B8534E0535}"/>
              </a:ext>
            </a:extLst>
          </p:cNvPr>
          <p:cNvPicPr>
            <a:picLocks noChangeAspect="1"/>
          </p:cNvPicPr>
          <p:nvPr/>
        </p:nvPicPr>
        <p:blipFill>
          <a:blip r:embed="rId6"/>
          <a:stretch>
            <a:fillRect/>
          </a:stretch>
        </p:blipFill>
        <p:spPr>
          <a:xfrm>
            <a:off x="7287151" y="2514477"/>
            <a:ext cx="4350667" cy="2248659"/>
          </a:xfrm>
          <a:prstGeom prst="rect">
            <a:avLst/>
          </a:prstGeom>
        </p:spPr>
      </p:pic>
    </p:spTree>
    <p:extLst>
      <p:ext uri="{BB962C8B-B14F-4D97-AF65-F5344CB8AC3E}">
        <p14:creationId xmlns:p14="http://schemas.microsoft.com/office/powerpoint/2010/main" val="1493354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Combining Intrinsic and</a:t>
            </a:r>
            <a:r>
              <a:rPr lang="zh-CN" altLang="en-US" b="1" spc="-253" dirty="0">
                <a:solidFill>
                  <a:srgbClr val="C00000"/>
                </a:solidFill>
              </a:rPr>
              <a:t> </a:t>
            </a:r>
            <a:r>
              <a:rPr lang="en-US" altLang="zh-CN" b="1" spc="-253" dirty="0">
                <a:solidFill>
                  <a:srgbClr val="C00000"/>
                </a:solidFill>
              </a:rPr>
              <a:t>Implicit Graph Structures</a:t>
            </a:r>
            <a:endParaRPr kumimoji="1" lang="zh-CN" altLang="en-US" dirty="0"/>
          </a:p>
        </p:txBody>
      </p:sp>
      <p:pic>
        <p:nvPicPr>
          <p:cNvPr id="5" name="Content Placeholder 4">
            <a:extLst>
              <a:ext uri="{FF2B5EF4-FFF2-40B4-BE49-F238E27FC236}">
                <a16:creationId xmlns:a16="http://schemas.microsoft.com/office/drawing/2014/main" id="{8189A953-31C1-EF4C-AB6C-DD697F42CEB4}"/>
              </a:ext>
            </a:extLst>
          </p:cNvPr>
          <p:cNvPicPr>
            <a:picLocks noGrp="1" noChangeAspect="1"/>
          </p:cNvPicPr>
          <p:nvPr>
            <p:ph idx="1"/>
          </p:nvPr>
        </p:nvPicPr>
        <p:blipFill>
          <a:blip r:embed="rId3"/>
          <a:stretch>
            <a:fillRect/>
          </a:stretch>
        </p:blipFill>
        <p:spPr>
          <a:xfrm>
            <a:off x="3028215" y="3799037"/>
            <a:ext cx="4278876" cy="513465"/>
          </a:xfrm>
        </p:spPr>
      </p:pic>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55</a:t>
            </a:fld>
            <a:endParaRPr lang="en-US"/>
          </a:p>
        </p:txBody>
      </p:sp>
      <p:sp>
        <p:nvSpPr>
          <p:cNvPr id="12" name="TextBox 11">
            <a:extLst>
              <a:ext uri="{FF2B5EF4-FFF2-40B4-BE49-F238E27FC236}">
                <a16:creationId xmlns:a16="http://schemas.microsoft.com/office/drawing/2014/main" id="{9A1B9ADE-A564-5443-B8AB-2B9D8A5D848E}"/>
              </a:ext>
            </a:extLst>
          </p:cNvPr>
          <p:cNvSpPr txBox="1"/>
          <p:nvPr/>
        </p:nvSpPr>
        <p:spPr>
          <a:xfrm>
            <a:off x="766915" y="1740912"/>
            <a:ext cx="10982633" cy="1384995"/>
          </a:xfrm>
          <a:prstGeom prst="rect">
            <a:avLst/>
          </a:prstGeom>
          <a:noFill/>
        </p:spPr>
        <p:txBody>
          <a:bodyPr wrap="square" rtlCol="0">
            <a:spAutoFit/>
          </a:bodyPr>
          <a:lstStyle/>
          <a:p>
            <a:pPr marL="457200" indent="-457200">
              <a:buFont typeface="Arial" panose="020B0604020202020204" pitchFamily="34" charset="0"/>
              <a:buChar char="•"/>
            </a:pPr>
            <a:r>
              <a:rPr lang="en-US" altLang="zh-CN" sz="2800" dirty="0"/>
              <a:t>I</a:t>
            </a:r>
            <a:r>
              <a:rPr lang="en-US" sz="2800" dirty="0"/>
              <a:t>ntrinsic graph typically still carries rich and useful information</a:t>
            </a:r>
          </a:p>
          <a:p>
            <a:pPr marL="457200" indent="-457200">
              <a:buFont typeface="Arial" panose="020B0604020202020204" pitchFamily="34" charset="0"/>
              <a:buChar char="•"/>
            </a:pPr>
            <a:r>
              <a:rPr lang="en-US" altLang="zh-CN" sz="2800" dirty="0"/>
              <a:t>L</a:t>
            </a:r>
            <a:r>
              <a:rPr lang="en-US" sz="2800" dirty="0"/>
              <a:t>earned implicit graph is potentially a </a:t>
            </a:r>
            <a:r>
              <a:rPr lang="en-US" altLang="zh-CN" sz="2800" dirty="0"/>
              <a:t>“</a:t>
            </a:r>
            <a:r>
              <a:rPr lang="en-US" sz="2800" dirty="0"/>
              <a:t>shift</a:t>
            </a:r>
            <a:r>
              <a:rPr lang="en-US" altLang="zh-CN" sz="2800" dirty="0"/>
              <a:t>”</a:t>
            </a:r>
            <a:r>
              <a:rPr lang="en-US" sz="2800" dirty="0"/>
              <a:t> (e.g., substructures) from the intrinsic graph structure</a:t>
            </a:r>
          </a:p>
        </p:txBody>
      </p:sp>
      <p:sp>
        <p:nvSpPr>
          <p:cNvPr id="13" name="TextBox 12">
            <a:extLst>
              <a:ext uri="{FF2B5EF4-FFF2-40B4-BE49-F238E27FC236}">
                <a16:creationId xmlns:a16="http://schemas.microsoft.com/office/drawing/2014/main" id="{B72574BE-A793-1C41-846B-0E17C1C79324}"/>
              </a:ext>
            </a:extLst>
          </p:cNvPr>
          <p:cNvSpPr txBox="1"/>
          <p:nvPr/>
        </p:nvSpPr>
        <p:spPr>
          <a:xfrm>
            <a:off x="6866034" y="4896794"/>
            <a:ext cx="4408423" cy="646331"/>
          </a:xfrm>
          <a:prstGeom prst="rect">
            <a:avLst/>
          </a:prstGeom>
          <a:noFill/>
        </p:spPr>
        <p:txBody>
          <a:bodyPr wrap="square" rtlCol="0">
            <a:spAutoFit/>
          </a:bodyPr>
          <a:lstStyle/>
          <a:p>
            <a:r>
              <a:rPr lang="en-US" altLang="zh-CN" dirty="0"/>
              <a:t>f(A)</a:t>
            </a:r>
            <a:r>
              <a:rPr lang="zh-CN" altLang="en-US" dirty="0"/>
              <a:t> </a:t>
            </a:r>
            <a:r>
              <a:rPr lang="en-US" altLang="zh-CN" dirty="0"/>
              <a:t>can</a:t>
            </a:r>
            <a:r>
              <a:rPr lang="zh-CN" altLang="en-US" dirty="0"/>
              <a:t> </a:t>
            </a:r>
            <a:r>
              <a:rPr lang="en-US" altLang="zh-CN" dirty="0"/>
              <a:t>be</a:t>
            </a:r>
            <a:r>
              <a:rPr lang="zh-CN" altLang="en-US" dirty="0"/>
              <a:t> </a:t>
            </a:r>
            <a:r>
              <a:rPr lang="en-US" altLang="zh-CN" dirty="0"/>
              <a:t>arbitrary</a:t>
            </a:r>
            <a:r>
              <a:rPr lang="zh-CN" altLang="en-US" dirty="0"/>
              <a:t> </a:t>
            </a:r>
            <a:r>
              <a:rPr lang="en-US" altLang="zh-CN" dirty="0"/>
              <a:t>operation,</a:t>
            </a:r>
            <a:r>
              <a:rPr lang="zh-CN" altLang="en-US" dirty="0"/>
              <a:t> </a:t>
            </a:r>
            <a:r>
              <a:rPr lang="en-US" altLang="zh-CN" dirty="0"/>
              <a:t>e.g.,</a:t>
            </a:r>
            <a:r>
              <a:rPr lang="zh-CN" altLang="en-US" dirty="0"/>
              <a:t> </a:t>
            </a:r>
            <a:r>
              <a:rPr lang="en-US" dirty="0"/>
              <a:t>graph Laplacian</a:t>
            </a:r>
            <a:r>
              <a:rPr lang="en-US" altLang="zh-CN" dirty="0"/>
              <a:t>,</a:t>
            </a:r>
            <a:r>
              <a:rPr lang="zh-CN" altLang="en-US" dirty="0"/>
              <a:t> </a:t>
            </a:r>
            <a:r>
              <a:rPr lang="en-US" dirty="0"/>
              <a:t>row-normalization</a:t>
            </a:r>
          </a:p>
        </p:txBody>
      </p:sp>
      <p:grpSp>
        <p:nvGrpSpPr>
          <p:cNvPr id="3" name="Group 2">
            <a:extLst>
              <a:ext uri="{FF2B5EF4-FFF2-40B4-BE49-F238E27FC236}">
                <a16:creationId xmlns:a16="http://schemas.microsoft.com/office/drawing/2014/main" id="{A2411BDA-1BDC-C24A-A7C4-D9BADA957880}"/>
              </a:ext>
            </a:extLst>
          </p:cNvPr>
          <p:cNvGrpSpPr/>
          <p:nvPr/>
        </p:nvGrpSpPr>
        <p:grpSpPr>
          <a:xfrm>
            <a:off x="3741153" y="6127418"/>
            <a:ext cx="7318029" cy="525277"/>
            <a:chOff x="3816569" y="5835187"/>
            <a:chExt cx="7318029" cy="525277"/>
          </a:xfrm>
        </p:grpSpPr>
        <p:sp>
          <p:nvSpPr>
            <p:cNvPr id="7" name="TextBox 6">
              <a:extLst>
                <a:ext uri="{FF2B5EF4-FFF2-40B4-BE49-F238E27FC236}">
                  <a16:creationId xmlns:a16="http://schemas.microsoft.com/office/drawing/2014/main" id="{A5111FD2-1094-0147-A737-C4F97EB6F6F7}"/>
                </a:ext>
              </a:extLst>
            </p:cNvPr>
            <p:cNvSpPr txBox="1"/>
            <p:nvPr/>
          </p:nvSpPr>
          <p:spPr>
            <a:xfrm>
              <a:off x="3816569" y="6098854"/>
              <a:ext cx="7318029" cy="261610"/>
            </a:xfrm>
            <a:prstGeom prst="rect">
              <a:avLst/>
            </a:prstGeom>
            <a:noFill/>
          </p:spPr>
          <p:txBody>
            <a:bodyPr wrap="none" rtlCol="0">
              <a:spAutoFit/>
            </a:bodyPr>
            <a:lstStyle/>
            <a:p>
              <a:r>
                <a:rPr lang="en-US" altLang="zh-CN" sz="1100" dirty="0">
                  <a:latin typeface="Calibri" panose="020F0502020204030204" pitchFamily="34" charset="0"/>
                  <a:cs typeface="Calibri" panose="020F0502020204030204" pitchFamily="34" charset="0"/>
                </a:rPr>
                <a:t>Chen</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et</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al.</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“Iterative Deep Graph Learning for Graph Neural Networks: Better and Robust Node Embeddings”.</a:t>
              </a:r>
              <a:r>
                <a:rPr lang="zh-CN" altLang="en-US" sz="1100" dirty="0">
                  <a:latin typeface="Calibri" panose="020F0502020204030204" pitchFamily="34" charset="0"/>
                  <a:cs typeface="Calibri" panose="020F0502020204030204" pitchFamily="34" charset="0"/>
                </a:rPr>
                <a:t> </a:t>
              </a:r>
              <a:r>
                <a:rPr lang="en-US" altLang="zh-CN" sz="1100" dirty="0" err="1">
                  <a:latin typeface="Calibri" panose="020F0502020204030204" pitchFamily="34" charset="0"/>
                  <a:cs typeface="Calibri" panose="020F0502020204030204" pitchFamily="34" charset="0"/>
                </a:rPr>
                <a:t>NeurIPS</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2021.</a:t>
              </a:r>
              <a:endParaRPr lang="en-US" sz="11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E6B207DB-FFCE-2044-B502-DEBBD1E3E195}"/>
                </a:ext>
              </a:extLst>
            </p:cNvPr>
            <p:cNvSpPr txBox="1"/>
            <p:nvPr/>
          </p:nvSpPr>
          <p:spPr>
            <a:xfrm>
              <a:off x="3816569" y="5835187"/>
              <a:ext cx="4134465" cy="261610"/>
            </a:xfrm>
            <a:prstGeom prst="rect">
              <a:avLst/>
            </a:prstGeom>
            <a:noFill/>
          </p:spPr>
          <p:txBody>
            <a:bodyPr wrap="none" rtlCol="0">
              <a:spAutoFit/>
            </a:bodyPr>
            <a:lstStyle/>
            <a:p>
              <a:r>
                <a:rPr lang="en-US" altLang="zh-CN" sz="1100" dirty="0">
                  <a:latin typeface="Calibri" panose="020F0502020204030204" pitchFamily="34" charset="0"/>
                  <a:cs typeface="Calibri" panose="020F0502020204030204" pitchFamily="34" charset="0"/>
                </a:rPr>
                <a:t>Li</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et</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al.</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“Adaptive Graph Convolutional Neural Networks”.</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AAAI</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2018.</a:t>
              </a:r>
              <a:endParaRPr lang="en-US" sz="1100" dirty="0">
                <a:latin typeface="Calibri" panose="020F0502020204030204" pitchFamily="34" charset="0"/>
                <a:cs typeface="Calibri" panose="020F0502020204030204" pitchFamily="34" charset="0"/>
              </a:endParaRPr>
            </a:p>
          </p:txBody>
        </p:sp>
      </p:grpSp>
      <p:sp>
        <p:nvSpPr>
          <p:cNvPr id="10" name="Oval 9">
            <a:extLst>
              <a:ext uri="{FF2B5EF4-FFF2-40B4-BE49-F238E27FC236}">
                <a16:creationId xmlns:a16="http://schemas.microsoft.com/office/drawing/2014/main" id="{D2F47B0B-09F1-E540-9922-741B566B4084}"/>
              </a:ext>
            </a:extLst>
          </p:cNvPr>
          <p:cNvSpPr/>
          <p:nvPr/>
        </p:nvSpPr>
        <p:spPr>
          <a:xfrm>
            <a:off x="6546997" y="3703887"/>
            <a:ext cx="907578"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DB619821-CE84-3C41-84D4-2AA419B43722}"/>
              </a:ext>
            </a:extLst>
          </p:cNvPr>
          <p:cNvCxnSpPr>
            <a:cxnSpLocks/>
          </p:cNvCxnSpPr>
          <p:nvPr/>
        </p:nvCxnSpPr>
        <p:spPr>
          <a:xfrm>
            <a:off x="7061285" y="4510762"/>
            <a:ext cx="393290" cy="372525"/>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123BD4E9-7179-A341-AA53-09E0FA508DE3}"/>
              </a:ext>
            </a:extLst>
          </p:cNvPr>
          <p:cNvSpPr/>
          <p:nvPr/>
        </p:nvSpPr>
        <p:spPr>
          <a:xfrm>
            <a:off x="4097599" y="3661645"/>
            <a:ext cx="757205"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02448994-BE34-6D44-8BF0-188FEF4BFC66}"/>
              </a:ext>
            </a:extLst>
          </p:cNvPr>
          <p:cNvCxnSpPr>
            <a:cxnSpLocks/>
          </p:cNvCxnSpPr>
          <p:nvPr/>
        </p:nvCxnSpPr>
        <p:spPr>
          <a:xfrm flipH="1">
            <a:off x="3836709" y="4430907"/>
            <a:ext cx="442847" cy="266117"/>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E6343D9-F7E2-1241-B31F-9CF1A81C036B}"/>
              </a:ext>
            </a:extLst>
          </p:cNvPr>
          <p:cNvSpPr txBox="1"/>
          <p:nvPr/>
        </p:nvSpPr>
        <p:spPr>
          <a:xfrm>
            <a:off x="1536941" y="4709722"/>
            <a:ext cx="4408423" cy="369332"/>
          </a:xfrm>
          <a:prstGeom prst="rect">
            <a:avLst/>
          </a:prstGeom>
          <a:noFill/>
        </p:spPr>
        <p:txBody>
          <a:bodyPr wrap="square" rtlCol="0">
            <a:spAutoFit/>
          </a:bodyPr>
          <a:lstStyle/>
          <a:p>
            <a:r>
              <a:rPr lang="en-US" altLang="zh-CN" dirty="0"/>
              <a:t>Normalized</a:t>
            </a:r>
            <a:r>
              <a:rPr lang="zh-CN" altLang="en-US" dirty="0"/>
              <a:t> </a:t>
            </a:r>
            <a:r>
              <a:rPr lang="en-US" altLang="zh-CN" dirty="0"/>
              <a:t>graph</a:t>
            </a:r>
            <a:r>
              <a:rPr lang="zh-CN" altLang="en-US" dirty="0"/>
              <a:t> </a:t>
            </a:r>
            <a:r>
              <a:rPr lang="en-US" altLang="zh-CN" dirty="0"/>
              <a:t>Laplacian</a:t>
            </a:r>
            <a:endParaRPr lang="en-US" dirty="0"/>
          </a:p>
        </p:txBody>
      </p:sp>
    </p:spTree>
    <p:extLst>
      <p:ext uri="{BB962C8B-B14F-4D97-AF65-F5344CB8AC3E}">
        <p14:creationId xmlns:p14="http://schemas.microsoft.com/office/powerpoint/2010/main" val="259647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P spid="14" grpId="0" animBg="1"/>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Learning Paradigms:</a:t>
            </a:r>
            <a:r>
              <a:rPr lang="zh-CN" altLang="en-US" b="1" spc="-253" dirty="0">
                <a:solidFill>
                  <a:srgbClr val="C00000"/>
                </a:solidFill>
              </a:rPr>
              <a:t> </a:t>
            </a:r>
            <a:r>
              <a:rPr lang="en-US" altLang="zh-CN" b="1" spc="-253" dirty="0">
                <a:solidFill>
                  <a:srgbClr val="C00000"/>
                </a:solidFill>
              </a:rPr>
              <a:t>Joint</a:t>
            </a:r>
            <a:r>
              <a:rPr lang="zh-CN" altLang="en-US" b="1" spc="-253" dirty="0">
                <a:solidFill>
                  <a:srgbClr val="C00000"/>
                </a:solidFill>
              </a:rPr>
              <a:t> </a:t>
            </a:r>
            <a:r>
              <a:rPr lang="en-US" altLang="zh-CN" b="1" spc="-253" dirty="0">
                <a:solidFill>
                  <a:srgbClr val="C00000"/>
                </a:solidFill>
              </a:rPr>
              <a:t>Learning</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56</a:t>
            </a:fld>
            <a:endParaRPr lang="en-US"/>
          </a:p>
        </p:txBody>
      </p:sp>
      <p:grpSp>
        <p:nvGrpSpPr>
          <p:cNvPr id="7" name="Group 6">
            <a:extLst>
              <a:ext uri="{FF2B5EF4-FFF2-40B4-BE49-F238E27FC236}">
                <a16:creationId xmlns:a16="http://schemas.microsoft.com/office/drawing/2014/main" id="{94FE1D11-BE3D-FA42-ACAE-B6655C36BD1D}"/>
              </a:ext>
            </a:extLst>
          </p:cNvPr>
          <p:cNvGrpSpPr/>
          <p:nvPr/>
        </p:nvGrpSpPr>
        <p:grpSpPr>
          <a:xfrm>
            <a:off x="2653877" y="5877281"/>
            <a:ext cx="8207696" cy="479068"/>
            <a:chOff x="1046375" y="6259044"/>
            <a:chExt cx="8207696" cy="479068"/>
          </a:xfrm>
        </p:grpSpPr>
        <p:sp>
          <p:nvSpPr>
            <p:cNvPr id="8" name="TextBox 7">
              <a:extLst>
                <a:ext uri="{FF2B5EF4-FFF2-40B4-BE49-F238E27FC236}">
                  <a16:creationId xmlns:a16="http://schemas.microsoft.com/office/drawing/2014/main" id="{EA8DF1CF-E097-8D46-AF78-05E04AB6BE31}"/>
                </a:ext>
              </a:extLst>
            </p:cNvPr>
            <p:cNvSpPr txBox="1"/>
            <p:nvPr/>
          </p:nvSpPr>
          <p:spPr>
            <a:xfrm>
              <a:off x="1046375" y="6259044"/>
              <a:ext cx="8207696" cy="261610"/>
            </a:xfrm>
            <a:prstGeom prst="rect">
              <a:avLst/>
            </a:prstGeom>
            <a:noFill/>
          </p:spPr>
          <p:txBody>
            <a:bodyPr wrap="none" rtlCol="0">
              <a:spAutoFit/>
            </a:bodyPr>
            <a:lstStyle/>
            <a:p>
              <a:r>
                <a:rPr lang="en-US" altLang="zh-CN" sz="1100" i="1" dirty="0"/>
                <a:t>Chen</a:t>
              </a:r>
              <a:r>
                <a:rPr lang="zh-CN" altLang="en-US" sz="1100" i="1" dirty="0"/>
                <a:t> </a:t>
              </a:r>
              <a:r>
                <a:rPr lang="en-US" altLang="zh-CN" sz="1100" i="1" dirty="0"/>
                <a:t>at</a:t>
              </a:r>
              <a:r>
                <a:rPr lang="zh-CN" altLang="en-US" sz="1100" i="1" dirty="0"/>
                <a:t> </a:t>
              </a:r>
              <a:r>
                <a:rPr lang="en-US" altLang="zh-CN" sz="1100" i="1" dirty="0"/>
                <a:t>al.</a:t>
              </a:r>
              <a:r>
                <a:rPr lang="zh-CN" altLang="en-US" sz="1100" i="1" dirty="0"/>
                <a:t> </a:t>
              </a:r>
              <a:r>
                <a:rPr lang="en-US" altLang="zh-CN" sz="1100" i="1" dirty="0"/>
                <a:t>“</a:t>
              </a:r>
              <a:r>
                <a:rPr lang="en-US" altLang="zh-CN" sz="1100" i="1" dirty="0" err="1"/>
                <a:t>GraphFlow</a:t>
              </a:r>
              <a:r>
                <a:rPr lang="en-US" altLang="zh-CN" sz="1100" i="1" dirty="0"/>
                <a:t>: Exploiting Conversation Flow with Graph Neural Networks for Conversational Machine Comprehension”.</a:t>
              </a:r>
              <a:r>
                <a:rPr lang="zh-CN" altLang="en-US" sz="1100" i="1" dirty="0"/>
                <a:t> </a:t>
              </a:r>
              <a:r>
                <a:rPr lang="en-US" altLang="zh-CN" sz="1100" i="1" dirty="0"/>
                <a:t>IJCAI</a:t>
              </a:r>
              <a:r>
                <a:rPr lang="zh-CN" altLang="en-US" sz="1100" i="1" dirty="0"/>
                <a:t> </a:t>
              </a:r>
              <a:r>
                <a:rPr lang="en-US" altLang="zh-CN" sz="1100" i="1" dirty="0"/>
                <a:t>2020.</a:t>
              </a:r>
              <a:endParaRPr lang="en-US" sz="1100" i="1" dirty="0"/>
            </a:p>
          </p:txBody>
        </p:sp>
        <p:sp>
          <p:nvSpPr>
            <p:cNvPr id="9" name="TextBox 8">
              <a:extLst>
                <a:ext uri="{FF2B5EF4-FFF2-40B4-BE49-F238E27FC236}">
                  <a16:creationId xmlns:a16="http://schemas.microsoft.com/office/drawing/2014/main" id="{C7557974-FB5E-5545-BB1E-FF602E6CC67C}"/>
                </a:ext>
              </a:extLst>
            </p:cNvPr>
            <p:cNvSpPr txBox="1"/>
            <p:nvPr/>
          </p:nvSpPr>
          <p:spPr>
            <a:xfrm>
              <a:off x="1046375" y="6476502"/>
              <a:ext cx="6808274"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Chen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“Reinforcement Learning Based Graph-to-Sequence Model for Natural Question Generation”.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ICLR</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2020.</a:t>
              </a:r>
              <a:endParaRPr lang="en-US" sz="1100" i="1" dirty="0">
                <a:latin typeface="Calibri" panose="020F0502020204030204" pitchFamily="34" charset="0"/>
                <a:cs typeface="Calibri" panose="020F0502020204030204" pitchFamily="34" charset="0"/>
              </a:endParaRPr>
            </a:p>
          </p:txBody>
        </p:sp>
      </p:grpSp>
      <p:grpSp>
        <p:nvGrpSpPr>
          <p:cNvPr id="10" name="Group 9">
            <a:extLst>
              <a:ext uri="{FF2B5EF4-FFF2-40B4-BE49-F238E27FC236}">
                <a16:creationId xmlns:a16="http://schemas.microsoft.com/office/drawing/2014/main" id="{743B4606-5130-4644-9ACA-029C2C789782}"/>
              </a:ext>
            </a:extLst>
          </p:cNvPr>
          <p:cNvGrpSpPr/>
          <p:nvPr/>
        </p:nvGrpSpPr>
        <p:grpSpPr>
          <a:xfrm>
            <a:off x="2653877" y="6310542"/>
            <a:ext cx="5687776" cy="479068"/>
            <a:chOff x="1046375" y="6259044"/>
            <a:chExt cx="5687776" cy="479068"/>
          </a:xfrm>
        </p:grpSpPr>
        <p:sp>
          <p:nvSpPr>
            <p:cNvPr id="11" name="TextBox 10">
              <a:extLst>
                <a:ext uri="{FF2B5EF4-FFF2-40B4-BE49-F238E27FC236}">
                  <a16:creationId xmlns:a16="http://schemas.microsoft.com/office/drawing/2014/main" id="{1B693D39-D649-6046-AC8F-00450E9E102D}"/>
                </a:ext>
              </a:extLst>
            </p:cNvPr>
            <p:cNvSpPr txBox="1"/>
            <p:nvPr/>
          </p:nvSpPr>
          <p:spPr>
            <a:xfrm>
              <a:off x="1046375" y="6259044"/>
              <a:ext cx="5195653" cy="261610"/>
            </a:xfrm>
            <a:prstGeom prst="rect">
              <a:avLst/>
            </a:prstGeom>
            <a:noFill/>
          </p:spPr>
          <p:txBody>
            <a:bodyPr wrap="none" rtlCol="0">
              <a:spAutoFit/>
            </a:bodyPr>
            <a:lstStyle/>
            <a:p>
              <a:r>
                <a:rPr lang="en-US" altLang="zh-CN" sz="1100" i="1" dirty="0"/>
                <a:t>Liu</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“Contextualized Non-local Neural Networks for Sequence Learning”.</a:t>
              </a:r>
              <a:r>
                <a:rPr lang="zh-CN" altLang="en-US" sz="1100" i="1" dirty="0"/>
                <a:t> </a:t>
              </a:r>
              <a:r>
                <a:rPr lang="en-US" altLang="zh-CN" sz="1100" i="1" dirty="0"/>
                <a:t>AAAI</a:t>
              </a:r>
              <a:r>
                <a:rPr lang="zh-CN" altLang="en-US" sz="1100" i="1" dirty="0"/>
                <a:t> </a:t>
              </a:r>
              <a:r>
                <a:rPr lang="en-US" altLang="zh-CN" sz="1100" i="1" dirty="0"/>
                <a:t>2019.</a:t>
              </a:r>
              <a:endParaRPr lang="en-US" sz="1100" i="1" dirty="0"/>
            </a:p>
          </p:txBody>
        </p:sp>
        <p:sp>
          <p:nvSpPr>
            <p:cNvPr id="12" name="TextBox 11">
              <a:extLst>
                <a:ext uri="{FF2B5EF4-FFF2-40B4-BE49-F238E27FC236}">
                  <a16:creationId xmlns:a16="http://schemas.microsoft.com/office/drawing/2014/main" id="{4317FCD8-6B1A-3D4F-A988-A0F6C927414D}"/>
                </a:ext>
              </a:extLst>
            </p:cNvPr>
            <p:cNvSpPr txBox="1"/>
            <p:nvPr/>
          </p:nvSpPr>
          <p:spPr>
            <a:xfrm>
              <a:off x="1046375" y="6476502"/>
              <a:ext cx="5687776"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Liu</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“Retrieval-Augmented Generation for Code Summarization via Hybrid GNN”.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ICLR</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2021.</a:t>
              </a:r>
              <a:endParaRPr lang="en-US" sz="1100" i="1" dirty="0">
                <a:latin typeface="Calibri" panose="020F0502020204030204" pitchFamily="34" charset="0"/>
                <a:cs typeface="Calibri" panose="020F0502020204030204" pitchFamily="34" charset="0"/>
              </a:endParaRPr>
            </a:p>
          </p:txBody>
        </p:sp>
      </p:grpSp>
      <p:sp>
        <p:nvSpPr>
          <p:cNvPr id="16" name="Google Shape;101;p4">
            <a:extLst>
              <a:ext uri="{FF2B5EF4-FFF2-40B4-BE49-F238E27FC236}">
                <a16:creationId xmlns:a16="http://schemas.microsoft.com/office/drawing/2014/main" id="{AEF4A74B-400E-BB42-A68E-1895941B2D71}"/>
              </a:ext>
            </a:extLst>
          </p:cNvPr>
          <p:cNvSpPr/>
          <p:nvPr/>
        </p:nvSpPr>
        <p:spPr>
          <a:xfrm>
            <a:off x="3056657" y="3769047"/>
            <a:ext cx="18234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r>
              <a:rPr lang="en-US" sz="2800" b="1" i="0" u="none" strike="noStrike" cap="none" dirty="0">
                <a:solidFill>
                  <a:srgbClr val="FEE599"/>
                </a:solidFill>
              </a:rPr>
              <a:t>Graph Learner</a:t>
            </a:r>
            <a:endParaRPr sz="2800" b="1" i="0" u="none" strike="noStrike" cap="none" dirty="0">
              <a:solidFill>
                <a:srgbClr val="FEE599"/>
              </a:solidFill>
            </a:endParaRPr>
          </a:p>
        </p:txBody>
      </p:sp>
      <p:sp>
        <p:nvSpPr>
          <p:cNvPr id="17" name="Google Shape;102;p4">
            <a:extLst>
              <a:ext uri="{FF2B5EF4-FFF2-40B4-BE49-F238E27FC236}">
                <a16:creationId xmlns:a16="http://schemas.microsoft.com/office/drawing/2014/main" id="{CC41C296-B69F-2F44-9EC7-06349B4C90EA}"/>
              </a:ext>
            </a:extLst>
          </p:cNvPr>
          <p:cNvSpPr/>
          <p:nvPr/>
        </p:nvSpPr>
        <p:spPr>
          <a:xfrm>
            <a:off x="7014324" y="3769047"/>
            <a:ext cx="18234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r>
              <a:rPr lang="en-US" sz="2800" b="1" i="0" u="none" strike="noStrike" cap="none">
                <a:solidFill>
                  <a:srgbClr val="FEE599"/>
                </a:solidFill>
              </a:rPr>
              <a:t>GNN</a:t>
            </a:r>
            <a:endParaRPr sz="2800" b="1" i="0" u="none" strike="noStrike" cap="none">
              <a:solidFill>
                <a:srgbClr val="FEE599"/>
              </a:solidFill>
            </a:endParaRPr>
          </a:p>
        </p:txBody>
      </p:sp>
      <p:sp>
        <p:nvSpPr>
          <p:cNvPr id="18" name="Google Shape;103;p4">
            <a:extLst>
              <a:ext uri="{FF2B5EF4-FFF2-40B4-BE49-F238E27FC236}">
                <a16:creationId xmlns:a16="http://schemas.microsoft.com/office/drawing/2014/main" id="{6FCCD4AE-2867-1F4A-A0F6-C287DE7CEAAB}"/>
              </a:ext>
            </a:extLst>
          </p:cNvPr>
          <p:cNvSpPr/>
          <p:nvPr/>
        </p:nvSpPr>
        <p:spPr>
          <a:xfrm rot="5400000">
            <a:off x="3436052" y="2977877"/>
            <a:ext cx="1075800" cy="3735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i="0" u="none" strike="noStrike" cap="none">
              <a:solidFill>
                <a:srgbClr val="FFFFFF"/>
              </a:solidFill>
            </a:endParaRPr>
          </a:p>
        </p:txBody>
      </p:sp>
      <p:sp>
        <p:nvSpPr>
          <p:cNvPr id="19" name="Google Shape;104;p4">
            <a:extLst>
              <a:ext uri="{FF2B5EF4-FFF2-40B4-BE49-F238E27FC236}">
                <a16:creationId xmlns:a16="http://schemas.microsoft.com/office/drawing/2014/main" id="{DA1D801F-335A-8C40-8C7B-C86A1607BD20}"/>
              </a:ext>
            </a:extLst>
          </p:cNvPr>
          <p:cNvSpPr/>
          <p:nvPr/>
        </p:nvSpPr>
        <p:spPr>
          <a:xfrm>
            <a:off x="5046124" y="4218023"/>
            <a:ext cx="1884300" cy="3297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i="0" u="none" strike="noStrike" cap="none">
              <a:solidFill>
                <a:srgbClr val="FFFFFF"/>
              </a:solidFill>
            </a:endParaRPr>
          </a:p>
        </p:txBody>
      </p:sp>
      <p:sp>
        <p:nvSpPr>
          <p:cNvPr id="20" name="Google Shape;105;p4">
            <a:extLst>
              <a:ext uri="{FF2B5EF4-FFF2-40B4-BE49-F238E27FC236}">
                <a16:creationId xmlns:a16="http://schemas.microsoft.com/office/drawing/2014/main" id="{82217063-F7FA-A143-A7B2-D9CB56C3F30B}"/>
              </a:ext>
            </a:extLst>
          </p:cNvPr>
          <p:cNvSpPr/>
          <p:nvPr/>
        </p:nvSpPr>
        <p:spPr>
          <a:xfrm rot="-5400000">
            <a:off x="7388110" y="2957488"/>
            <a:ext cx="1075800" cy="3735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i="0" u="none" strike="noStrike" cap="none">
              <a:solidFill>
                <a:srgbClr val="FFFFFF"/>
              </a:solidFill>
            </a:endParaRPr>
          </a:p>
        </p:txBody>
      </p:sp>
      <p:sp>
        <p:nvSpPr>
          <p:cNvPr id="21" name="Google Shape;106;p4">
            <a:extLst>
              <a:ext uri="{FF2B5EF4-FFF2-40B4-BE49-F238E27FC236}">
                <a16:creationId xmlns:a16="http://schemas.microsoft.com/office/drawing/2014/main" id="{24FAF8C2-8CF8-0E49-8377-A4BD397FBC7B}"/>
              </a:ext>
            </a:extLst>
          </p:cNvPr>
          <p:cNvSpPr txBox="1"/>
          <p:nvPr/>
        </p:nvSpPr>
        <p:spPr>
          <a:xfrm>
            <a:off x="2407350" y="1719523"/>
            <a:ext cx="39501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i="0" u="none" strike="noStrike" cap="none" dirty="0">
                <a:solidFill>
                  <a:srgbClr val="757070"/>
                </a:solidFill>
              </a:rPr>
              <a:t>Node features &amp; (optional) initial graph structure</a:t>
            </a:r>
            <a:endParaRPr sz="2400" i="0" u="none" strike="noStrike" cap="none" dirty="0">
              <a:solidFill>
                <a:srgbClr val="757070"/>
              </a:solidFill>
            </a:endParaRPr>
          </a:p>
        </p:txBody>
      </p:sp>
      <p:sp>
        <p:nvSpPr>
          <p:cNvPr id="22" name="Google Shape;107;p4">
            <a:extLst>
              <a:ext uri="{FF2B5EF4-FFF2-40B4-BE49-F238E27FC236}">
                <a16:creationId xmlns:a16="http://schemas.microsoft.com/office/drawing/2014/main" id="{5CCF9212-89CF-8E40-8B08-029A653E491F}"/>
              </a:ext>
            </a:extLst>
          </p:cNvPr>
          <p:cNvSpPr txBox="1"/>
          <p:nvPr/>
        </p:nvSpPr>
        <p:spPr>
          <a:xfrm>
            <a:off x="4969925" y="3423498"/>
            <a:ext cx="23238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Calibri"/>
              <a:buNone/>
            </a:pPr>
            <a:r>
              <a:rPr lang="en-US" sz="2400" i="0" u="none" strike="noStrike" cap="none">
                <a:solidFill>
                  <a:schemeClr val="accent5"/>
                </a:solidFill>
              </a:rPr>
              <a:t>Learned graph structure</a:t>
            </a:r>
            <a:endParaRPr sz="2400" i="0" u="none" strike="noStrike" cap="none">
              <a:solidFill>
                <a:schemeClr val="accent5"/>
              </a:solidFill>
            </a:endParaRPr>
          </a:p>
        </p:txBody>
      </p:sp>
      <p:sp>
        <p:nvSpPr>
          <p:cNvPr id="23" name="Google Shape;108;p4">
            <a:extLst>
              <a:ext uri="{FF2B5EF4-FFF2-40B4-BE49-F238E27FC236}">
                <a16:creationId xmlns:a16="http://schemas.microsoft.com/office/drawing/2014/main" id="{67E3D88B-CD74-6A43-B6B7-9FD31FE90B1A}"/>
              </a:ext>
            </a:extLst>
          </p:cNvPr>
          <p:cNvSpPr txBox="1"/>
          <p:nvPr/>
        </p:nvSpPr>
        <p:spPr>
          <a:xfrm>
            <a:off x="6754722" y="1719521"/>
            <a:ext cx="26259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i="0" u="none" strike="noStrike" cap="none">
                <a:solidFill>
                  <a:srgbClr val="757070"/>
                </a:solidFill>
              </a:rPr>
              <a:t>Downstream task prediction</a:t>
            </a:r>
            <a:endParaRPr sz="2400" i="0" u="none" strike="noStrike" cap="none">
              <a:solidFill>
                <a:srgbClr val="757070"/>
              </a:solidFill>
            </a:endParaRPr>
          </a:p>
        </p:txBody>
      </p:sp>
    </p:spTree>
    <p:extLst>
      <p:ext uri="{BB962C8B-B14F-4D97-AF65-F5344CB8AC3E}">
        <p14:creationId xmlns:p14="http://schemas.microsoft.com/office/powerpoint/2010/main" val="3140869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p:bldP spid="22" grpId="0"/>
      <p:bldP spid="2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Learning Paradigms:</a:t>
            </a:r>
            <a:r>
              <a:rPr lang="zh-CN" altLang="en-US" b="1" spc="-253" dirty="0">
                <a:solidFill>
                  <a:srgbClr val="C00000"/>
                </a:solidFill>
              </a:rPr>
              <a:t> </a:t>
            </a:r>
            <a:r>
              <a:rPr lang="en-US" altLang="zh-CN" b="1" spc="-253" dirty="0">
                <a:solidFill>
                  <a:srgbClr val="C00000"/>
                </a:solidFill>
              </a:rPr>
              <a:t>Adaptive</a:t>
            </a:r>
            <a:r>
              <a:rPr lang="zh-CN" altLang="en-US" b="1" spc="-253" dirty="0">
                <a:solidFill>
                  <a:srgbClr val="C00000"/>
                </a:solidFill>
              </a:rPr>
              <a:t> </a:t>
            </a:r>
            <a:r>
              <a:rPr lang="en-US" altLang="zh-CN" b="1" spc="-253" dirty="0">
                <a:solidFill>
                  <a:srgbClr val="C00000"/>
                </a:solidFill>
              </a:rPr>
              <a:t>Learning</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57</a:t>
            </a:fld>
            <a:endParaRPr lang="en-US"/>
          </a:p>
        </p:txBody>
      </p:sp>
      <p:sp>
        <p:nvSpPr>
          <p:cNvPr id="5" name="TextBox 4">
            <a:extLst>
              <a:ext uri="{FF2B5EF4-FFF2-40B4-BE49-F238E27FC236}">
                <a16:creationId xmlns:a16="http://schemas.microsoft.com/office/drawing/2014/main" id="{294A3766-6311-1849-9B2C-6E193E1E60C2}"/>
              </a:ext>
            </a:extLst>
          </p:cNvPr>
          <p:cNvSpPr txBox="1"/>
          <p:nvPr/>
        </p:nvSpPr>
        <p:spPr>
          <a:xfrm>
            <a:off x="4476135" y="6277302"/>
            <a:ext cx="4134465" cy="261610"/>
          </a:xfrm>
          <a:prstGeom prst="rect">
            <a:avLst/>
          </a:prstGeom>
          <a:noFill/>
        </p:spPr>
        <p:txBody>
          <a:bodyPr wrap="none" rtlCol="0">
            <a:spAutoFit/>
          </a:bodyPr>
          <a:lstStyle/>
          <a:p>
            <a:r>
              <a:rPr lang="en-US" altLang="zh-CN" sz="1100" dirty="0">
                <a:latin typeface="Calibri" panose="020F0502020204030204" pitchFamily="34" charset="0"/>
                <a:cs typeface="Calibri" panose="020F0502020204030204" pitchFamily="34" charset="0"/>
              </a:rPr>
              <a:t>Li</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et</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al.</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“Adaptive Graph Convolutional Neural Networks”.</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AAAI</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2018.</a:t>
            </a:r>
            <a:endParaRPr lang="en-US" sz="1100" dirty="0">
              <a:latin typeface="Calibri" panose="020F0502020204030204" pitchFamily="34" charset="0"/>
              <a:cs typeface="Calibri" panose="020F0502020204030204" pitchFamily="34" charset="0"/>
            </a:endParaRPr>
          </a:p>
        </p:txBody>
      </p:sp>
      <p:sp>
        <p:nvSpPr>
          <p:cNvPr id="11" name="Google Shape;116;gc1ad13a724_0_1">
            <a:extLst>
              <a:ext uri="{FF2B5EF4-FFF2-40B4-BE49-F238E27FC236}">
                <a16:creationId xmlns:a16="http://schemas.microsoft.com/office/drawing/2014/main" id="{394235D6-60B0-654E-A7FB-013605C9F1BD}"/>
              </a:ext>
            </a:extLst>
          </p:cNvPr>
          <p:cNvSpPr/>
          <p:nvPr/>
        </p:nvSpPr>
        <p:spPr>
          <a:xfrm>
            <a:off x="3871949" y="4080357"/>
            <a:ext cx="18234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800" b="1" i="0" u="none" strike="noStrike" cap="none">
              <a:solidFill>
                <a:srgbClr val="FEE599"/>
              </a:solidFill>
              <a:latin typeface="Calibri"/>
              <a:ea typeface="Calibri"/>
              <a:cs typeface="Calibri"/>
              <a:sym typeface="Calibri"/>
            </a:endParaRPr>
          </a:p>
        </p:txBody>
      </p:sp>
      <p:sp>
        <p:nvSpPr>
          <p:cNvPr id="13" name="Google Shape;118;gc1ad13a724_0_1">
            <a:extLst>
              <a:ext uri="{FF2B5EF4-FFF2-40B4-BE49-F238E27FC236}">
                <a16:creationId xmlns:a16="http://schemas.microsoft.com/office/drawing/2014/main" id="{4A0C83B1-B9CC-F542-A6DD-04607B795690}"/>
              </a:ext>
            </a:extLst>
          </p:cNvPr>
          <p:cNvSpPr/>
          <p:nvPr/>
        </p:nvSpPr>
        <p:spPr>
          <a:xfrm>
            <a:off x="3044151" y="4557807"/>
            <a:ext cx="745500" cy="3297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4" name="Google Shape;119;gc1ad13a724_0_1">
            <a:extLst>
              <a:ext uri="{FF2B5EF4-FFF2-40B4-BE49-F238E27FC236}">
                <a16:creationId xmlns:a16="http://schemas.microsoft.com/office/drawing/2014/main" id="{3DDD3B38-AE73-C147-8BF1-DC69054B3AC4}"/>
              </a:ext>
            </a:extLst>
          </p:cNvPr>
          <p:cNvSpPr txBox="1"/>
          <p:nvPr/>
        </p:nvSpPr>
        <p:spPr>
          <a:xfrm>
            <a:off x="838200" y="2059305"/>
            <a:ext cx="38415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US" sz="2400" i="0" u="none" strike="noStrike" cap="none" dirty="0">
                <a:solidFill>
                  <a:srgbClr val="757070"/>
                </a:solidFill>
              </a:rPr>
              <a:t>Node features &amp; (optional) initial graph structure</a:t>
            </a:r>
            <a:endParaRPr sz="2400" i="0" u="none" strike="noStrike" cap="none" dirty="0">
              <a:solidFill>
                <a:srgbClr val="757070"/>
              </a:solidFill>
            </a:endParaRPr>
          </a:p>
        </p:txBody>
      </p:sp>
      <p:sp>
        <p:nvSpPr>
          <p:cNvPr id="15" name="Google Shape;120;gc1ad13a724_0_1">
            <a:extLst>
              <a:ext uri="{FF2B5EF4-FFF2-40B4-BE49-F238E27FC236}">
                <a16:creationId xmlns:a16="http://schemas.microsoft.com/office/drawing/2014/main" id="{C8D31A02-63CB-3547-94ED-6C134DDAC1FA}"/>
              </a:ext>
            </a:extLst>
          </p:cNvPr>
          <p:cNvSpPr/>
          <p:nvPr/>
        </p:nvSpPr>
        <p:spPr>
          <a:xfrm>
            <a:off x="9326975" y="4080357"/>
            <a:ext cx="18717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Calibri"/>
              <a:buNone/>
            </a:pPr>
            <a:endParaRPr sz="2800" b="1" i="0" u="none" strike="noStrike" cap="none">
              <a:solidFill>
                <a:srgbClr val="FEE599"/>
              </a:solidFill>
              <a:latin typeface="Calibri"/>
              <a:ea typeface="Calibri"/>
              <a:cs typeface="Calibri"/>
              <a:sym typeface="Calibri"/>
            </a:endParaRPr>
          </a:p>
        </p:txBody>
      </p:sp>
      <p:sp>
        <p:nvSpPr>
          <p:cNvPr id="16" name="Google Shape;121;gc1ad13a724_0_1">
            <a:extLst>
              <a:ext uri="{FF2B5EF4-FFF2-40B4-BE49-F238E27FC236}">
                <a16:creationId xmlns:a16="http://schemas.microsoft.com/office/drawing/2014/main" id="{7DA0C159-8A08-9941-9012-03DE9E066993}"/>
              </a:ext>
            </a:extLst>
          </p:cNvPr>
          <p:cNvSpPr/>
          <p:nvPr/>
        </p:nvSpPr>
        <p:spPr>
          <a:xfrm rot="16200000">
            <a:off x="9641810" y="3298572"/>
            <a:ext cx="1075800" cy="3735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7" name="Google Shape;122;gc1ad13a724_0_1">
            <a:extLst>
              <a:ext uri="{FF2B5EF4-FFF2-40B4-BE49-F238E27FC236}">
                <a16:creationId xmlns:a16="http://schemas.microsoft.com/office/drawing/2014/main" id="{AA6DF93B-B8B8-B742-8F00-D740D4EAC6D1}"/>
              </a:ext>
            </a:extLst>
          </p:cNvPr>
          <p:cNvSpPr txBox="1"/>
          <p:nvPr/>
        </p:nvSpPr>
        <p:spPr>
          <a:xfrm>
            <a:off x="8980447" y="2059305"/>
            <a:ext cx="26259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i="0" u="none" strike="noStrike" cap="none" dirty="0">
                <a:solidFill>
                  <a:srgbClr val="757070"/>
                </a:solidFill>
              </a:rPr>
              <a:t>Downstream task prediction</a:t>
            </a:r>
            <a:endParaRPr sz="2400" i="0" u="none" strike="noStrike" cap="none" dirty="0">
              <a:solidFill>
                <a:srgbClr val="757070"/>
              </a:solidFill>
            </a:endParaRPr>
          </a:p>
        </p:txBody>
      </p:sp>
      <p:sp>
        <p:nvSpPr>
          <p:cNvPr id="18" name="Google Shape;123;gc1ad13a724_0_1">
            <a:extLst>
              <a:ext uri="{FF2B5EF4-FFF2-40B4-BE49-F238E27FC236}">
                <a16:creationId xmlns:a16="http://schemas.microsoft.com/office/drawing/2014/main" id="{440216BF-3622-E042-B51D-025344E26329}"/>
              </a:ext>
            </a:extLst>
          </p:cNvPr>
          <p:cNvSpPr/>
          <p:nvPr/>
        </p:nvSpPr>
        <p:spPr>
          <a:xfrm>
            <a:off x="6605457" y="4080357"/>
            <a:ext cx="18234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800" b="1" i="0" u="none" strike="noStrike" cap="none">
              <a:solidFill>
                <a:srgbClr val="FEE599"/>
              </a:solidFill>
              <a:latin typeface="Calibri"/>
              <a:ea typeface="Calibri"/>
              <a:cs typeface="Calibri"/>
              <a:sym typeface="Calibri"/>
            </a:endParaRPr>
          </a:p>
        </p:txBody>
      </p:sp>
      <p:sp>
        <p:nvSpPr>
          <p:cNvPr id="19" name="Google Shape;124;gc1ad13a724_0_1">
            <a:extLst>
              <a:ext uri="{FF2B5EF4-FFF2-40B4-BE49-F238E27FC236}">
                <a16:creationId xmlns:a16="http://schemas.microsoft.com/office/drawing/2014/main" id="{6C6E4271-1E8D-C347-A2B2-87559594226F}"/>
              </a:ext>
            </a:extLst>
          </p:cNvPr>
          <p:cNvSpPr/>
          <p:nvPr/>
        </p:nvSpPr>
        <p:spPr>
          <a:xfrm>
            <a:off x="8511151" y="4557807"/>
            <a:ext cx="745500" cy="3297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 name="Google Shape;125;gc1ad13a724_0_1">
            <a:extLst>
              <a:ext uri="{FF2B5EF4-FFF2-40B4-BE49-F238E27FC236}">
                <a16:creationId xmlns:a16="http://schemas.microsoft.com/office/drawing/2014/main" id="{BE8FC748-9D52-D54C-9CA8-A32C4BB6F5EF}"/>
              </a:ext>
            </a:extLst>
          </p:cNvPr>
          <p:cNvSpPr/>
          <p:nvPr/>
        </p:nvSpPr>
        <p:spPr>
          <a:xfrm>
            <a:off x="5337200" y="2966507"/>
            <a:ext cx="2143800" cy="50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Calibri"/>
              <a:buNone/>
            </a:pPr>
            <a:r>
              <a:rPr lang="en-US" sz="2400" i="0" u="none" strike="noStrike" cap="none">
                <a:solidFill>
                  <a:schemeClr val="accent5"/>
                </a:solidFill>
              </a:rPr>
              <a:t>Node</a:t>
            </a:r>
            <a:r>
              <a:rPr lang="en-US" sz="2400">
                <a:solidFill>
                  <a:schemeClr val="accent5"/>
                </a:solidFill>
              </a:rPr>
              <a:t> </a:t>
            </a:r>
            <a:r>
              <a:rPr lang="en-US" sz="2400" i="0" u="none" strike="noStrike" cap="none">
                <a:solidFill>
                  <a:schemeClr val="accent5"/>
                </a:solidFill>
              </a:rPr>
              <a:t>embeddings 1</a:t>
            </a:r>
            <a:endParaRPr sz="2400" i="0" u="none" strike="noStrike" cap="none">
              <a:solidFill>
                <a:schemeClr val="accent5"/>
              </a:solidFill>
            </a:endParaRPr>
          </a:p>
        </p:txBody>
      </p:sp>
      <p:sp>
        <p:nvSpPr>
          <p:cNvPr id="21" name="Google Shape;126;gc1ad13a724_0_1">
            <a:extLst>
              <a:ext uri="{FF2B5EF4-FFF2-40B4-BE49-F238E27FC236}">
                <a16:creationId xmlns:a16="http://schemas.microsoft.com/office/drawing/2014/main" id="{25C79D73-3783-9F4F-A010-E35D960E6AA4}"/>
              </a:ext>
            </a:extLst>
          </p:cNvPr>
          <p:cNvSpPr/>
          <p:nvPr/>
        </p:nvSpPr>
        <p:spPr>
          <a:xfrm>
            <a:off x="2931975" y="5512582"/>
            <a:ext cx="6506400" cy="50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i="0" u="none" strike="noStrike" cap="none" dirty="0">
                <a:solidFill>
                  <a:srgbClr val="8D573D"/>
                </a:solidFill>
              </a:rPr>
              <a:t>Repeat for fixed num. of stacked GNN layers</a:t>
            </a:r>
            <a:endParaRPr sz="2400" i="0" u="none" strike="noStrike" cap="none" dirty="0">
              <a:solidFill>
                <a:srgbClr val="8D573D"/>
              </a:solidFill>
            </a:endParaRPr>
          </a:p>
        </p:txBody>
      </p:sp>
      <p:cxnSp>
        <p:nvCxnSpPr>
          <p:cNvPr id="22" name="Google Shape;127;gc1ad13a724_0_1">
            <a:extLst>
              <a:ext uri="{FF2B5EF4-FFF2-40B4-BE49-F238E27FC236}">
                <a16:creationId xmlns:a16="http://schemas.microsoft.com/office/drawing/2014/main" id="{6F0F8AB6-1FBF-3D48-A56C-4729F130D2DA}"/>
              </a:ext>
            </a:extLst>
          </p:cNvPr>
          <p:cNvCxnSpPr/>
          <p:nvPr/>
        </p:nvCxnSpPr>
        <p:spPr>
          <a:xfrm rot="10800000" flipH="1">
            <a:off x="6079450" y="3817557"/>
            <a:ext cx="121500" cy="695100"/>
          </a:xfrm>
          <a:prstGeom prst="straightConnector1">
            <a:avLst/>
          </a:prstGeom>
          <a:noFill/>
          <a:ln w="28575" cap="flat" cmpd="sng">
            <a:solidFill>
              <a:srgbClr val="A5A5A5"/>
            </a:solidFill>
            <a:prstDash val="lgDash"/>
            <a:round/>
            <a:headEnd type="none" w="sm" len="sm"/>
            <a:tailEnd type="triangle" w="med" len="med"/>
          </a:ln>
        </p:spPr>
      </p:cxnSp>
      <p:sp>
        <p:nvSpPr>
          <p:cNvPr id="23" name="Google Shape;128;gc1ad13a724_0_1">
            <a:extLst>
              <a:ext uri="{FF2B5EF4-FFF2-40B4-BE49-F238E27FC236}">
                <a16:creationId xmlns:a16="http://schemas.microsoft.com/office/drawing/2014/main" id="{5B965F7E-A743-814C-8208-3B09F0B00F75}"/>
              </a:ext>
            </a:extLst>
          </p:cNvPr>
          <p:cNvSpPr txBox="1"/>
          <p:nvPr/>
        </p:nvSpPr>
        <p:spPr>
          <a:xfrm>
            <a:off x="2786100" y="2946345"/>
            <a:ext cx="22119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Calibri"/>
              <a:buNone/>
            </a:pPr>
            <a:r>
              <a:rPr lang="en-US" sz="2400" i="0" u="none" strike="noStrike" cap="none">
                <a:solidFill>
                  <a:schemeClr val="accent5"/>
                </a:solidFill>
              </a:rPr>
              <a:t>Learned graph structure 1</a:t>
            </a:r>
            <a:endParaRPr sz="2400" i="0" u="none" strike="noStrike" cap="none">
              <a:solidFill>
                <a:schemeClr val="accent5"/>
              </a:solidFill>
            </a:endParaRPr>
          </a:p>
        </p:txBody>
      </p:sp>
      <p:sp>
        <p:nvSpPr>
          <p:cNvPr id="24" name="Google Shape;129;gc1ad13a724_0_1">
            <a:extLst>
              <a:ext uri="{FF2B5EF4-FFF2-40B4-BE49-F238E27FC236}">
                <a16:creationId xmlns:a16="http://schemas.microsoft.com/office/drawing/2014/main" id="{57D6A0DA-8DF8-A54E-B874-D35F908C90BE}"/>
              </a:ext>
            </a:extLst>
          </p:cNvPr>
          <p:cNvSpPr txBox="1"/>
          <p:nvPr/>
        </p:nvSpPr>
        <p:spPr>
          <a:xfrm>
            <a:off x="7768650" y="2946345"/>
            <a:ext cx="23082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Calibri"/>
              <a:buNone/>
            </a:pPr>
            <a:r>
              <a:rPr lang="en-US" sz="2400" i="0" u="none" strike="noStrike" cap="none">
                <a:solidFill>
                  <a:schemeClr val="accent5"/>
                </a:solidFill>
              </a:rPr>
              <a:t>Learned graph structure N</a:t>
            </a:r>
            <a:endParaRPr sz="2400" i="0" u="none" strike="noStrike" cap="none">
              <a:solidFill>
                <a:schemeClr val="accent5"/>
              </a:solidFill>
            </a:endParaRPr>
          </a:p>
        </p:txBody>
      </p:sp>
      <p:cxnSp>
        <p:nvCxnSpPr>
          <p:cNvPr id="25" name="Google Shape;130;gc1ad13a724_0_1">
            <a:extLst>
              <a:ext uri="{FF2B5EF4-FFF2-40B4-BE49-F238E27FC236}">
                <a16:creationId xmlns:a16="http://schemas.microsoft.com/office/drawing/2014/main" id="{EE5A4CA1-C41B-1E45-84F0-76CC55E4BA7A}"/>
              </a:ext>
            </a:extLst>
          </p:cNvPr>
          <p:cNvCxnSpPr/>
          <p:nvPr/>
        </p:nvCxnSpPr>
        <p:spPr>
          <a:xfrm rot="10800000" flipH="1">
            <a:off x="3286175" y="3833370"/>
            <a:ext cx="121500" cy="695100"/>
          </a:xfrm>
          <a:prstGeom prst="straightConnector1">
            <a:avLst/>
          </a:prstGeom>
          <a:noFill/>
          <a:ln w="28575" cap="flat" cmpd="sng">
            <a:solidFill>
              <a:srgbClr val="A5A5A5"/>
            </a:solidFill>
            <a:prstDash val="lgDash"/>
            <a:round/>
            <a:headEnd type="none" w="sm" len="sm"/>
            <a:tailEnd type="triangle" w="med" len="med"/>
          </a:ln>
        </p:spPr>
      </p:cxnSp>
      <p:cxnSp>
        <p:nvCxnSpPr>
          <p:cNvPr id="26" name="Google Shape;131;gc1ad13a724_0_1">
            <a:extLst>
              <a:ext uri="{FF2B5EF4-FFF2-40B4-BE49-F238E27FC236}">
                <a16:creationId xmlns:a16="http://schemas.microsoft.com/office/drawing/2014/main" id="{D059F1A0-2BC3-8E48-BE58-9D1F326E113F}"/>
              </a:ext>
            </a:extLst>
          </p:cNvPr>
          <p:cNvCxnSpPr/>
          <p:nvPr/>
        </p:nvCxnSpPr>
        <p:spPr>
          <a:xfrm rot="10800000" flipH="1">
            <a:off x="8817163" y="3833370"/>
            <a:ext cx="121500" cy="695100"/>
          </a:xfrm>
          <a:prstGeom prst="straightConnector1">
            <a:avLst/>
          </a:prstGeom>
          <a:noFill/>
          <a:ln w="28575" cap="flat" cmpd="sng">
            <a:solidFill>
              <a:srgbClr val="A5A5A5"/>
            </a:solidFill>
            <a:prstDash val="lgDash"/>
            <a:round/>
            <a:headEnd type="none" w="sm" len="sm"/>
            <a:tailEnd type="triangle" w="med" len="med"/>
          </a:ln>
        </p:spPr>
      </p:cxnSp>
      <p:cxnSp>
        <p:nvCxnSpPr>
          <p:cNvPr id="27" name="Google Shape;132;gc1ad13a724_0_1">
            <a:extLst>
              <a:ext uri="{FF2B5EF4-FFF2-40B4-BE49-F238E27FC236}">
                <a16:creationId xmlns:a16="http://schemas.microsoft.com/office/drawing/2014/main" id="{B1E50812-CDDA-9649-8D45-B0D810066B3A}"/>
              </a:ext>
            </a:extLst>
          </p:cNvPr>
          <p:cNvCxnSpPr/>
          <p:nvPr/>
        </p:nvCxnSpPr>
        <p:spPr>
          <a:xfrm>
            <a:off x="5791504" y="4700431"/>
            <a:ext cx="687900" cy="0"/>
          </a:xfrm>
          <a:prstGeom prst="straightConnector1">
            <a:avLst/>
          </a:prstGeom>
          <a:noFill/>
          <a:ln w="28575" cap="flat" cmpd="sng">
            <a:solidFill>
              <a:srgbClr val="C1B9CD"/>
            </a:solidFill>
            <a:prstDash val="dash"/>
            <a:round/>
            <a:headEnd type="none" w="sm" len="sm"/>
            <a:tailEnd type="triangle" w="med" len="med"/>
          </a:ln>
        </p:spPr>
      </p:cxnSp>
      <p:grpSp>
        <p:nvGrpSpPr>
          <p:cNvPr id="7" name="Group 6">
            <a:extLst>
              <a:ext uri="{FF2B5EF4-FFF2-40B4-BE49-F238E27FC236}">
                <a16:creationId xmlns:a16="http://schemas.microsoft.com/office/drawing/2014/main" id="{1153C609-7EFD-544A-8F47-77054AB1FF75}"/>
              </a:ext>
            </a:extLst>
          </p:cNvPr>
          <p:cNvGrpSpPr/>
          <p:nvPr/>
        </p:nvGrpSpPr>
        <p:grpSpPr>
          <a:xfrm>
            <a:off x="1137532" y="2966511"/>
            <a:ext cx="1823400" cy="2306046"/>
            <a:chOff x="1137532" y="2966511"/>
            <a:chExt cx="1823400" cy="2306046"/>
          </a:xfrm>
        </p:grpSpPr>
        <p:sp>
          <p:nvSpPr>
            <p:cNvPr id="10" name="Google Shape;115;gc1ad13a724_0_1">
              <a:extLst>
                <a:ext uri="{FF2B5EF4-FFF2-40B4-BE49-F238E27FC236}">
                  <a16:creationId xmlns:a16="http://schemas.microsoft.com/office/drawing/2014/main" id="{06556B7D-F1B0-6E47-9AAA-5677E3BFFD4D}"/>
                </a:ext>
              </a:extLst>
            </p:cNvPr>
            <p:cNvSpPr/>
            <p:nvPr/>
          </p:nvSpPr>
          <p:spPr>
            <a:xfrm>
              <a:off x="1137532" y="4080357"/>
              <a:ext cx="18234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800" b="1" i="0" u="none" strike="noStrike" cap="none">
                <a:solidFill>
                  <a:srgbClr val="FEE599"/>
                </a:solidFill>
                <a:latin typeface="Calibri"/>
                <a:ea typeface="Calibri"/>
                <a:cs typeface="Calibri"/>
                <a:sym typeface="Calibri"/>
              </a:endParaRPr>
            </a:p>
          </p:txBody>
        </p:sp>
        <p:sp>
          <p:nvSpPr>
            <p:cNvPr id="12" name="Google Shape;117;gc1ad13a724_0_1">
              <a:extLst>
                <a:ext uri="{FF2B5EF4-FFF2-40B4-BE49-F238E27FC236}">
                  <a16:creationId xmlns:a16="http://schemas.microsoft.com/office/drawing/2014/main" id="{A2CD0E5D-7725-074B-8A5B-193EACF8DC1E}"/>
                </a:ext>
              </a:extLst>
            </p:cNvPr>
            <p:cNvSpPr/>
            <p:nvPr/>
          </p:nvSpPr>
          <p:spPr>
            <a:xfrm rot="5400000">
              <a:off x="1516927" y="3317661"/>
              <a:ext cx="1075800" cy="3735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28" name="Google Shape;133;gc1ad13a724_0_1">
              <a:extLst>
                <a:ext uri="{FF2B5EF4-FFF2-40B4-BE49-F238E27FC236}">
                  <a16:creationId xmlns:a16="http://schemas.microsoft.com/office/drawing/2014/main" id="{4A9B16BE-8B89-374B-A465-EE2702369566}"/>
                </a:ext>
              </a:extLst>
            </p:cNvPr>
            <p:cNvSpPr txBox="1"/>
            <p:nvPr/>
          </p:nvSpPr>
          <p:spPr>
            <a:xfrm>
              <a:off x="1157775" y="4145632"/>
              <a:ext cx="1760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solidFill>
                    <a:srgbClr val="FEE599"/>
                  </a:solidFill>
                </a:rPr>
                <a:t>Graph Learner1</a:t>
              </a:r>
              <a:endParaRPr/>
            </a:p>
          </p:txBody>
        </p:sp>
      </p:grpSp>
      <p:sp>
        <p:nvSpPr>
          <p:cNvPr id="29" name="Google Shape;134;gc1ad13a724_0_1">
            <a:extLst>
              <a:ext uri="{FF2B5EF4-FFF2-40B4-BE49-F238E27FC236}">
                <a16:creationId xmlns:a16="http://schemas.microsoft.com/office/drawing/2014/main" id="{C1B0BB7E-B98C-854D-84B7-16777DA31D80}"/>
              </a:ext>
            </a:extLst>
          </p:cNvPr>
          <p:cNvSpPr txBox="1"/>
          <p:nvPr/>
        </p:nvSpPr>
        <p:spPr>
          <a:xfrm>
            <a:off x="3787509" y="4145632"/>
            <a:ext cx="2018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solidFill>
                  <a:srgbClr val="FEE599"/>
                </a:solidFill>
              </a:rPr>
              <a:t>GNN </a:t>
            </a:r>
            <a:endParaRPr sz="2800" b="1">
              <a:solidFill>
                <a:srgbClr val="FEE599"/>
              </a:solidFill>
            </a:endParaRPr>
          </a:p>
          <a:p>
            <a:pPr marL="0" lvl="0" indent="0" algn="ctr" rtl="0">
              <a:spcBef>
                <a:spcPts val="0"/>
              </a:spcBef>
              <a:spcAft>
                <a:spcPts val="0"/>
              </a:spcAft>
              <a:buNone/>
            </a:pPr>
            <a:r>
              <a:rPr lang="en-US" sz="2800" b="1" dirty="0">
                <a:solidFill>
                  <a:srgbClr val="FEE599"/>
                </a:solidFill>
              </a:rPr>
              <a:t>Layer1</a:t>
            </a:r>
            <a:endParaRPr sz="2800" b="1" dirty="0">
              <a:solidFill>
                <a:srgbClr val="FEE599"/>
              </a:solidFill>
            </a:endParaRPr>
          </a:p>
        </p:txBody>
      </p:sp>
      <p:sp>
        <p:nvSpPr>
          <p:cNvPr id="30" name="Google Shape;135;gc1ad13a724_0_1">
            <a:extLst>
              <a:ext uri="{FF2B5EF4-FFF2-40B4-BE49-F238E27FC236}">
                <a16:creationId xmlns:a16="http://schemas.microsoft.com/office/drawing/2014/main" id="{AD8724D7-4B60-934C-B0BB-A9F30C46C11B}"/>
              </a:ext>
            </a:extLst>
          </p:cNvPr>
          <p:cNvSpPr txBox="1"/>
          <p:nvPr/>
        </p:nvSpPr>
        <p:spPr>
          <a:xfrm>
            <a:off x="6503847" y="4145632"/>
            <a:ext cx="2018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rgbClr val="FEE599"/>
                </a:solidFill>
              </a:rPr>
              <a:t>Graph </a:t>
            </a:r>
            <a:r>
              <a:rPr lang="en-US" sz="2800" b="1" dirty="0" err="1">
                <a:solidFill>
                  <a:srgbClr val="FEE599"/>
                </a:solidFill>
              </a:rPr>
              <a:t>LearnerN</a:t>
            </a:r>
            <a:endParaRPr sz="2800" b="1" dirty="0">
              <a:solidFill>
                <a:srgbClr val="FEE599"/>
              </a:solidFill>
            </a:endParaRPr>
          </a:p>
        </p:txBody>
      </p:sp>
      <p:sp>
        <p:nvSpPr>
          <p:cNvPr id="31" name="Google Shape;136;gc1ad13a724_0_1">
            <a:extLst>
              <a:ext uri="{FF2B5EF4-FFF2-40B4-BE49-F238E27FC236}">
                <a16:creationId xmlns:a16="http://schemas.microsoft.com/office/drawing/2014/main" id="{5712FDC1-60B5-7E4F-9268-5FDED121C44F}"/>
              </a:ext>
            </a:extLst>
          </p:cNvPr>
          <p:cNvSpPr txBox="1"/>
          <p:nvPr/>
        </p:nvSpPr>
        <p:spPr>
          <a:xfrm>
            <a:off x="9220209" y="4145632"/>
            <a:ext cx="20181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dirty="0">
                <a:solidFill>
                  <a:srgbClr val="FEE599"/>
                </a:solidFill>
              </a:rPr>
              <a:t>GNN </a:t>
            </a:r>
            <a:endParaRPr sz="2800" b="1" dirty="0">
              <a:solidFill>
                <a:srgbClr val="FEE599"/>
              </a:solidFill>
            </a:endParaRPr>
          </a:p>
          <a:p>
            <a:pPr marL="0" lvl="0" indent="0" algn="ctr" rtl="0">
              <a:spcBef>
                <a:spcPts val="0"/>
              </a:spcBef>
              <a:spcAft>
                <a:spcPts val="0"/>
              </a:spcAft>
              <a:buNone/>
            </a:pPr>
            <a:r>
              <a:rPr lang="en-US" sz="2800" b="1" dirty="0" err="1">
                <a:solidFill>
                  <a:srgbClr val="FEE599"/>
                </a:solidFill>
              </a:rPr>
              <a:t>LayerN</a:t>
            </a:r>
            <a:endParaRPr sz="2800" b="1" dirty="0">
              <a:solidFill>
                <a:srgbClr val="FEE599"/>
              </a:solidFill>
            </a:endParaRPr>
          </a:p>
        </p:txBody>
      </p:sp>
    </p:spTree>
    <p:extLst>
      <p:ext uri="{BB962C8B-B14F-4D97-AF65-F5344CB8AC3E}">
        <p14:creationId xmlns:p14="http://schemas.microsoft.com/office/powerpoint/2010/main" val="17866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p:bldP spid="15" grpId="0" animBg="1"/>
      <p:bldP spid="16" grpId="0" animBg="1"/>
      <p:bldP spid="17" grpId="0"/>
      <p:bldP spid="18" grpId="0" animBg="1"/>
      <p:bldP spid="19" grpId="0" animBg="1"/>
      <p:bldP spid="20" grpId="0"/>
      <p:bldP spid="21" grpId="0"/>
      <p:bldP spid="23" grpId="0"/>
      <p:bldP spid="24" grpId="0"/>
      <p:bldP spid="29" grpId="0"/>
      <p:bldP spid="30" grpId="0"/>
      <p:bldP spid="3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Learning Paradigms:</a:t>
            </a:r>
            <a:r>
              <a:rPr lang="zh-CN" altLang="en-US" b="1" spc="-253" dirty="0">
                <a:solidFill>
                  <a:srgbClr val="C00000"/>
                </a:solidFill>
              </a:rPr>
              <a:t> </a:t>
            </a:r>
            <a:r>
              <a:rPr lang="en-US" altLang="zh-CN" b="1" spc="-253" dirty="0">
                <a:solidFill>
                  <a:srgbClr val="C00000"/>
                </a:solidFill>
              </a:rPr>
              <a:t>Iterative</a:t>
            </a:r>
            <a:r>
              <a:rPr lang="zh-CN" altLang="en-US" b="1" spc="-253" dirty="0">
                <a:solidFill>
                  <a:srgbClr val="C00000"/>
                </a:solidFill>
              </a:rPr>
              <a:t> </a:t>
            </a:r>
            <a:r>
              <a:rPr lang="en-US" altLang="zh-CN" b="1" spc="-253" dirty="0">
                <a:solidFill>
                  <a:srgbClr val="C00000"/>
                </a:solidFill>
              </a:rPr>
              <a:t>Learning</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58</a:t>
            </a:fld>
            <a:endParaRPr lang="en-US"/>
          </a:p>
        </p:txBody>
      </p:sp>
      <p:sp>
        <p:nvSpPr>
          <p:cNvPr id="5" name="TextBox 4">
            <a:extLst>
              <a:ext uri="{FF2B5EF4-FFF2-40B4-BE49-F238E27FC236}">
                <a16:creationId xmlns:a16="http://schemas.microsoft.com/office/drawing/2014/main" id="{B017B318-8C75-3146-BA5C-62602EDFD422}"/>
              </a:ext>
            </a:extLst>
          </p:cNvPr>
          <p:cNvSpPr txBox="1"/>
          <p:nvPr/>
        </p:nvSpPr>
        <p:spPr>
          <a:xfrm>
            <a:off x="3656314" y="6408107"/>
            <a:ext cx="7318029" cy="261610"/>
          </a:xfrm>
          <a:prstGeom prst="rect">
            <a:avLst/>
          </a:prstGeom>
          <a:noFill/>
        </p:spPr>
        <p:txBody>
          <a:bodyPr wrap="none" rtlCol="0">
            <a:spAutoFit/>
          </a:bodyPr>
          <a:lstStyle/>
          <a:p>
            <a:r>
              <a:rPr lang="en-US" altLang="zh-CN" sz="1100" dirty="0">
                <a:latin typeface="Calibri" panose="020F0502020204030204" pitchFamily="34" charset="0"/>
                <a:cs typeface="Calibri" panose="020F0502020204030204" pitchFamily="34" charset="0"/>
              </a:rPr>
              <a:t>Chen</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et</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al.</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“Iterative Deep Graph Learning for Graph Neural Networks: Better and Robust Node Embeddings”.</a:t>
            </a:r>
            <a:r>
              <a:rPr lang="zh-CN" altLang="en-US" sz="1100" dirty="0">
                <a:latin typeface="Calibri" panose="020F0502020204030204" pitchFamily="34" charset="0"/>
                <a:cs typeface="Calibri" panose="020F0502020204030204" pitchFamily="34" charset="0"/>
              </a:rPr>
              <a:t> </a:t>
            </a:r>
            <a:r>
              <a:rPr lang="en-US" altLang="zh-CN" sz="1100" dirty="0" err="1">
                <a:latin typeface="Calibri" panose="020F0502020204030204" pitchFamily="34" charset="0"/>
                <a:cs typeface="Calibri" panose="020F0502020204030204" pitchFamily="34" charset="0"/>
              </a:rPr>
              <a:t>NeurIPS</a:t>
            </a:r>
            <a:r>
              <a:rPr lang="zh-CN" altLang="en-US" sz="1100" dirty="0">
                <a:latin typeface="Calibri" panose="020F0502020204030204" pitchFamily="34" charset="0"/>
                <a:cs typeface="Calibri" panose="020F0502020204030204" pitchFamily="34" charset="0"/>
              </a:rPr>
              <a:t> </a:t>
            </a:r>
            <a:r>
              <a:rPr lang="en-US" altLang="zh-CN" sz="1100" dirty="0">
                <a:latin typeface="Calibri" panose="020F0502020204030204" pitchFamily="34" charset="0"/>
                <a:cs typeface="Calibri" panose="020F0502020204030204" pitchFamily="34" charset="0"/>
              </a:rPr>
              <a:t>2021.</a:t>
            </a:r>
            <a:endParaRPr lang="en-US" sz="1100" dirty="0">
              <a:latin typeface="Calibri" panose="020F0502020204030204" pitchFamily="34" charset="0"/>
              <a:cs typeface="Calibri" panose="020F0502020204030204" pitchFamily="34" charset="0"/>
            </a:endParaRPr>
          </a:p>
        </p:txBody>
      </p:sp>
      <p:sp>
        <p:nvSpPr>
          <p:cNvPr id="8" name="Google Shape;142;gc1ad13a724_0_18">
            <a:extLst>
              <a:ext uri="{FF2B5EF4-FFF2-40B4-BE49-F238E27FC236}">
                <a16:creationId xmlns:a16="http://schemas.microsoft.com/office/drawing/2014/main" id="{7BEFE6B8-CCCC-0D41-A8C7-059A536C1534}"/>
              </a:ext>
            </a:extLst>
          </p:cNvPr>
          <p:cNvSpPr/>
          <p:nvPr/>
        </p:nvSpPr>
        <p:spPr>
          <a:xfrm>
            <a:off x="3049729" y="3395916"/>
            <a:ext cx="18234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r>
              <a:rPr lang="en-US" sz="2800" b="1" i="0" u="none" strike="noStrike" cap="none" dirty="0">
                <a:solidFill>
                  <a:srgbClr val="FEE599"/>
                </a:solidFill>
              </a:rPr>
              <a:t>Graph Learner</a:t>
            </a:r>
            <a:endParaRPr sz="2800" b="1" i="0" u="none" strike="noStrike" cap="none" dirty="0">
              <a:solidFill>
                <a:srgbClr val="FEE599"/>
              </a:solidFill>
            </a:endParaRPr>
          </a:p>
        </p:txBody>
      </p:sp>
      <p:sp>
        <p:nvSpPr>
          <p:cNvPr id="9" name="Google Shape;143;gc1ad13a724_0_18">
            <a:extLst>
              <a:ext uri="{FF2B5EF4-FFF2-40B4-BE49-F238E27FC236}">
                <a16:creationId xmlns:a16="http://schemas.microsoft.com/office/drawing/2014/main" id="{21E29AD1-453F-B74D-8825-2601D0AE60DF}"/>
              </a:ext>
            </a:extLst>
          </p:cNvPr>
          <p:cNvSpPr/>
          <p:nvPr/>
        </p:nvSpPr>
        <p:spPr>
          <a:xfrm>
            <a:off x="6931196" y="3395916"/>
            <a:ext cx="1823400" cy="1192200"/>
          </a:xfrm>
          <a:prstGeom prst="roundRect">
            <a:avLst>
              <a:gd name="adj" fmla="val 16667"/>
            </a:avLst>
          </a:prstGeom>
          <a:solidFill>
            <a:srgbClr val="C7CCC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r>
              <a:rPr lang="en-US" sz="2800" b="1" i="0" u="none" strike="noStrike" cap="none">
                <a:solidFill>
                  <a:srgbClr val="FEE599"/>
                </a:solidFill>
              </a:rPr>
              <a:t>GNN</a:t>
            </a:r>
            <a:endParaRPr sz="2800" b="1" i="0" u="none" strike="noStrike" cap="none">
              <a:solidFill>
                <a:srgbClr val="FEE599"/>
              </a:solidFill>
            </a:endParaRPr>
          </a:p>
        </p:txBody>
      </p:sp>
      <p:sp>
        <p:nvSpPr>
          <p:cNvPr id="10" name="Google Shape;144;gc1ad13a724_0_18">
            <a:extLst>
              <a:ext uri="{FF2B5EF4-FFF2-40B4-BE49-F238E27FC236}">
                <a16:creationId xmlns:a16="http://schemas.microsoft.com/office/drawing/2014/main" id="{D54B9FB1-0352-5F4D-B427-9D13B0F077BC}"/>
              </a:ext>
            </a:extLst>
          </p:cNvPr>
          <p:cNvSpPr/>
          <p:nvPr/>
        </p:nvSpPr>
        <p:spPr>
          <a:xfrm rot="5400000">
            <a:off x="3429124" y="2604746"/>
            <a:ext cx="1075800" cy="3735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sp>
        <p:nvSpPr>
          <p:cNvPr id="11" name="Google Shape;145;gc1ad13a724_0_18">
            <a:extLst>
              <a:ext uri="{FF2B5EF4-FFF2-40B4-BE49-F238E27FC236}">
                <a16:creationId xmlns:a16="http://schemas.microsoft.com/office/drawing/2014/main" id="{470FA7B6-8127-7A48-8758-A2BCC9AC7D48}"/>
              </a:ext>
            </a:extLst>
          </p:cNvPr>
          <p:cNvSpPr/>
          <p:nvPr/>
        </p:nvSpPr>
        <p:spPr>
          <a:xfrm>
            <a:off x="4956347" y="3844892"/>
            <a:ext cx="1883400" cy="3297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2" name="Google Shape;146;gc1ad13a724_0_18">
            <a:extLst>
              <a:ext uri="{FF2B5EF4-FFF2-40B4-BE49-F238E27FC236}">
                <a16:creationId xmlns:a16="http://schemas.microsoft.com/office/drawing/2014/main" id="{AA7A1988-3585-B643-AC4B-27BAC8446D55}"/>
              </a:ext>
            </a:extLst>
          </p:cNvPr>
          <p:cNvSpPr/>
          <p:nvPr/>
        </p:nvSpPr>
        <p:spPr>
          <a:xfrm rot="-5400000">
            <a:off x="7304982" y="2584357"/>
            <a:ext cx="1075800" cy="3735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cxnSp>
        <p:nvCxnSpPr>
          <p:cNvPr id="13" name="Google Shape;147;gc1ad13a724_0_18">
            <a:extLst>
              <a:ext uri="{FF2B5EF4-FFF2-40B4-BE49-F238E27FC236}">
                <a16:creationId xmlns:a16="http://schemas.microsoft.com/office/drawing/2014/main" id="{A5906F85-8C6D-7F41-A9B0-23F07BB7591F}"/>
              </a:ext>
            </a:extLst>
          </p:cNvPr>
          <p:cNvCxnSpPr/>
          <p:nvPr/>
        </p:nvCxnSpPr>
        <p:spPr>
          <a:xfrm flipH="1">
            <a:off x="7842344" y="4663589"/>
            <a:ext cx="14400" cy="1056300"/>
          </a:xfrm>
          <a:prstGeom prst="straightConnector1">
            <a:avLst/>
          </a:prstGeom>
          <a:noFill/>
          <a:ln w="152400" cap="flat" cmpd="sng">
            <a:solidFill>
              <a:srgbClr val="C1B9CD"/>
            </a:solidFill>
            <a:prstDash val="solid"/>
            <a:miter lim="800000"/>
            <a:headEnd type="none" w="sm" len="sm"/>
            <a:tailEnd type="none" w="sm" len="sm"/>
          </a:ln>
        </p:spPr>
      </p:cxnSp>
      <p:cxnSp>
        <p:nvCxnSpPr>
          <p:cNvPr id="14" name="Google Shape;148;gc1ad13a724_0_18">
            <a:extLst>
              <a:ext uri="{FF2B5EF4-FFF2-40B4-BE49-F238E27FC236}">
                <a16:creationId xmlns:a16="http://schemas.microsoft.com/office/drawing/2014/main" id="{0A377284-223E-8C43-A1B4-DDB4A992A394}"/>
              </a:ext>
            </a:extLst>
          </p:cNvPr>
          <p:cNvCxnSpPr/>
          <p:nvPr/>
        </p:nvCxnSpPr>
        <p:spPr>
          <a:xfrm>
            <a:off x="3927372" y="5644461"/>
            <a:ext cx="3976500" cy="9300"/>
          </a:xfrm>
          <a:prstGeom prst="straightConnector1">
            <a:avLst/>
          </a:prstGeom>
          <a:noFill/>
          <a:ln w="152400" cap="flat" cmpd="sng">
            <a:solidFill>
              <a:srgbClr val="C1B9CD"/>
            </a:solidFill>
            <a:prstDash val="solid"/>
            <a:miter lim="800000"/>
            <a:headEnd type="none" w="sm" len="sm"/>
            <a:tailEnd type="none" w="sm" len="sm"/>
          </a:ln>
        </p:spPr>
      </p:cxnSp>
      <p:sp>
        <p:nvSpPr>
          <p:cNvPr id="15" name="Google Shape;149;gc1ad13a724_0_18">
            <a:extLst>
              <a:ext uri="{FF2B5EF4-FFF2-40B4-BE49-F238E27FC236}">
                <a16:creationId xmlns:a16="http://schemas.microsoft.com/office/drawing/2014/main" id="{FFA065C7-87B9-8D44-877F-8E8DA53C6077}"/>
              </a:ext>
            </a:extLst>
          </p:cNvPr>
          <p:cNvSpPr txBox="1"/>
          <p:nvPr/>
        </p:nvSpPr>
        <p:spPr>
          <a:xfrm>
            <a:off x="2438047" y="1346392"/>
            <a:ext cx="38853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Calibri"/>
              <a:buNone/>
            </a:pPr>
            <a:r>
              <a:rPr lang="en-US" sz="2400" i="0" u="none" strike="noStrike" cap="none" dirty="0">
                <a:solidFill>
                  <a:srgbClr val="757070"/>
                </a:solidFill>
              </a:rPr>
              <a:t>Node features &amp; (optional) initial graph structure</a:t>
            </a:r>
            <a:endParaRPr sz="2400" i="0" u="none" strike="noStrike" cap="none" dirty="0">
              <a:solidFill>
                <a:srgbClr val="757070"/>
              </a:solidFill>
            </a:endParaRPr>
          </a:p>
        </p:txBody>
      </p:sp>
      <p:sp>
        <p:nvSpPr>
          <p:cNvPr id="16" name="Google Shape;150;gc1ad13a724_0_18">
            <a:extLst>
              <a:ext uri="{FF2B5EF4-FFF2-40B4-BE49-F238E27FC236}">
                <a16:creationId xmlns:a16="http://schemas.microsoft.com/office/drawing/2014/main" id="{B8762A89-ECD4-5647-B4C8-05E555019E56}"/>
              </a:ext>
            </a:extLst>
          </p:cNvPr>
          <p:cNvSpPr txBox="1"/>
          <p:nvPr/>
        </p:nvSpPr>
        <p:spPr>
          <a:xfrm>
            <a:off x="4953847" y="3013892"/>
            <a:ext cx="21840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400"/>
              <a:buFont typeface="Calibri"/>
              <a:buNone/>
            </a:pPr>
            <a:r>
              <a:rPr lang="en-US" sz="2400" i="0" u="none" strike="noStrike" cap="none">
                <a:solidFill>
                  <a:schemeClr val="accent5"/>
                </a:solidFill>
              </a:rPr>
              <a:t>Learned graph structure</a:t>
            </a:r>
            <a:endParaRPr sz="2400" i="0" u="none" strike="noStrike" cap="none">
              <a:solidFill>
                <a:schemeClr val="accent5"/>
              </a:solidFill>
            </a:endParaRPr>
          </a:p>
        </p:txBody>
      </p:sp>
      <p:sp>
        <p:nvSpPr>
          <p:cNvPr id="17" name="Google Shape;151;gc1ad13a724_0_18">
            <a:extLst>
              <a:ext uri="{FF2B5EF4-FFF2-40B4-BE49-F238E27FC236}">
                <a16:creationId xmlns:a16="http://schemas.microsoft.com/office/drawing/2014/main" id="{AE8EF13C-D998-AE47-BE24-8F5A4EE64C8E}"/>
              </a:ext>
            </a:extLst>
          </p:cNvPr>
          <p:cNvSpPr txBox="1"/>
          <p:nvPr/>
        </p:nvSpPr>
        <p:spPr>
          <a:xfrm>
            <a:off x="6595394" y="1346390"/>
            <a:ext cx="26259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Calibri"/>
              <a:buNone/>
            </a:pPr>
            <a:r>
              <a:rPr lang="en-US" sz="2400" i="0" u="none" strike="noStrike" cap="none">
                <a:solidFill>
                  <a:srgbClr val="757070"/>
                </a:solidFill>
              </a:rPr>
              <a:t>Downstream task prediction</a:t>
            </a:r>
            <a:endParaRPr sz="2400" i="0" u="none" strike="noStrike" cap="none">
              <a:solidFill>
                <a:srgbClr val="757070"/>
              </a:solidFill>
            </a:endParaRPr>
          </a:p>
        </p:txBody>
      </p:sp>
      <p:sp>
        <p:nvSpPr>
          <p:cNvPr id="18" name="Google Shape;152;gc1ad13a724_0_18">
            <a:extLst>
              <a:ext uri="{FF2B5EF4-FFF2-40B4-BE49-F238E27FC236}">
                <a16:creationId xmlns:a16="http://schemas.microsoft.com/office/drawing/2014/main" id="{37AF44C3-C068-D74F-996C-566FA369ACFE}"/>
              </a:ext>
            </a:extLst>
          </p:cNvPr>
          <p:cNvSpPr/>
          <p:nvPr/>
        </p:nvSpPr>
        <p:spPr>
          <a:xfrm>
            <a:off x="4683697" y="5075292"/>
            <a:ext cx="2972400" cy="50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0000"/>
              </a:buClr>
              <a:buSzPts val="2400"/>
              <a:buFont typeface="Calibri"/>
              <a:buNone/>
            </a:pPr>
            <a:r>
              <a:rPr lang="en-US" sz="2400" i="0" u="none" strike="noStrike" cap="none" dirty="0">
                <a:solidFill>
                  <a:schemeClr val="accent5"/>
                </a:solidFill>
              </a:rPr>
              <a:t>Node embeddings</a:t>
            </a:r>
            <a:endParaRPr sz="2400" i="0" u="none" strike="noStrike" cap="none" dirty="0">
              <a:solidFill>
                <a:schemeClr val="accent5"/>
              </a:solidFill>
            </a:endParaRPr>
          </a:p>
        </p:txBody>
      </p:sp>
      <p:sp>
        <p:nvSpPr>
          <p:cNvPr id="19" name="Google Shape;153;gc1ad13a724_0_18">
            <a:extLst>
              <a:ext uri="{FF2B5EF4-FFF2-40B4-BE49-F238E27FC236}">
                <a16:creationId xmlns:a16="http://schemas.microsoft.com/office/drawing/2014/main" id="{63DC3DEB-521C-BD40-A439-713FD34F6DCE}"/>
              </a:ext>
            </a:extLst>
          </p:cNvPr>
          <p:cNvSpPr/>
          <p:nvPr/>
        </p:nvSpPr>
        <p:spPr>
          <a:xfrm>
            <a:off x="3856472" y="5796992"/>
            <a:ext cx="4530000" cy="507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i="0" u="none" strike="noStrike" cap="none" dirty="0">
                <a:solidFill>
                  <a:srgbClr val="8D573D"/>
                </a:solidFill>
              </a:rPr>
              <a:t>Repeat until condition satisfied</a:t>
            </a:r>
            <a:endParaRPr sz="2400" i="0" u="none" strike="noStrike" cap="none" dirty="0">
              <a:solidFill>
                <a:srgbClr val="8D573D"/>
              </a:solidFill>
            </a:endParaRPr>
          </a:p>
        </p:txBody>
      </p:sp>
      <p:sp>
        <p:nvSpPr>
          <p:cNvPr id="20" name="Google Shape;154;gc1ad13a724_0_18">
            <a:extLst>
              <a:ext uri="{FF2B5EF4-FFF2-40B4-BE49-F238E27FC236}">
                <a16:creationId xmlns:a16="http://schemas.microsoft.com/office/drawing/2014/main" id="{FB673692-1797-A04F-AA40-FF60A0BB7A85}"/>
              </a:ext>
            </a:extLst>
          </p:cNvPr>
          <p:cNvSpPr/>
          <p:nvPr/>
        </p:nvSpPr>
        <p:spPr>
          <a:xfrm rot="-5400000">
            <a:off x="3429132" y="4988715"/>
            <a:ext cx="1075800" cy="373500"/>
          </a:xfrm>
          <a:prstGeom prst="rightArrow">
            <a:avLst>
              <a:gd name="adj1" fmla="val 50000"/>
              <a:gd name="adj2" fmla="val 50000"/>
            </a:avLst>
          </a:prstGeom>
          <a:solidFill>
            <a:srgbClr val="C1B9C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400"/>
              <a:buFont typeface="Calibri"/>
              <a:buNone/>
            </a:pPr>
            <a:endParaRPr sz="24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95429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p:bldP spid="16" grpId="0"/>
      <p:bldP spid="17" grpId="0"/>
      <p:bldP spid="18" grpId="0"/>
      <p:bldP spid="19" grpId="0"/>
      <p:bldP spid="2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Dynamic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Summary</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59</a:t>
            </a:fld>
            <a:endParaRPr lang="en-US"/>
          </a:p>
        </p:txBody>
      </p:sp>
      <p:pic>
        <p:nvPicPr>
          <p:cNvPr id="5" name="Picture 4">
            <a:extLst>
              <a:ext uri="{FF2B5EF4-FFF2-40B4-BE49-F238E27FC236}">
                <a16:creationId xmlns:a16="http://schemas.microsoft.com/office/drawing/2014/main" id="{8F248E2D-CBD8-7A4D-A87C-7AF14B2A0197}"/>
              </a:ext>
            </a:extLst>
          </p:cNvPr>
          <p:cNvPicPr>
            <a:picLocks noChangeAspect="1"/>
          </p:cNvPicPr>
          <p:nvPr/>
        </p:nvPicPr>
        <p:blipFill>
          <a:blip r:embed="rId3"/>
          <a:stretch>
            <a:fillRect/>
          </a:stretch>
        </p:blipFill>
        <p:spPr>
          <a:xfrm>
            <a:off x="1283035" y="2524213"/>
            <a:ext cx="9286566" cy="2683432"/>
          </a:xfrm>
          <a:prstGeom prst="rect">
            <a:avLst/>
          </a:prstGeom>
        </p:spPr>
      </p:pic>
      <p:pic>
        <p:nvPicPr>
          <p:cNvPr id="9" name="Picture 8">
            <a:extLst>
              <a:ext uri="{FF2B5EF4-FFF2-40B4-BE49-F238E27FC236}">
                <a16:creationId xmlns:a16="http://schemas.microsoft.com/office/drawing/2014/main" id="{62133A31-4475-9C49-9E74-8119EC3B88B8}"/>
              </a:ext>
            </a:extLst>
          </p:cNvPr>
          <p:cNvPicPr>
            <a:picLocks noChangeAspect="1"/>
          </p:cNvPicPr>
          <p:nvPr/>
        </p:nvPicPr>
        <p:blipFill>
          <a:blip r:embed="rId4"/>
          <a:stretch>
            <a:fillRect/>
          </a:stretch>
        </p:blipFill>
        <p:spPr>
          <a:xfrm>
            <a:off x="1115961" y="1280202"/>
            <a:ext cx="9960077" cy="5171454"/>
          </a:xfrm>
          <a:prstGeom prst="rect">
            <a:avLst/>
          </a:prstGeom>
        </p:spPr>
      </p:pic>
    </p:spTree>
    <p:extLst>
      <p:ext uri="{BB962C8B-B14F-4D97-AF65-F5344CB8AC3E}">
        <p14:creationId xmlns:p14="http://schemas.microsoft.com/office/powerpoint/2010/main" val="323837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DD00B7C-2FFF-F14F-8DCC-B92A309B54E1}"/>
              </a:ext>
            </a:extLst>
          </p:cNvPr>
          <p:cNvSpPr>
            <a:spLocks noGrp="1"/>
          </p:cNvSpPr>
          <p:nvPr>
            <p:ph type="sldNum" sz="quarter" idx="12"/>
          </p:nvPr>
        </p:nvSpPr>
        <p:spPr/>
        <p:txBody>
          <a:bodyPr/>
          <a:lstStyle/>
          <a:p>
            <a:fld id="{4C15419E-54D6-8648-ABFB-BEF58E3E877E}" type="slidenum">
              <a:rPr lang="en-US" smtClean="0"/>
              <a:t>6</a:t>
            </a:fld>
            <a:endParaRPr lang="en-US"/>
          </a:p>
        </p:txBody>
      </p:sp>
      <p:sp>
        <p:nvSpPr>
          <p:cNvPr id="7" name="Title 6">
            <a:extLst>
              <a:ext uri="{FF2B5EF4-FFF2-40B4-BE49-F238E27FC236}">
                <a16:creationId xmlns:a16="http://schemas.microsoft.com/office/drawing/2014/main" id="{106A4323-948E-A14B-B3EE-618B0C4C1C7D}"/>
              </a:ext>
            </a:extLst>
          </p:cNvPr>
          <p:cNvSpPr>
            <a:spLocks noGrp="1"/>
          </p:cNvSpPr>
          <p:nvPr>
            <p:ph type="title"/>
          </p:nvPr>
        </p:nvSpPr>
        <p:spPr>
          <a:xfrm>
            <a:off x="838200" y="16398"/>
            <a:ext cx="10515600" cy="1325563"/>
          </a:xfrm>
        </p:spPr>
        <p:txBody>
          <a:bodyPr/>
          <a:lstStyle/>
          <a:p>
            <a:r>
              <a:rPr lang="en-US" b="1" spc="-147" dirty="0">
                <a:solidFill>
                  <a:srgbClr val="C00000"/>
                </a:solidFill>
              </a:rPr>
              <a:t>Graphs are ubiquitous in NLP As Well</a:t>
            </a:r>
          </a:p>
        </p:txBody>
      </p:sp>
      <p:pic>
        <p:nvPicPr>
          <p:cNvPr id="9" name="Picture 8">
            <a:extLst>
              <a:ext uri="{FF2B5EF4-FFF2-40B4-BE49-F238E27FC236}">
                <a16:creationId xmlns:a16="http://schemas.microsoft.com/office/drawing/2014/main" id="{AD3BF490-21FE-8E4D-8CA0-175B29F65CDD}"/>
              </a:ext>
            </a:extLst>
          </p:cNvPr>
          <p:cNvPicPr>
            <a:picLocks noChangeAspect="1"/>
          </p:cNvPicPr>
          <p:nvPr/>
        </p:nvPicPr>
        <p:blipFill>
          <a:blip r:embed="rId3"/>
          <a:stretch>
            <a:fillRect/>
          </a:stretch>
        </p:blipFill>
        <p:spPr>
          <a:xfrm>
            <a:off x="1447653" y="1586690"/>
            <a:ext cx="4298207" cy="1379794"/>
          </a:xfrm>
          <a:prstGeom prst="rect">
            <a:avLst/>
          </a:prstGeom>
        </p:spPr>
      </p:pic>
      <p:pic>
        <p:nvPicPr>
          <p:cNvPr id="11" name="Picture 10">
            <a:extLst>
              <a:ext uri="{FF2B5EF4-FFF2-40B4-BE49-F238E27FC236}">
                <a16:creationId xmlns:a16="http://schemas.microsoft.com/office/drawing/2014/main" id="{AB97F8AF-F3B9-BD46-B8D5-76D8DE288CE0}"/>
              </a:ext>
            </a:extLst>
          </p:cNvPr>
          <p:cNvPicPr>
            <a:picLocks noChangeAspect="1"/>
          </p:cNvPicPr>
          <p:nvPr/>
        </p:nvPicPr>
        <p:blipFill>
          <a:blip r:embed="rId4"/>
          <a:stretch>
            <a:fillRect/>
          </a:stretch>
        </p:blipFill>
        <p:spPr>
          <a:xfrm>
            <a:off x="7218768" y="1103003"/>
            <a:ext cx="4017778" cy="1960322"/>
          </a:xfrm>
          <a:prstGeom prst="rect">
            <a:avLst/>
          </a:prstGeom>
        </p:spPr>
      </p:pic>
      <p:pic>
        <p:nvPicPr>
          <p:cNvPr id="13" name="Picture 12">
            <a:extLst>
              <a:ext uri="{FF2B5EF4-FFF2-40B4-BE49-F238E27FC236}">
                <a16:creationId xmlns:a16="http://schemas.microsoft.com/office/drawing/2014/main" id="{60A49467-F67C-094C-B26A-CFD508846FC4}"/>
              </a:ext>
            </a:extLst>
          </p:cNvPr>
          <p:cNvPicPr>
            <a:picLocks noChangeAspect="1"/>
          </p:cNvPicPr>
          <p:nvPr/>
        </p:nvPicPr>
        <p:blipFill>
          <a:blip r:embed="rId5"/>
          <a:stretch>
            <a:fillRect/>
          </a:stretch>
        </p:blipFill>
        <p:spPr>
          <a:xfrm>
            <a:off x="1292738" y="3338090"/>
            <a:ext cx="4453122" cy="1585114"/>
          </a:xfrm>
          <a:prstGeom prst="rect">
            <a:avLst/>
          </a:prstGeom>
        </p:spPr>
      </p:pic>
      <p:pic>
        <p:nvPicPr>
          <p:cNvPr id="15" name="Picture 14">
            <a:extLst>
              <a:ext uri="{FF2B5EF4-FFF2-40B4-BE49-F238E27FC236}">
                <a16:creationId xmlns:a16="http://schemas.microsoft.com/office/drawing/2014/main" id="{83279AC0-D01F-5D41-A49E-46EA61B1F696}"/>
              </a:ext>
            </a:extLst>
          </p:cNvPr>
          <p:cNvPicPr>
            <a:picLocks noChangeAspect="1"/>
          </p:cNvPicPr>
          <p:nvPr/>
        </p:nvPicPr>
        <p:blipFill>
          <a:blip r:embed="rId6"/>
          <a:stretch>
            <a:fillRect/>
          </a:stretch>
        </p:blipFill>
        <p:spPr>
          <a:xfrm>
            <a:off x="6881484" y="3134239"/>
            <a:ext cx="4017778" cy="1992818"/>
          </a:xfrm>
          <a:prstGeom prst="rect">
            <a:avLst/>
          </a:prstGeom>
        </p:spPr>
      </p:pic>
      <p:pic>
        <p:nvPicPr>
          <p:cNvPr id="17" name="Picture 16">
            <a:extLst>
              <a:ext uri="{FF2B5EF4-FFF2-40B4-BE49-F238E27FC236}">
                <a16:creationId xmlns:a16="http://schemas.microsoft.com/office/drawing/2014/main" id="{483AF1EB-08D7-E341-B328-EB05B3BF5EA2}"/>
              </a:ext>
            </a:extLst>
          </p:cNvPr>
          <p:cNvPicPr>
            <a:picLocks noChangeAspect="1"/>
          </p:cNvPicPr>
          <p:nvPr/>
        </p:nvPicPr>
        <p:blipFill>
          <a:blip r:embed="rId7"/>
          <a:stretch>
            <a:fillRect/>
          </a:stretch>
        </p:blipFill>
        <p:spPr>
          <a:xfrm>
            <a:off x="2084356" y="5216265"/>
            <a:ext cx="7897844" cy="1379795"/>
          </a:xfrm>
          <a:prstGeom prst="rect">
            <a:avLst/>
          </a:prstGeom>
        </p:spPr>
      </p:pic>
      <p:sp>
        <p:nvSpPr>
          <p:cNvPr id="18" name="object 13">
            <a:extLst>
              <a:ext uri="{FF2B5EF4-FFF2-40B4-BE49-F238E27FC236}">
                <a16:creationId xmlns:a16="http://schemas.microsoft.com/office/drawing/2014/main" id="{04CCB9B3-13BD-EC47-A7EC-D00F23B95A8A}"/>
              </a:ext>
            </a:extLst>
          </p:cNvPr>
          <p:cNvSpPr txBox="1"/>
          <p:nvPr/>
        </p:nvSpPr>
        <p:spPr>
          <a:xfrm>
            <a:off x="2488816" y="2943598"/>
            <a:ext cx="2060965" cy="263320"/>
          </a:xfrm>
          <a:prstGeom prst="rect">
            <a:avLst/>
          </a:prstGeom>
        </p:spPr>
        <p:txBody>
          <a:bodyPr vert="horz" wrap="square" lIns="0" tIns="16933" rIns="0" bIns="0" rtlCol="0">
            <a:spAutoFit/>
          </a:bodyPr>
          <a:lstStyle/>
          <a:p>
            <a:pPr marL="16933">
              <a:spcBef>
                <a:spcPts val="133"/>
              </a:spcBef>
            </a:pPr>
            <a:r>
              <a:rPr lang="en-US" sz="1600" spc="-67" dirty="0">
                <a:latin typeface="Arial"/>
                <a:cs typeface="Arial"/>
              </a:rPr>
              <a:t>Dependency graph </a:t>
            </a:r>
            <a:endParaRPr sz="1600" dirty="0">
              <a:latin typeface="Arial"/>
              <a:cs typeface="Arial"/>
            </a:endParaRPr>
          </a:p>
        </p:txBody>
      </p:sp>
      <p:sp>
        <p:nvSpPr>
          <p:cNvPr id="19" name="object 13">
            <a:extLst>
              <a:ext uri="{FF2B5EF4-FFF2-40B4-BE49-F238E27FC236}">
                <a16:creationId xmlns:a16="http://schemas.microsoft.com/office/drawing/2014/main" id="{963A68AD-BCAD-634A-9D2F-49D5D75A7510}"/>
              </a:ext>
            </a:extLst>
          </p:cNvPr>
          <p:cNvSpPr txBox="1"/>
          <p:nvPr/>
        </p:nvSpPr>
        <p:spPr>
          <a:xfrm>
            <a:off x="9095229" y="1641626"/>
            <a:ext cx="2060965" cy="263320"/>
          </a:xfrm>
          <a:prstGeom prst="rect">
            <a:avLst/>
          </a:prstGeom>
        </p:spPr>
        <p:txBody>
          <a:bodyPr vert="horz" wrap="square" lIns="0" tIns="16933" rIns="0" bIns="0" rtlCol="0">
            <a:spAutoFit/>
          </a:bodyPr>
          <a:lstStyle/>
          <a:p>
            <a:pPr marL="16933">
              <a:spcBef>
                <a:spcPts val="133"/>
              </a:spcBef>
            </a:pPr>
            <a:r>
              <a:rPr lang="en-US" sz="1600" dirty="0"/>
              <a:t>Constituency graph</a:t>
            </a:r>
            <a:endParaRPr sz="1600" dirty="0">
              <a:latin typeface="Arial"/>
              <a:cs typeface="Arial"/>
            </a:endParaRPr>
          </a:p>
        </p:txBody>
      </p:sp>
      <p:sp>
        <p:nvSpPr>
          <p:cNvPr id="21" name="object 13">
            <a:extLst>
              <a:ext uri="{FF2B5EF4-FFF2-40B4-BE49-F238E27FC236}">
                <a16:creationId xmlns:a16="http://schemas.microsoft.com/office/drawing/2014/main" id="{7C8AFAD5-F8D3-694B-B9CD-BE9EDA473FE0}"/>
              </a:ext>
            </a:extLst>
          </p:cNvPr>
          <p:cNvSpPr txBox="1"/>
          <p:nvPr/>
        </p:nvSpPr>
        <p:spPr>
          <a:xfrm>
            <a:off x="2207462" y="4922716"/>
            <a:ext cx="2060965" cy="263320"/>
          </a:xfrm>
          <a:prstGeom prst="rect">
            <a:avLst/>
          </a:prstGeom>
        </p:spPr>
        <p:txBody>
          <a:bodyPr vert="horz" wrap="square" lIns="0" tIns="16933" rIns="0" bIns="0" rtlCol="0">
            <a:spAutoFit/>
          </a:bodyPr>
          <a:lstStyle/>
          <a:p>
            <a:pPr marL="16933" algn="ctr">
              <a:spcBef>
                <a:spcPts val="133"/>
              </a:spcBef>
            </a:pPr>
            <a:r>
              <a:rPr lang="en-US" sz="1600" dirty="0"/>
              <a:t>AMR graph</a:t>
            </a:r>
            <a:endParaRPr sz="1600" dirty="0">
              <a:latin typeface="Arial"/>
              <a:cs typeface="Arial"/>
            </a:endParaRPr>
          </a:p>
        </p:txBody>
      </p:sp>
      <p:sp>
        <p:nvSpPr>
          <p:cNvPr id="22" name="object 13">
            <a:extLst>
              <a:ext uri="{FF2B5EF4-FFF2-40B4-BE49-F238E27FC236}">
                <a16:creationId xmlns:a16="http://schemas.microsoft.com/office/drawing/2014/main" id="{9BA21DB9-526A-A84B-8F08-B592C579442E}"/>
              </a:ext>
            </a:extLst>
          </p:cNvPr>
          <p:cNvSpPr txBox="1"/>
          <p:nvPr/>
        </p:nvSpPr>
        <p:spPr>
          <a:xfrm>
            <a:off x="8046679" y="5127057"/>
            <a:ext cx="2060965" cy="263320"/>
          </a:xfrm>
          <a:prstGeom prst="rect">
            <a:avLst/>
          </a:prstGeom>
        </p:spPr>
        <p:txBody>
          <a:bodyPr vert="horz" wrap="square" lIns="0" tIns="16933" rIns="0" bIns="0" rtlCol="0">
            <a:spAutoFit/>
          </a:bodyPr>
          <a:lstStyle/>
          <a:p>
            <a:pPr marL="16933" algn="ctr">
              <a:spcBef>
                <a:spcPts val="133"/>
              </a:spcBef>
            </a:pPr>
            <a:r>
              <a:rPr lang="en-US" sz="1600" dirty="0"/>
              <a:t>IE graph</a:t>
            </a:r>
            <a:endParaRPr sz="1600" dirty="0">
              <a:latin typeface="Arial"/>
              <a:cs typeface="Arial"/>
            </a:endParaRPr>
          </a:p>
        </p:txBody>
      </p:sp>
      <p:sp>
        <p:nvSpPr>
          <p:cNvPr id="23" name="object 13">
            <a:extLst>
              <a:ext uri="{FF2B5EF4-FFF2-40B4-BE49-F238E27FC236}">
                <a16:creationId xmlns:a16="http://schemas.microsoft.com/office/drawing/2014/main" id="{B8A7CAA7-8271-9E4E-9B37-807C09E4056F}"/>
              </a:ext>
            </a:extLst>
          </p:cNvPr>
          <p:cNvSpPr txBox="1"/>
          <p:nvPr/>
        </p:nvSpPr>
        <p:spPr>
          <a:xfrm>
            <a:off x="4803682" y="6527108"/>
            <a:ext cx="2060965" cy="263320"/>
          </a:xfrm>
          <a:prstGeom prst="rect">
            <a:avLst/>
          </a:prstGeom>
        </p:spPr>
        <p:txBody>
          <a:bodyPr vert="horz" wrap="square" lIns="0" tIns="16933" rIns="0" bIns="0" rtlCol="0">
            <a:spAutoFit/>
          </a:bodyPr>
          <a:lstStyle/>
          <a:p>
            <a:pPr marL="16933" algn="ctr">
              <a:spcBef>
                <a:spcPts val="133"/>
              </a:spcBef>
            </a:pPr>
            <a:r>
              <a:rPr lang="en-US" sz="1600" dirty="0"/>
              <a:t>SQL graph</a:t>
            </a:r>
            <a:endParaRPr sz="1600" dirty="0">
              <a:latin typeface="Arial"/>
              <a:cs typeface="Arial"/>
            </a:endParaRPr>
          </a:p>
        </p:txBody>
      </p:sp>
    </p:spTree>
    <p:extLst>
      <p:ext uri="{BB962C8B-B14F-4D97-AF65-F5344CB8AC3E}">
        <p14:creationId xmlns:p14="http://schemas.microsoft.com/office/powerpoint/2010/main" val="2784538500"/>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vs.</a:t>
            </a:r>
            <a:r>
              <a:rPr lang="zh-CN" altLang="en-US" b="1" spc="-253" dirty="0">
                <a:solidFill>
                  <a:srgbClr val="C00000"/>
                </a:solidFill>
              </a:rPr>
              <a:t> </a:t>
            </a:r>
            <a:r>
              <a:rPr lang="en-US" altLang="zh-CN" b="1" spc="-253" dirty="0">
                <a:solidFill>
                  <a:srgbClr val="C00000"/>
                </a:solidFill>
              </a:rPr>
              <a:t>Dynamic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60</a:t>
            </a:fld>
            <a:endParaRPr lang="en-US"/>
          </a:p>
        </p:txBody>
      </p:sp>
      <p:graphicFrame>
        <p:nvGraphicFramePr>
          <p:cNvPr id="5" name="Table 5">
            <a:extLst>
              <a:ext uri="{FF2B5EF4-FFF2-40B4-BE49-F238E27FC236}">
                <a16:creationId xmlns:a16="http://schemas.microsoft.com/office/drawing/2014/main" id="{FB4A3F9E-F3C0-0745-AA79-1C41D6310991}"/>
              </a:ext>
            </a:extLst>
          </p:cNvPr>
          <p:cNvGraphicFramePr>
            <a:graphicFrameLocks noGrp="1"/>
          </p:cNvGraphicFramePr>
          <p:nvPr/>
        </p:nvGraphicFramePr>
        <p:xfrm>
          <a:off x="370114" y="1835694"/>
          <a:ext cx="11549743" cy="3779520"/>
        </p:xfrm>
        <a:graphic>
          <a:graphicData uri="http://schemas.openxmlformats.org/drawingml/2006/table">
            <a:tbl>
              <a:tblPr firstRow="1" bandRow="1">
                <a:tableStyleId>{5C22544A-7EE6-4342-B048-85BDC9FD1C3A}</a:tableStyleId>
              </a:tblPr>
              <a:tblGrid>
                <a:gridCol w="6136465">
                  <a:extLst>
                    <a:ext uri="{9D8B030D-6E8A-4147-A177-3AD203B41FA5}">
                      <a16:colId xmlns:a16="http://schemas.microsoft.com/office/drawing/2014/main" val="1649514040"/>
                    </a:ext>
                  </a:extLst>
                </a:gridCol>
                <a:gridCol w="5413278">
                  <a:extLst>
                    <a:ext uri="{9D8B030D-6E8A-4147-A177-3AD203B41FA5}">
                      <a16:colId xmlns:a16="http://schemas.microsoft.com/office/drawing/2014/main" val="3549591926"/>
                    </a:ext>
                  </a:extLst>
                </a:gridCol>
              </a:tblGrid>
              <a:tr h="370840">
                <a:tc>
                  <a:txBody>
                    <a:bodyPr/>
                    <a:lstStyle/>
                    <a:p>
                      <a:pPr algn="ctr"/>
                      <a:r>
                        <a:rPr lang="en-US" altLang="zh-CN" sz="2000" dirty="0">
                          <a:latin typeface="Calibri" panose="020F0502020204030204" pitchFamily="34" charset="0"/>
                          <a:cs typeface="Calibri" panose="020F0502020204030204" pitchFamily="34" charset="0"/>
                        </a:rPr>
                        <a:t>Static</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graph</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construction</a:t>
                      </a:r>
                      <a:endParaRPr lang="en-US" sz="2000" dirty="0">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000" dirty="0">
                          <a:latin typeface="Calibri" panose="020F0502020204030204" pitchFamily="34" charset="0"/>
                          <a:cs typeface="Calibri" panose="020F0502020204030204" pitchFamily="34" charset="0"/>
                        </a:rPr>
                        <a:t>Dynamic</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graph</a:t>
                      </a:r>
                      <a:r>
                        <a:rPr lang="zh-CN" altLang="en-US" sz="2000" dirty="0">
                          <a:latin typeface="Calibri" panose="020F0502020204030204" pitchFamily="34" charset="0"/>
                          <a:cs typeface="Calibri" panose="020F0502020204030204" pitchFamily="34" charset="0"/>
                        </a:rPr>
                        <a:t> </a:t>
                      </a:r>
                      <a:r>
                        <a:rPr lang="en-US" altLang="zh-CN" sz="2000" dirty="0">
                          <a:latin typeface="Calibri" panose="020F0502020204030204" pitchFamily="34" charset="0"/>
                          <a:cs typeface="Calibri" panose="020F0502020204030204" pitchFamily="34" charset="0"/>
                        </a:rPr>
                        <a:t>construction</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46225970"/>
                  </a:ext>
                </a:extLst>
              </a:tr>
              <a:tr h="370840">
                <a:tc>
                  <a:txBody>
                    <a:bodyPr/>
                    <a:lstStyle/>
                    <a:p>
                      <a:pPr algn="ctr"/>
                      <a:r>
                        <a:rPr lang="en-US" altLang="zh-CN" sz="2000" dirty="0">
                          <a:solidFill>
                            <a:srgbClr val="FF0000"/>
                          </a:solidFill>
                          <a:latin typeface="Calibri" panose="020F0502020204030204" pitchFamily="34" charset="0"/>
                          <a:cs typeface="Calibri" panose="020F0502020204030204" pitchFamily="34" charset="0"/>
                        </a:rPr>
                        <a:t>Pros</a:t>
                      </a:r>
                      <a:endParaRPr lang="en-US" sz="2000" dirty="0">
                        <a:solidFill>
                          <a:srgbClr val="FF0000"/>
                        </a:solidFill>
                        <a:latin typeface="Calibri" panose="020F0502020204030204" pitchFamily="34" charset="0"/>
                        <a:cs typeface="Calibri" panose="020F0502020204030204" pitchFamily="34" charset="0"/>
                      </a:endParaRPr>
                    </a:p>
                  </a:txBody>
                  <a:tcPr/>
                </a:tc>
                <a:tc>
                  <a:txBody>
                    <a:bodyPr/>
                    <a:lstStyle/>
                    <a:p>
                      <a:pPr algn="ctr"/>
                      <a:r>
                        <a:rPr lang="en-US" altLang="zh-CN" sz="2000" dirty="0">
                          <a:solidFill>
                            <a:srgbClr val="FF0000"/>
                          </a:solidFill>
                          <a:latin typeface="Calibri" panose="020F0502020204030204" pitchFamily="34" charset="0"/>
                          <a:cs typeface="Calibri" panose="020F0502020204030204" pitchFamily="34" charset="0"/>
                        </a:rPr>
                        <a:t>Pros</a:t>
                      </a:r>
                      <a:endParaRPr lang="en-US" sz="2000" dirty="0">
                        <a:solidFill>
                          <a:srgbClr val="FF000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896167659"/>
                  </a:ext>
                </a:extLst>
              </a:tr>
              <a:tr h="370840">
                <a:tc>
                  <a:txBody>
                    <a:bodyPr/>
                    <a:lstStyle/>
                    <a:p>
                      <a:r>
                        <a:rPr lang="en-US" sz="2000" dirty="0">
                          <a:latin typeface="Calibri" panose="020F0502020204030204" pitchFamily="34" charset="0"/>
                          <a:cs typeface="Calibri" panose="020F0502020204030204" pitchFamily="34" charset="0"/>
                        </a:rPr>
                        <a:t>prior knowledge</a:t>
                      </a:r>
                    </a:p>
                  </a:txBody>
                  <a:tcPr/>
                </a:tc>
                <a:tc>
                  <a:txBody>
                    <a:bodyPr/>
                    <a:lstStyle/>
                    <a:p>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no</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sz="2000" b="0" i="0" u="none" strike="noStrike" kern="1200" dirty="0">
                          <a:solidFill>
                            <a:schemeClr val="dk1"/>
                          </a:solidFill>
                          <a:effectLst/>
                          <a:latin typeface="Calibri" panose="020F0502020204030204" pitchFamily="34" charset="0"/>
                          <a:ea typeface="+mn-ea"/>
                          <a:cs typeface="Calibri" panose="020F0502020204030204" pitchFamily="34" charset="0"/>
                        </a:rPr>
                        <a:t>domain expertise</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58915340"/>
                  </a:ext>
                </a:extLst>
              </a:tr>
              <a:tr h="370840">
                <a:tc>
                  <a:txBody>
                    <a:bodyPr/>
                    <a:lstStyle/>
                    <a:p>
                      <a:pPr algn="ctr"/>
                      <a:endParaRPr lang="en-US" sz="2000" dirty="0">
                        <a:solidFill>
                          <a:srgbClr val="FF0000"/>
                        </a:solidFill>
                        <a:latin typeface="Calibri" panose="020F0502020204030204" pitchFamily="34" charset="0"/>
                        <a:cs typeface="Calibri" panose="020F0502020204030204" pitchFamily="34" charset="0"/>
                      </a:endParaRPr>
                    </a:p>
                  </a:txBody>
                  <a:tcPr/>
                </a:tc>
                <a:tc>
                  <a:txBody>
                    <a:bodyPr/>
                    <a:lstStyle/>
                    <a:p>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joint</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graph</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structure</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&amp;</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representation</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learning</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69814195"/>
                  </a:ext>
                </a:extLst>
              </a:tr>
              <a:tr h="370840">
                <a:tc>
                  <a:txBody>
                    <a:bodyPr/>
                    <a:lstStyle/>
                    <a:p>
                      <a:pPr algn="ctr"/>
                      <a:r>
                        <a:rPr lang="en-US" altLang="zh-CN" sz="2000" dirty="0">
                          <a:solidFill>
                            <a:srgbClr val="00B0F0"/>
                          </a:solidFill>
                          <a:latin typeface="Calibri" panose="020F0502020204030204" pitchFamily="34" charset="0"/>
                          <a:cs typeface="Calibri" panose="020F0502020204030204" pitchFamily="34" charset="0"/>
                        </a:rPr>
                        <a:t>Cons</a:t>
                      </a:r>
                      <a:endParaRPr lang="en-US" sz="2000" dirty="0">
                        <a:solidFill>
                          <a:srgbClr val="00B0F0"/>
                        </a:solidFill>
                        <a:latin typeface="Calibri" panose="020F0502020204030204" pitchFamily="34" charset="0"/>
                        <a:cs typeface="Calibri" panose="020F0502020204030204" pitchFamily="34" charset="0"/>
                      </a:endParaRPr>
                    </a:p>
                  </a:txBody>
                  <a:tcPr/>
                </a:tc>
                <a:tc>
                  <a:txBody>
                    <a:bodyPr/>
                    <a:lstStyle/>
                    <a:p>
                      <a:pPr algn="ctr"/>
                      <a:r>
                        <a:rPr lang="en-US" altLang="zh-CN" sz="2000" dirty="0">
                          <a:solidFill>
                            <a:srgbClr val="00B0F0"/>
                          </a:solidFill>
                          <a:latin typeface="Calibri" panose="020F0502020204030204" pitchFamily="34" charset="0"/>
                          <a:cs typeface="Calibri" panose="020F0502020204030204" pitchFamily="34" charset="0"/>
                        </a:rPr>
                        <a:t>Cons</a:t>
                      </a:r>
                      <a:endParaRPr lang="en-US" sz="2000" dirty="0">
                        <a:solidFill>
                          <a:srgbClr val="00B0F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97833699"/>
                  </a:ext>
                </a:extLst>
              </a:tr>
              <a:tr h="370840">
                <a:tc>
                  <a:txBody>
                    <a:bodyPr/>
                    <a:lstStyle/>
                    <a:p>
                      <a:r>
                        <a:rPr lang="en-US" sz="2000" b="0" i="0" u="none" strike="noStrike" kern="1200" dirty="0">
                          <a:solidFill>
                            <a:schemeClr val="dk1"/>
                          </a:solidFill>
                          <a:effectLst/>
                          <a:latin typeface="Calibri" panose="020F0502020204030204" pitchFamily="34" charset="0"/>
                          <a:ea typeface="+mn-ea"/>
                          <a:cs typeface="Calibri" panose="020F0502020204030204" pitchFamily="34" charset="0"/>
                        </a:rPr>
                        <a:t>extensive domain expertise</a:t>
                      </a:r>
                      <a:endParaRPr lang="en-US" sz="2000" dirty="0">
                        <a:latin typeface="Calibri" panose="020F0502020204030204" pitchFamily="34" charset="0"/>
                        <a:cs typeface="Calibri" panose="020F0502020204030204" pitchFamily="34" charset="0"/>
                      </a:endParaRPr>
                    </a:p>
                  </a:txBody>
                  <a:tcPr/>
                </a:tc>
                <a:tc>
                  <a:txBody>
                    <a:bodyPr/>
                    <a:lstStyle/>
                    <a:p>
                      <a:r>
                        <a:rPr lang="en-US" altLang="zh-CN" sz="2000" dirty="0">
                          <a:latin typeface="Calibri" panose="020F0502020204030204" pitchFamily="34" charset="0"/>
                          <a:cs typeface="Calibri" panose="020F0502020204030204" pitchFamily="34" charset="0"/>
                        </a:rPr>
                        <a:t>scalability</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7656330"/>
                  </a:ext>
                </a:extLst>
              </a:tr>
              <a:tr h="370840">
                <a:tc>
                  <a:txBody>
                    <a:bodyPr/>
                    <a:lstStyle/>
                    <a:p>
                      <a:pPr marL="342900" indent="-342900">
                        <a:buFont typeface="Arial" panose="020B0604020202020204" pitchFamily="34" charset="0"/>
                        <a:buChar char="•"/>
                      </a:pPr>
                      <a:r>
                        <a:rPr lang="en-US" sz="2000" b="0" i="0" u="none" strike="noStrike" kern="1200" dirty="0">
                          <a:solidFill>
                            <a:schemeClr val="dk1"/>
                          </a:solidFill>
                          <a:effectLst/>
                          <a:latin typeface="Calibri" panose="020F0502020204030204" pitchFamily="34" charset="0"/>
                          <a:ea typeface="+mn-ea"/>
                          <a:cs typeface="Calibri" panose="020F0502020204030204" pitchFamily="34" charset="0"/>
                        </a:rPr>
                        <a:t>error-prone</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sz="2000" b="0" i="0" u="none" strike="noStrike" kern="1200" dirty="0">
                          <a:solidFill>
                            <a:schemeClr val="dk1"/>
                          </a:solidFill>
                          <a:effectLst/>
                          <a:latin typeface="Calibri" panose="020F0502020204030204" pitchFamily="34" charset="0"/>
                          <a:ea typeface="+mn-ea"/>
                          <a:cs typeface="Calibri" panose="020F0502020204030204" pitchFamily="34" charset="0"/>
                        </a:rPr>
                        <a:t>(e.g., noisy</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sz="2000" b="0" i="0" u="none" strike="noStrike" kern="1200" dirty="0">
                          <a:solidFill>
                            <a:schemeClr val="dk1"/>
                          </a:solidFill>
                          <a:effectLst/>
                          <a:latin typeface="Calibri" panose="020F0502020204030204" pitchFamily="34" charset="0"/>
                          <a:ea typeface="+mn-ea"/>
                          <a:cs typeface="Calibri" panose="020F0502020204030204" pitchFamily="34" charset="0"/>
                        </a:rPr>
                        <a:t>incomplete)</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sub-optimal</a:t>
                      </a:r>
                    </a:p>
                  </a:txBody>
                  <a:tcPr/>
                </a:tc>
                <a:tc>
                  <a:txBody>
                    <a:bodyPr/>
                    <a:lstStyle/>
                    <a:p>
                      <a:r>
                        <a:rPr lang="en-US" altLang="zh-CN" sz="2000" dirty="0" err="1">
                          <a:latin typeface="Calibri" panose="020F0502020204030204" pitchFamily="34" charset="0"/>
                          <a:cs typeface="Calibri" panose="020F0502020204030204" pitchFamily="34" charset="0"/>
                        </a:rPr>
                        <a:t>explainability</a:t>
                      </a:r>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109808878"/>
                  </a:ext>
                </a:extLst>
              </a:tr>
              <a:tr h="370840">
                <a:tc>
                  <a:txBody>
                    <a:bodyPr/>
                    <a:lstStyle/>
                    <a:p>
                      <a:pPr marL="342900" indent="-342900">
                        <a:buFont typeface="Arial" panose="020B0604020202020204" pitchFamily="34" charset="0"/>
                        <a:buChar char="•"/>
                      </a:pP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disjoint</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graph</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structure</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&amp;</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representation</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learning</a:t>
                      </a:r>
                    </a:p>
                    <a:p>
                      <a:pPr marL="342900" indent="-342900">
                        <a:buFont typeface="Arial" panose="020B0604020202020204" pitchFamily="34" charset="0"/>
                        <a:buChar char="•"/>
                      </a:pPr>
                      <a:r>
                        <a:rPr lang="en-US" altLang="zh-CN" sz="2000" b="0" i="0" u="none" strike="noStrike" kern="1200" dirty="0">
                          <a:solidFill>
                            <a:schemeClr val="dk1"/>
                          </a:solidFill>
                          <a:effectLst/>
                          <a:latin typeface="Calibri" panose="020F0502020204030204" pitchFamily="34" charset="0"/>
                          <a:ea typeface="+mn-ea"/>
                          <a:cs typeface="Calibri" panose="020F0502020204030204" pitchFamily="34" charset="0"/>
                        </a:rPr>
                        <a:t>error</a:t>
                      </a:r>
                      <a:r>
                        <a:rPr lang="zh-CN" altLang="en-US" sz="2000" b="0" i="0" u="none" strike="noStrike" kern="1200" dirty="0">
                          <a:solidFill>
                            <a:schemeClr val="dk1"/>
                          </a:solidFill>
                          <a:effectLst/>
                          <a:latin typeface="Calibri" panose="020F0502020204030204" pitchFamily="34" charset="0"/>
                          <a:ea typeface="+mn-ea"/>
                          <a:cs typeface="Calibri" panose="020F0502020204030204" pitchFamily="34" charset="0"/>
                        </a:rPr>
                        <a:t> </a:t>
                      </a:r>
                      <a:r>
                        <a:rPr lang="en-US" sz="2000" b="0" i="0" u="none" strike="noStrike" kern="1200" dirty="0">
                          <a:solidFill>
                            <a:schemeClr val="dk1"/>
                          </a:solidFill>
                          <a:effectLst/>
                          <a:latin typeface="Calibri" panose="020F0502020204030204" pitchFamily="34" charset="0"/>
                          <a:ea typeface="+mn-ea"/>
                          <a:cs typeface="Calibri" panose="020F0502020204030204" pitchFamily="34" charset="0"/>
                        </a:rPr>
                        <a:t>accumulation</a:t>
                      </a:r>
                      <a:endParaRPr lang="en-US" sz="2000" dirty="0">
                        <a:latin typeface="Calibri" panose="020F0502020204030204" pitchFamily="34" charset="0"/>
                        <a:cs typeface="Calibri" panose="020F0502020204030204" pitchFamily="34" charset="0"/>
                      </a:endParaRPr>
                    </a:p>
                  </a:txBody>
                  <a:tcPr/>
                </a:tc>
                <a:tc>
                  <a:txBody>
                    <a:bodyPr/>
                    <a:lstStyle/>
                    <a:p>
                      <a:endParaRPr lang="en-US" sz="20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62012985"/>
                  </a:ext>
                </a:extLst>
              </a:tr>
            </a:tbl>
          </a:graphicData>
        </a:graphic>
      </p:graphicFrame>
      <p:cxnSp>
        <p:nvCxnSpPr>
          <p:cNvPr id="6" name="Straight Arrow Connector 5">
            <a:extLst>
              <a:ext uri="{FF2B5EF4-FFF2-40B4-BE49-F238E27FC236}">
                <a16:creationId xmlns:a16="http://schemas.microsoft.com/office/drawing/2014/main" id="{30437C61-F07A-1240-BD0A-8D8341BD921D}"/>
              </a:ext>
            </a:extLst>
          </p:cNvPr>
          <p:cNvCxnSpPr>
            <a:cxnSpLocks/>
            <a:endCxn id="7" idx="1"/>
          </p:cNvCxnSpPr>
          <p:nvPr/>
        </p:nvCxnSpPr>
        <p:spPr>
          <a:xfrm flipV="1">
            <a:off x="8392886" y="1532616"/>
            <a:ext cx="511841" cy="2898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a:extLst>
              <a:ext uri="{FF2B5EF4-FFF2-40B4-BE49-F238E27FC236}">
                <a16:creationId xmlns:a16="http://schemas.microsoft.com/office/drawing/2014/main" id="{08D220AF-C91F-BB41-A2DE-C1AEBE495281}"/>
              </a:ext>
            </a:extLst>
          </p:cNvPr>
          <p:cNvSpPr/>
          <p:nvPr/>
        </p:nvSpPr>
        <p:spPr>
          <a:xfrm>
            <a:off x="8904727" y="1242786"/>
            <a:ext cx="2449073" cy="57966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chemeClr val="tx1"/>
                </a:solidFill>
              </a:rPr>
              <a:t>New</a:t>
            </a:r>
            <a:r>
              <a:rPr lang="zh-CN" altLang="en-US" dirty="0">
                <a:solidFill>
                  <a:schemeClr val="tx1"/>
                </a:solidFill>
              </a:rPr>
              <a:t> </a:t>
            </a:r>
            <a:r>
              <a:rPr lang="en-US" altLang="zh-CN" dirty="0">
                <a:solidFill>
                  <a:schemeClr val="tx1"/>
                </a:solidFill>
              </a:rPr>
              <a:t>topic</a:t>
            </a:r>
            <a:r>
              <a:rPr lang="zh-CN" altLang="en-US" dirty="0">
                <a:solidFill>
                  <a:schemeClr val="tx1"/>
                </a:solidFill>
              </a:rPr>
              <a:t> </a:t>
            </a:r>
            <a:r>
              <a:rPr lang="en-US" altLang="zh-CN" dirty="0">
                <a:solidFill>
                  <a:schemeClr val="tx1"/>
                </a:solidFill>
              </a:rPr>
              <a:t>in</a:t>
            </a:r>
            <a:r>
              <a:rPr lang="zh-CN" altLang="en-US" dirty="0">
                <a:solidFill>
                  <a:schemeClr val="tx1"/>
                </a:solidFill>
              </a:rPr>
              <a:t> </a:t>
            </a:r>
            <a:r>
              <a:rPr lang="en-US" altLang="zh-CN" dirty="0">
                <a:solidFill>
                  <a:schemeClr val="tx1"/>
                </a:solidFill>
              </a:rPr>
              <a:t>DLG4NLP!</a:t>
            </a:r>
            <a:endParaRPr lang="en-US" dirty="0">
              <a:solidFill>
                <a:schemeClr val="tx1"/>
              </a:solidFill>
            </a:endParaRPr>
          </a:p>
        </p:txBody>
      </p:sp>
    </p:spTree>
    <p:extLst>
      <p:ext uri="{BB962C8B-B14F-4D97-AF65-F5344CB8AC3E}">
        <p14:creationId xmlns:p14="http://schemas.microsoft.com/office/powerpoint/2010/main" val="154092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lstStyle/>
          <a:p>
            <a:r>
              <a:rPr lang="en-US" altLang="zh-CN" b="1" spc="-253" dirty="0">
                <a:solidFill>
                  <a:srgbClr val="C00000"/>
                </a:solidFill>
              </a:rPr>
              <a:t>Static</a:t>
            </a:r>
            <a:r>
              <a:rPr lang="zh-CN" altLang="en-US" b="1" spc="-253" dirty="0">
                <a:solidFill>
                  <a:srgbClr val="C00000"/>
                </a:solidFill>
              </a:rPr>
              <a:t> </a:t>
            </a:r>
            <a:r>
              <a:rPr lang="en-US" altLang="zh-CN" b="1" spc="-253" dirty="0">
                <a:solidFill>
                  <a:srgbClr val="C00000"/>
                </a:solidFill>
              </a:rPr>
              <a:t>vs.</a:t>
            </a:r>
            <a:r>
              <a:rPr lang="zh-CN" altLang="en-US" b="1" spc="-253" dirty="0">
                <a:solidFill>
                  <a:srgbClr val="C00000"/>
                </a:solidFill>
              </a:rPr>
              <a:t> </a:t>
            </a:r>
            <a:r>
              <a:rPr lang="en-US" altLang="zh-CN" b="1" spc="-253" dirty="0">
                <a:solidFill>
                  <a:srgbClr val="C00000"/>
                </a:solidFill>
              </a:rPr>
              <a:t>Dynamic</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Construction</a:t>
            </a:r>
            <a:r>
              <a:rPr lang="zh-CN" altLang="en-US" b="1" spc="-253" dirty="0">
                <a:solidFill>
                  <a:srgbClr val="C00000"/>
                </a:solidFill>
              </a:rPr>
              <a:t> </a:t>
            </a:r>
            <a:r>
              <a:rPr lang="en-US" altLang="zh-CN" b="1" spc="-253" dirty="0">
                <a:solidFill>
                  <a:srgbClr val="C00000"/>
                </a:solidFill>
              </a:rPr>
              <a:t>(</a:t>
            </a:r>
            <a:r>
              <a:rPr lang="en-US" altLang="zh-CN" b="1" spc="-253" dirty="0" err="1">
                <a:solidFill>
                  <a:srgbClr val="C00000"/>
                </a:solidFill>
              </a:rPr>
              <a:t>cont</a:t>
            </a:r>
            <a:r>
              <a:rPr lang="en-US" altLang="zh-CN" b="1" spc="-253" dirty="0">
                <a:solidFill>
                  <a:srgbClr val="C00000"/>
                </a:solidFill>
              </a:rPr>
              <a:t>)</a:t>
            </a:r>
            <a:endParaRPr kumimoji="1" lang="zh-CN" altLang="en-US" dirty="0"/>
          </a:p>
        </p:txBody>
      </p:sp>
      <p:sp>
        <p:nvSpPr>
          <p:cNvPr id="8" name="TextBox 7">
            <a:extLst>
              <a:ext uri="{FF2B5EF4-FFF2-40B4-BE49-F238E27FC236}">
                <a16:creationId xmlns:a16="http://schemas.microsoft.com/office/drawing/2014/main" id="{76EFBFD0-AEC2-1448-9AB6-FF3ACF55F9D1}"/>
              </a:ext>
            </a:extLst>
          </p:cNvPr>
          <p:cNvSpPr txBox="1"/>
          <p:nvPr/>
        </p:nvSpPr>
        <p:spPr>
          <a:xfrm>
            <a:off x="371473" y="1179879"/>
            <a:ext cx="5219700" cy="2062103"/>
          </a:xfrm>
          <a:prstGeom prst="rect">
            <a:avLst/>
          </a:prstGeom>
          <a:noFill/>
        </p:spPr>
        <p:txBody>
          <a:bodyPr wrap="square" rtlCol="0">
            <a:spAutoFit/>
          </a:bodyPr>
          <a:lstStyle/>
          <a:p>
            <a:r>
              <a:rPr lang="en-US" sz="2800" dirty="0"/>
              <a:t>W</a:t>
            </a:r>
            <a:r>
              <a:rPr lang="en-US" altLang="zh-CN" sz="2800" dirty="0"/>
              <a:t>hen</a:t>
            </a:r>
            <a:r>
              <a:rPr lang="zh-CN" altLang="en-US" sz="2800" dirty="0"/>
              <a:t> </a:t>
            </a:r>
            <a:r>
              <a:rPr lang="en-US" altLang="zh-CN" sz="2800" dirty="0"/>
              <a:t>to</a:t>
            </a:r>
            <a:r>
              <a:rPr lang="zh-CN" altLang="en-US" sz="2800" dirty="0"/>
              <a:t> </a:t>
            </a:r>
            <a:r>
              <a:rPr lang="en-US" altLang="zh-CN" sz="2800" dirty="0"/>
              <a:t>use</a:t>
            </a:r>
            <a:r>
              <a:rPr lang="zh-CN" altLang="en-US" sz="2800" dirty="0"/>
              <a:t> </a:t>
            </a:r>
            <a:r>
              <a:rPr lang="en-US" altLang="zh-CN" sz="2800" dirty="0"/>
              <a:t>static</a:t>
            </a:r>
            <a:r>
              <a:rPr lang="zh-CN" altLang="en-US" sz="2800" dirty="0"/>
              <a:t> </a:t>
            </a:r>
            <a:r>
              <a:rPr lang="en-US" altLang="zh-CN" sz="2800" dirty="0"/>
              <a:t>graph</a:t>
            </a:r>
            <a:r>
              <a:rPr lang="zh-CN" altLang="en-US" sz="2800" dirty="0"/>
              <a:t> </a:t>
            </a:r>
            <a:r>
              <a:rPr lang="en-US" altLang="zh-CN" sz="2800" dirty="0"/>
              <a:t>construction</a:t>
            </a:r>
          </a:p>
          <a:p>
            <a:pPr marL="342900" indent="-342900">
              <a:buFont typeface="Arial" panose="020B0604020202020204" pitchFamily="34" charset="0"/>
              <a:buChar char="•"/>
            </a:pPr>
            <a:r>
              <a:rPr lang="en-US" altLang="zh-CN" sz="2400" dirty="0"/>
              <a:t>Domain</a:t>
            </a:r>
            <a:r>
              <a:rPr lang="zh-CN" altLang="en-US" sz="2400" dirty="0"/>
              <a:t> </a:t>
            </a:r>
            <a:r>
              <a:rPr lang="en-US" altLang="zh-CN" sz="2400" dirty="0"/>
              <a:t>knowledge</a:t>
            </a:r>
            <a:r>
              <a:rPr lang="zh-CN" altLang="en-US" sz="2400" dirty="0"/>
              <a:t> </a:t>
            </a:r>
            <a:r>
              <a:rPr lang="en-US" altLang="zh-CN" sz="2400" dirty="0"/>
              <a:t>which</a:t>
            </a:r>
            <a:r>
              <a:rPr lang="zh-CN" altLang="en-US" sz="2400" dirty="0"/>
              <a:t> </a:t>
            </a:r>
            <a:r>
              <a:rPr lang="en-US" altLang="zh-CN" sz="2400" dirty="0"/>
              <a:t>fits</a:t>
            </a:r>
            <a:r>
              <a:rPr lang="zh-CN" altLang="en-US" sz="2400" dirty="0"/>
              <a:t> </a:t>
            </a:r>
            <a:r>
              <a:rPr lang="en-US" altLang="zh-CN" sz="2400" dirty="0"/>
              <a:t>the</a:t>
            </a:r>
            <a:r>
              <a:rPr lang="zh-CN" altLang="en-US" sz="2400" dirty="0"/>
              <a:t> </a:t>
            </a:r>
            <a:r>
              <a:rPr lang="en-US" altLang="zh-CN" sz="2400" dirty="0"/>
              <a:t>task</a:t>
            </a:r>
            <a:r>
              <a:rPr lang="zh-CN" altLang="en-US" sz="2400" dirty="0"/>
              <a:t> </a:t>
            </a:r>
            <a:r>
              <a:rPr lang="en-US" altLang="zh-CN" sz="2400" dirty="0"/>
              <a:t>and</a:t>
            </a:r>
            <a:r>
              <a:rPr lang="zh-CN" altLang="en-US" sz="2400" dirty="0"/>
              <a:t> </a:t>
            </a:r>
            <a:r>
              <a:rPr lang="en-US" altLang="zh-CN" sz="2400" dirty="0"/>
              <a:t>can</a:t>
            </a:r>
            <a:r>
              <a:rPr lang="zh-CN" altLang="en-US" sz="2400" dirty="0"/>
              <a:t> </a:t>
            </a:r>
            <a:r>
              <a:rPr lang="en-US" altLang="zh-CN" sz="2400" dirty="0"/>
              <a:t>be</a:t>
            </a:r>
            <a:r>
              <a:rPr lang="zh-CN" altLang="en-US" sz="2400" dirty="0"/>
              <a:t> </a:t>
            </a:r>
            <a:r>
              <a:rPr lang="en-US" altLang="zh-CN" sz="2400" dirty="0"/>
              <a:t>presented</a:t>
            </a:r>
            <a:r>
              <a:rPr lang="zh-CN" altLang="en-US" sz="2400" dirty="0"/>
              <a:t> </a:t>
            </a:r>
            <a:r>
              <a:rPr lang="en-US" altLang="zh-CN" sz="2400" dirty="0"/>
              <a:t>as</a:t>
            </a:r>
            <a:r>
              <a:rPr lang="zh-CN" altLang="en-US" sz="2400" dirty="0"/>
              <a:t> </a:t>
            </a:r>
            <a:r>
              <a:rPr lang="en-US" altLang="zh-CN" sz="2400" dirty="0"/>
              <a:t>a</a:t>
            </a:r>
            <a:r>
              <a:rPr lang="zh-CN" altLang="en-US" sz="2400" dirty="0"/>
              <a:t> </a:t>
            </a:r>
            <a:r>
              <a:rPr lang="en-US" altLang="zh-CN" sz="2400" dirty="0"/>
              <a:t>graph</a:t>
            </a:r>
          </a:p>
          <a:p>
            <a:endParaRPr lang="en-US" sz="2400" dirty="0"/>
          </a:p>
        </p:txBody>
      </p:sp>
      <p:sp>
        <p:nvSpPr>
          <p:cNvPr id="9" name="TextBox 8">
            <a:extLst>
              <a:ext uri="{FF2B5EF4-FFF2-40B4-BE49-F238E27FC236}">
                <a16:creationId xmlns:a16="http://schemas.microsoft.com/office/drawing/2014/main" id="{07D3955F-C4C7-414A-B89D-706897C9885C}"/>
              </a:ext>
            </a:extLst>
          </p:cNvPr>
          <p:cNvSpPr txBox="1"/>
          <p:nvPr/>
        </p:nvSpPr>
        <p:spPr>
          <a:xfrm>
            <a:off x="6600828" y="1179879"/>
            <a:ext cx="5400672" cy="3170099"/>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W</a:t>
            </a:r>
            <a:r>
              <a:rPr lang="en-US" altLang="zh-CN" sz="2800" dirty="0">
                <a:latin typeface="Calibri" panose="020F0502020204030204" pitchFamily="34" charset="0"/>
                <a:cs typeface="Calibri" panose="020F0502020204030204" pitchFamily="34" charset="0"/>
              </a:rPr>
              <a:t>hen</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to</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use</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dynamic</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graph</a:t>
            </a:r>
            <a:r>
              <a:rPr lang="zh-CN" altLang="en-US" sz="2800" dirty="0">
                <a:latin typeface="Calibri" panose="020F0502020204030204" pitchFamily="34" charset="0"/>
                <a:cs typeface="Calibri" panose="020F0502020204030204" pitchFamily="34" charset="0"/>
              </a:rPr>
              <a:t> </a:t>
            </a:r>
            <a:r>
              <a:rPr lang="en-US" altLang="zh-CN" sz="2800" dirty="0">
                <a:latin typeface="Calibri" panose="020F0502020204030204" pitchFamily="34" charset="0"/>
                <a:cs typeface="Calibri" panose="020F0502020204030204" pitchFamily="34" charset="0"/>
              </a:rPr>
              <a:t>construction</a:t>
            </a:r>
          </a:p>
          <a:p>
            <a:pPr marL="342900" indent="-342900">
              <a:buFont typeface="Arial" panose="020B0604020202020204" pitchFamily="34" charset="0"/>
              <a:buChar char="•"/>
            </a:pPr>
            <a:r>
              <a:rPr lang="en-US" altLang="zh-CN" sz="2400" dirty="0"/>
              <a:t>Lack</a:t>
            </a:r>
            <a:r>
              <a:rPr lang="zh-CN" altLang="en-US" sz="2400" dirty="0"/>
              <a:t> </a:t>
            </a:r>
            <a:r>
              <a:rPr lang="en-US" altLang="zh-CN" sz="2400" dirty="0"/>
              <a:t>of</a:t>
            </a:r>
            <a:r>
              <a:rPr lang="zh-CN" altLang="en-US" sz="2400" dirty="0"/>
              <a:t> </a:t>
            </a:r>
            <a:r>
              <a:rPr lang="en-US" altLang="zh-CN" sz="2400" dirty="0"/>
              <a:t>domain</a:t>
            </a:r>
            <a:r>
              <a:rPr lang="zh-CN" altLang="en-US" sz="2400" dirty="0"/>
              <a:t> </a:t>
            </a:r>
            <a:r>
              <a:rPr lang="en-US" altLang="zh-CN" sz="2400" dirty="0"/>
              <a:t>knowledge</a:t>
            </a:r>
            <a:r>
              <a:rPr lang="zh-CN" altLang="en-US" sz="2400" dirty="0"/>
              <a:t> </a:t>
            </a:r>
            <a:r>
              <a:rPr lang="en-US" altLang="zh-CN" sz="2400" dirty="0"/>
              <a:t>which</a:t>
            </a:r>
            <a:r>
              <a:rPr lang="zh-CN" altLang="en-US" sz="2400" dirty="0"/>
              <a:t> </a:t>
            </a:r>
            <a:r>
              <a:rPr lang="en-US" altLang="zh-CN" sz="2400" dirty="0"/>
              <a:t>fits</a:t>
            </a:r>
            <a:r>
              <a:rPr lang="zh-CN" altLang="en-US" sz="2400" dirty="0"/>
              <a:t> </a:t>
            </a:r>
            <a:r>
              <a:rPr lang="en-US" altLang="zh-CN" sz="2400" dirty="0"/>
              <a:t>the</a:t>
            </a:r>
            <a:r>
              <a:rPr lang="zh-CN" altLang="en-US" sz="2400" dirty="0"/>
              <a:t> </a:t>
            </a:r>
            <a:r>
              <a:rPr lang="en-US" altLang="zh-CN" sz="2400" dirty="0"/>
              <a:t>task</a:t>
            </a:r>
            <a:r>
              <a:rPr lang="zh-CN" altLang="en-US" sz="2400" dirty="0"/>
              <a:t> </a:t>
            </a:r>
            <a:r>
              <a:rPr lang="en-US" altLang="zh-CN" sz="2400" dirty="0"/>
              <a:t>or</a:t>
            </a:r>
            <a:r>
              <a:rPr lang="zh-CN" altLang="en-US" sz="2400" dirty="0"/>
              <a:t> </a:t>
            </a:r>
            <a:r>
              <a:rPr lang="en-US" altLang="zh-CN" sz="2400" dirty="0"/>
              <a:t>can</a:t>
            </a:r>
            <a:r>
              <a:rPr lang="zh-CN" altLang="en-US" sz="2400" dirty="0"/>
              <a:t> </a:t>
            </a:r>
            <a:r>
              <a:rPr lang="en-US" altLang="zh-CN" sz="2400" dirty="0"/>
              <a:t>be</a:t>
            </a:r>
            <a:r>
              <a:rPr lang="zh-CN" altLang="en-US" sz="2400" dirty="0"/>
              <a:t> </a:t>
            </a:r>
            <a:r>
              <a:rPr lang="en-US" altLang="zh-CN" sz="2400" dirty="0"/>
              <a:t>presented</a:t>
            </a:r>
            <a:r>
              <a:rPr lang="zh-CN" altLang="en-US" sz="2400" dirty="0"/>
              <a:t> </a:t>
            </a:r>
            <a:r>
              <a:rPr lang="en-US" altLang="zh-CN" sz="2400" dirty="0"/>
              <a:t>as</a:t>
            </a:r>
            <a:r>
              <a:rPr lang="zh-CN" altLang="en-US" sz="2400" dirty="0"/>
              <a:t> </a:t>
            </a:r>
            <a:r>
              <a:rPr lang="en-US" altLang="zh-CN" sz="2400" dirty="0"/>
              <a:t>a</a:t>
            </a:r>
            <a:r>
              <a:rPr lang="zh-CN" altLang="en-US" sz="2400" dirty="0"/>
              <a:t> </a:t>
            </a:r>
            <a:r>
              <a:rPr lang="en-US" altLang="zh-CN" sz="2400" dirty="0"/>
              <a:t>graph</a:t>
            </a:r>
          </a:p>
          <a:p>
            <a:pPr marL="342900" indent="-342900">
              <a:buFont typeface="Arial" panose="020B0604020202020204" pitchFamily="34" charset="0"/>
              <a:buChar char="•"/>
            </a:pPr>
            <a:r>
              <a:rPr lang="en-US" altLang="zh-CN" sz="2400" dirty="0"/>
              <a:t>Domain</a:t>
            </a:r>
            <a:r>
              <a:rPr lang="zh-CN" altLang="en-US" sz="2400" dirty="0"/>
              <a:t> </a:t>
            </a:r>
            <a:r>
              <a:rPr lang="en-US" altLang="zh-CN" sz="2400" dirty="0"/>
              <a:t>knowledge</a:t>
            </a:r>
            <a:r>
              <a:rPr lang="zh-CN" altLang="en-US" sz="2400" dirty="0"/>
              <a:t> </a:t>
            </a:r>
            <a:r>
              <a:rPr lang="en-US" altLang="zh-CN" sz="2400" dirty="0"/>
              <a:t>is</a:t>
            </a:r>
            <a:r>
              <a:rPr lang="zh-CN" altLang="en-US" sz="2400" dirty="0"/>
              <a:t> </a:t>
            </a:r>
            <a:r>
              <a:rPr lang="en-US" altLang="zh-CN" sz="2400" dirty="0"/>
              <a:t>incomplete</a:t>
            </a:r>
            <a:r>
              <a:rPr lang="zh-CN" altLang="en-US" sz="2400" dirty="0"/>
              <a:t> </a:t>
            </a:r>
            <a:r>
              <a:rPr lang="en-US" altLang="zh-CN" sz="2400" dirty="0"/>
              <a:t>or</a:t>
            </a:r>
            <a:r>
              <a:rPr lang="zh-CN" altLang="en-US" sz="2400" dirty="0"/>
              <a:t> </a:t>
            </a:r>
            <a:r>
              <a:rPr lang="en-US" altLang="zh-CN" sz="2400" dirty="0"/>
              <a:t>might</a:t>
            </a:r>
            <a:r>
              <a:rPr lang="zh-CN" altLang="en-US" sz="2400" dirty="0"/>
              <a:t> </a:t>
            </a:r>
            <a:r>
              <a:rPr lang="en-US" altLang="zh-CN" sz="2400" dirty="0"/>
              <a:t>contain</a:t>
            </a:r>
            <a:r>
              <a:rPr lang="zh-CN" altLang="en-US" sz="2400" dirty="0"/>
              <a:t> </a:t>
            </a:r>
            <a:r>
              <a:rPr lang="en-US" altLang="zh-CN" sz="2400" dirty="0"/>
              <a:t>noise</a:t>
            </a:r>
          </a:p>
          <a:p>
            <a:pPr marL="342900" indent="-342900">
              <a:buFont typeface="Arial" panose="020B0604020202020204" pitchFamily="34" charset="0"/>
              <a:buChar char="•"/>
            </a:pPr>
            <a:r>
              <a:rPr lang="en-US" altLang="zh-CN" sz="2400" dirty="0"/>
              <a:t>To</a:t>
            </a:r>
            <a:r>
              <a:rPr lang="zh-CN" altLang="en-US" sz="2400" dirty="0"/>
              <a:t> </a:t>
            </a:r>
            <a:r>
              <a:rPr lang="en-US" altLang="zh-CN" sz="2400" dirty="0"/>
              <a:t>learn</a:t>
            </a:r>
            <a:r>
              <a:rPr lang="zh-CN" altLang="en-US" sz="2400" dirty="0"/>
              <a:t> </a:t>
            </a:r>
            <a:r>
              <a:rPr lang="en-US" altLang="zh-CN" sz="2400" dirty="0"/>
              <a:t>implicit</a:t>
            </a:r>
            <a:r>
              <a:rPr lang="zh-CN" altLang="en-US" sz="2400" dirty="0"/>
              <a:t> </a:t>
            </a:r>
            <a:r>
              <a:rPr lang="en-US" altLang="zh-CN" sz="2400" dirty="0"/>
              <a:t>graph</a:t>
            </a:r>
            <a:r>
              <a:rPr lang="zh-CN" altLang="en-US" sz="2400" dirty="0"/>
              <a:t> </a:t>
            </a:r>
            <a:r>
              <a:rPr lang="en-US" altLang="zh-CN" sz="2400" dirty="0"/>
              <a:t>which</a:t>
            </a:r>
            <a:r>
              <a:rPr lang="zh-CN" altLang="en-US" sz="2400" dirty="0"/>
              <a:t> </a:t>
            </a:r>
            <a:r>
              <a:rPr lang="en-US" altLang="zh-CN" sz="2400" dirty="0"/>
              <a:t>augments</a:t>
            </a:r>
            <a:r>
              <a:rPr lang="zh-CN" altLang="en-US" sz="2400" dirty="0"/>
              <a:t> </a:t>
            </a:r>
            <a:r>
              <a:rPr lang="en-US" altLang="zh-CN" sz="2400" dirty="0"/>
              <a:t>the</a:t>
            </a:r>
            <a:r>
              <a:rPr lang="zh-CN" altLang="en-US" sz="2400" dirty="0"/>
              <a:t> </a:t>
            </a:r>
            <a:r>
              <a:rPr lang="en-US" altLang="zh-CN" sz="2400" dirty="0"/>
              <a:t>static</a:t>
            </a:r>
            <a:r>
              <a:rPr lang="zh-CN" altLang="en-US" sz="2400" dirty="0"/>
              <a:t> </a:t>
            </a:r>
            <a:r>
              <a:rPr lang="en-US" altLang="zh-CN" sz="2400" dirty="0"/>
              <a:t>graph</a:t>
            </a:r>
          </a:p>
        </p:txBody>
      </p:sp>
      <p:pic>
        <p:nvPicPr>
          <p:cNvPr id="11" name="Picture 10">
            <a:extLst>
              <a:ext uri="{FF2B5EF4-FFF2-40B4-BE49-F238E27FC236}">
                <a16:creationId xmlns:a16="http://schemas.microsoft.com/office/drawing/2014/main" id="{BAB9B1D7-0C16-6A42-8055-CA40BE07521C}"/>
              </a:ext>
            </a:extLst>
          </p:cNvPr>
          <p:cNvPicPr>
            <a:picLocks noChangeAspect="1"/>
          </p:cNvPicPr>
          <p:nvPr/>
        </p:nvPicPr>
        <p:blipFill rotWithShape="1">
          <a:blip r:embed="rId3"/>
          <a:srcRect l="547" t="3292" b="2022"/>
          <a:stretch/>
        </p:blipFill>
        <p:spPr>
          <a:xfrm>
            <a:off x="204215" y="4619336"/>
            <a:ext cx="7142278" cy="1671955"/>
          </a:xfrm>
          <a:prstGeom prst="rect">
            <a:avLst/>
          </a:prstGeom>
        </p:spPr>
      </p:pic>
      <p:sp>
        <p:nvSpPr>
          <p:cNvPr id="24" name="灯片编号占位符 3">
            <a:extLst>
              <a:ext uri="{FF2B5EF4-FFF2-40B4-BE49-F238E27FC236}">
                <a16:creationId xmlns:a16="http://schemas.microsoft.com/office/drawing/2014/main" id="{8EEFB387-E869-CE41-906C-73CB305C76A7}"/>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C15419E-54D6-8648-ABFB-BEF58E3E877E}" type="slidenum">
              <a:rPr lang="en-US" smtClean="0"/>
              <a:pPr/>
              <a:t>61</a:t>
            </a:fld>
            <a:endParaRPr lang="en-US"/>
          </a:p>
        </p:txBody>
      </p:sp>
      <p:pic>
        <p:nvPicPr>
          <p:cNvPr id="28" name="Picture 27">
            <a:extLst>
              <a:ext uri="{FF2B5EF4-FFF2-40B4-BE49-F238E27FC236}">
                <a16:creationId xmlns:a16="http://schemas.microsoft.com/office/drawing/2014/main" id="{A1E4634A-DA29-714E-87F3-6BA62370D22E}"/>
              </a:ext>
            </a:extLst>
          </p:cNvPr>
          <p:cNvPicPr>
            <a:picLocks noChangeAspect="1"/>
          </p:cNvPicPr>
          <p:nvPr/>
        </p:nvPicPr>
        <p:blipFill>
          <a:blip r:embed="rId4"/>
          <a:stretch>
            <a:fillRect/>
          </a:stretch>
        </p:blipFill>
        <p:spPr>
          <a:xfrm>
            <a:off x="10845783" y="5050077"/>
            <a:ext cx="403384" cy="45719"/>
          </a:xfrm>
          <a:prstGeom prst="rect">
            <a:avLst/>
          </a:prstGeom>
        </p:spPr>
      </p:pic>
      <p:pic>
        <p:nvPicPr>
          <p:cNvPr id="20" name="Picture 19">
            <a:extLst>
              <a:ext uri="{FF2B5EF4-FFF2-40B4-BE49-F238E27FC236}">
                <a16:creationId xmlns:a16="http://schemas.microsoft.com/office/drawing/2014/main" id="{1ACF021E-2F80-D849-AA6C-EE4A21866430}"/>
              </a:ext>
            </a:extLst>
          </p:cNvPr>
          <p:cNvPicPr>
            <a:picLocks noChangeAspect="1"/>
          </p:cNvPicPr>
          <p:nvPr/>
        </p:nvPicPr>
        <p:blipFill>
          <a:blip r:embed="rId5"/>
          <a:stretch>
            <a:fillRect/>
          </a:stretch>
        </p:blipFill>
        <p:spPr>
          <a:xfrm>
            <a:off x="10467975" y="5841378"/>
            <a:ext cx="789659" cy="110599"/>
          </a:xfrm>
          <a:prstGeom prst="rect">
            <a:avLst/>
          </a:prstGeom>
        </p:spPr>
      </p:pic>
      <p:grpSp>
        <p:nvGrpSpPr>
          <p:cNvPr id="35" name="Group 34">
            <a:extLst>
              <a:ext uri="{FF2B5EF4-FFF2-40B4-BE49-F238E27FC236}">
                <a16:creationId xmlns:a16="http://schemas.microsoft.com/office/drawing/2014/main" id="{C6ACA126-FCBE-5C40-A449-AD4D6C34735B}"/>
              </a:ext>
            </a:extLst>
          </p:cNvPr>
          <p:cNvGrpSpPr/>
          <p:nvPr/>
        </p:nvGrpSpPr>
        <p:grpSpPr>
          <a:xfrm>
            <a:off x="7257112" y="4592623"/>
            <a:ext cx="4460374" cy="2170995"/>
            <a:chOff x="7257112" y="4592623"/>
            <a:chExt cx="4460374" cy="2170995"/>
          </a:xfrm>
        </p:grpSpPr>
        <p:grpSp>
          <p:nvGrpSpPr>
            <p:cNvPr id="33" name="Group 32">
              <a:extLst>
                <a:ext uri="{FF2B5EF4-FFF2-40B4-BE49-F238E27FC236}">
                  <a16:creationId xmlns:a16="http://schemas.microsoft.com/office/drawing/2014/main" id="{6DE550EC-2B12-3F48-8E98-134A4BB81DF4}"/>
                </a:ext>
              </a:extLst>
            </p:cNvPr>
            <p:cNvGrpSpPr/>
            <p:nvPr/>
          </p:nvGrpSpPr>
          <p:grpSpPr>
            <a:xfrm>
              <a:off x="7257112" y="4592623"/>
              <a:ext cx="4460374" cy="2170995"/>
              <a:chOff x="7257112" y="4592623"/>
              <a:chExt cx="4460374" cy="2170995"/>
            </a:xfrm>
          </p:grpSpPr>
          <p:grpSp>
            <p:nvGrpSpPr>
              <p:cNvPr id="30" name="Group 29">
                <a:extLst>
                  <a:ext uri="{FF2B5EF4-FFF2-40B4-BE49-F238E27FC236}">
                    <a16:creationId xmlns:a16="http://schemas.microsoft.com/office/drawing/2014/main" id="{CC68D048-C2BF-2340-BE4A-3D0D5F8DDAD5}"/>
                  </a:ext>
                </a:extLst>
              </p:cNvPr>
              <p:cNvGrpSpPr/>
              <p:nvPr/>
            </p:nvGrpSpPr>
            <p:grpSpPr>
              <a:xfrm>
                <a:off x="7257112" y="4592623"/>
                <a:ext cx="4460374" cy="2170995"/>
                <a:chOff x="7257112" y="4592623"/>
                <a:chExt cx="4460374" cy="2170995"/>
              </a:xfrm>
            </p:grpSpPr>
            <p:grpSp>
              <p:nvGrpSpPr>
                <p:cNvPr id="29" name="Group 28">
                  <a:extLst>
                    <a:ext uri="{FF2B5EF4-FFF2-40B4-BE49-F238E27FC236}">
                      <a16:creationId xmlns:a16="http://schemas.microsoft.com/office/drawing/2014/main" id="{0B1F4232-3711-8741-BB75-C79697B60958}"/>
                    </a:ext>
                  </a:extLst>
                </p:cNvPr>
                <p:cNvGrpSpPr/>
                <p:nvPr/>
              </p:nvGrpSpPr>
              <p:grpSpPr>
                <a:xfrm>
                  <a:off x="7257112" y="4592623"/>
                  <a:ext cx="3992055" cy="2170995"/>
                  <a:chOff x="7110567" y="4591049"/>
                  <a:chExt cx="3751935" cy="1995487"/>
                </a:xfrm>
              </p:grpSpPr>
              <p:grpSp>
                <p:nvGrpSpPr>
                  <p:cNvPr id="18" name="Group 17">
                    <a:extLst>
                      <a:ext uri="{FF2B5EF4-FFF2-40B4-BE49-F238E27FC236}">
                        <a16:creationId xmlns:a16="http://schemas.microsoft.com/office/drawing/2014/main" id="{525C058F-9987-1742-886E-41B30232694F}"/>
                      </a:ext>
                    </a:extLst>
                  </p:cNvPr>
                  <p:cNvGrpSpPr/>
                  <p:nvPr/>
                </p:nvGrpSpPr>
                <p:grpSpPr>
                  <a:xfrm>
                    <a:off x="7110567" y="4591049"/>
                    <a:ext cx="3751935" cy="1995487"/>
                    <a:chOff x="7110567" y="4591049"/>
                    <a:chExt cx="3751935" cy="1995487"/>
                  </a:xfrm>
                </p:grpSpPr>
                <p:grpSp>
                  <p:nvGrpSpPr>
                    <p:cNvPr id="17" name="Group 16">
                      <a:extLst>
                        <a:ext uri="{FF2B5EF4-FFF2-40B4-BE49-F238E27FC236}">
                          <a16:creationId xmlns:a16="http://schemas.microsoft.com/office/drawing/2014/main" id="{3413EB83-64A5-A94E-AE27-84F4BA8FBD63}"/>
                        </a:ext>
                      </a:extLst>
                    </p:cNvPr>
                    <p:cNvGrpSpPr/>
                    <p:nvPr/>
                  </p:nvGrpSpPr>
                  <p:grpSpPr>
                    <a:xfrm>
                      <a:off x="7505699" y="4591049"/>
                      <a:ext cx="3356803" cy="1995487"/>
                      <a:chOff x="7505699" y="4591049"/>
                      <a:chExt cx="3356803" cy="1995487"/>
                    </a:xfrm>
                  </p:grpSpPr>
                  <p:pic>
                    <p:nvPicPr>
                      <p:cNvPr id="12" name="Picture 11">
                        <a:extLst>
                          <a:ext uri="{FF2B5EF4-FFF2-40B4-BE49-F238E27FC236}">
                            <a16:creationId xmlns:a16="http://schemas.microsoft.com/office/drawing/2014/main" id="{FAA07E8B-EB4B-5943-923B-26D87E927256}"/>
                          </a:ext>
                        </a:extLst>
                      </p:cNvPr>
                      <p:cNvPicPr>
                        <a:picLocks noChangeAspect="1"/>
                      </p:cNvPicPr>
                      <p:nvPr/>
                    </p:nvPicPr>
                    <p:blipFill rotWithShape="1">
                      <a:blip r:embed="rId6"/>
                      <a:srcRect t="1909" b="1215"/>
                      <a:stretch/>
                    </p:blipFill>
                    <p:spPr>
                      <a:xfrm>
                        <a:off x="7505699" y="4591049"/>
                        <a:ext cx="3356803" cy="1995487"/>
                      </a:xfrm>
                      <a:prstGeom prst="rect">
                        <a:avLst/>
                      </a:prstGeom>
                    </p:spPr>
                  </p:pic>
                  <p:pic>
                    <p:nvPicPr>
                      <p:cNvPr id="13" name="Picture 12">
                        <a:extLst>
                          <a:ext uri="{FF2B5EF4-FFF2-40B4-BE49-F238E27FC236}">
                            <a16:creationId xmlns:a16="http://schemas.microsoft.com/office/drawing/2014/main" id="{999FA624-57D6-DA47-83B5-E39CB89EFF1B}"/>
                          </a:ext>
                        </a:extLst>
                      </p:cNvPr>
                      <p:cNvPicPr>
                        <a:picLocks noChangeAspect="1"/>
                      </p:cNvPicPr>
                      <p:nvPr/>
                    </p:nvPicPr>
                    <p:blipFill>
                      <a:blip r:embed="rId7"/>
                      <a:stretch>
                        <a:fillRect/>
                      </a:stretch>
                    </p:blipFill>
                    <p:spPr>
                      <a:xfrm>
                        <a:off x="7505699" y="6115278"/>
                        <a:ext cx="2476501" cy="471257"/>
                      </a:xfrm>
                      <a:prstGeom prst="rect">
                        <a:avLst/>
                      </a:prstGeom>
                    </p:spPr>
                  </p:pic>
                </p:grpSp>
                <p:pic>
                  <p:nvPicPr>
                    <p:cNvPr id="16" name="Picture 15">
                      <a:extLst>
                        <a:ext uri="{FF2B5EF4-FFF2-40B4-BE49-F238E27FC236}">
                          <a16:creationId xmlns:a16="http://schemas.microsoft.com/office/drawing/2014/main" id="{47360709-0FA0-7F40-8F3C-86AC7FDA0D99}"/>
                        </a:ext>
                      </a:extLst>
                    </p:cNvPr>
                    <p:cNvPicPr>
                      <a:picLocks noChangeAspect="1"/>
                    </p:cNvPicPr>
                    <p:nvPr/>
                  </p:nvPicPr>
                  <p:blipFill>
                    <a:blip r:embed="rId7"/>
                    <a:stretch>
                      <a:fillRect/>
                    </a:stretch>
                  </p:blipFill>
                  <p:spPr>
                    <a:xfrm>
                      <a:off x="7110567" y="5343525"/>
                      <a:ext cx="480857" cy="142876"/>
                    </a:xfrm>
                    <a:prstGeom prst="rect">
                      <a:avLst/>
                    </a:prstGeom>
                  </p:spPr>
                </p:pic>
              </p:grpSp>
              <p:pic>
                <p:nvPicPr>
                  <p:cNvPr id="19" name="Picture 18">
                    <a:extLst>
                      <a:ext uri="{FF2B5EF4-FFF2-40B4-BE49-F238E27FC236}">
                        <a16:creationId xmlns:a16="http://schemas.microsoft.com/office/drawing/2014/main" id="{4091891E-7A36-9E47-98C6-35A11B2E86E9}"/>
                      </a:ext>
                    </a:extLst>
                  </p:cNvPr>
                  <p:cNvPicPr>
                    <a:picLocks noChangeAspect="1"/>
                  </p:cNvPicPr>
                  <p:nvPr/>
                </p:nvPicPr>
                <p:blipFill>
                  <a:blip r:embed="rId5"/>
                  <a:stretch>
                    <a:fillRect/>
                  </a:stretch>
                </p:blipFill>
                <p:spPr>
                  <a:xfrm>
                    <a:off x="8178093" y="5764325"/>
                    <a:ext cx="2277345" cy="188991"/>
                  </a:xfrm>
                  <a:prstGeom prst="rect">
                    <a:avLst/>
                  </a:prstGeom>
                </p:spPr>
              </p:pic>
              <p:pic>
                <p:nvPicPr>
                  <p:cNvPr id="25" name="Picture 24">
                    <a:extLst>
                      <a:ext uri="{FF2B5EF4-FFF2-40B4-BE49-F238E27FC236}">
                        <a16:creationId xmlns:a16="http://schemas.microsoft.com/office/drawing/2014/main" id="{D94153B1-5C1D-3B43-8CBA-DE17853DBBA0}"/>
                      </a:ext>
                    </a:extLst>
                  </p:cNvPr>
                  <p:cNvPicPr>
                    <a:picLocks noChangeAspect="1"/>
                  </p:cNvPicPr>
                  <p:nvPr/>
                </p:nvPicPr>
                <p:blipFill>
                  <a:blip r:embed="rId5"/>
                  <a:stretch>
                    <a:fillRect/>
                  </a:stretch>
                </p:blipFill>
                <p:spPr>
                  <a:xfrm>
                    <a:off x="7528751" y="5889563"/>
                    <a:ext cx="672273" cy="55790"/>
                  </a:xfrm>
                  <a:prstGeom prst="rect">
                    <a:avLst/>
                  </a:prstGeom>
                </p:spPr>
              </p:pic>
              <p:pic>
                <p:nvPicPr>
                  <p:cNvPr id="26" name="Picture 25">
                    <a:extLst>
                      <a:ext uri="{FF2B5EF4-FFF2-40B4-BE49-F238E27FC236}">
                        <a16:creationId xmlns:a16="http://schemas.microsoft.com/office/drawing/2014/main" id="{18FE3AF6-012A-E745-A7E0-CD76EE993297}"/>
                      </a:ext>
                    </a:extLst>
                  </p:cNvPr>
                  <p:cNvPicPr>
                    <a:picLocks noChangeAspect="1"/>
                  </p:cNvPicPr>
                  <p:nvPr/>
                </p:nvPicPr>
                <p:blipFill>
                  <a:blip r:embed="rId8"/>
                  <a:stretch>
                    <a:fillRect/>
                  </a:stretch>
                </p:blipFill>
                <p:spPr>
                  <a:xfrm>
                    <a:off x="7473491" y="5822962"/>
                    <a:ext cx="97195" cy="188991"/>
                  </a:xfrm>
                  <a:prstGeom prst="rect">
                    <a:avLst/>
                  </a:prstGeom>
                </p:spPr>
              </p:pic>
            </p:grpSp>
            <p:pic>
              <p:nvPicPr>
                <p:cNvPr id="22" name="Picture 21">
                  <a:extLst>
                    <a:ext uri="{FF2B5EF4-FFF2-40B4-BE49-F238E27FC236}">
                      <a16:creationId xmlns:a16="http://schemas.microsoft.com/office/drawing/2014/main" id="{43B4C61E-00EE-DA4E-A8E0-BBF738F726BD}"/>
                    </a:ext>
                  </a:extLst>
                </p:cNvPr>
                <p:cNvPicPr>
                  <a:picLocks noChangeAspect="1"/>
                </p:cNvPicPr>
                <p:nvPr/>
              </p:nvPicPr>
              <p:blipFill>
                <a:blip r:embed="rId5"/>
                <a:stretch>
                  <a:fillRect/>
                </a:stretch>
              </p:blipFill>
              <p:spPr>
                <a:xfrm flipV="1">
                  <a:off x="11166573" y="6345427"/>
                  <a:ext cx="550913" cy="106132"/>
                </a:xfrm>
                <a:prstGeom prst="rect">
                  <a:avLst/>
                </a:prstGeom>
              </p:spPr>
            </p:pic>
          </p:grpSp>
          <p:pic>
            <p:nvPicPr>
              <p:cNvPr id="32" name="Picture 31">
                <a:extLst>
                  <a:ext uri="{FF2B5EF4-FFF2-40B4-BE49-F238E27FC236}">
                    <a16:creationId xmlns:a16="http://schemas.microsoft.com/office/drawing/2014/main" id="{B8BB94D6-6AD2-C54C-97F8-E7A2B8A330BD}"/>
                  </a:ext>
                </a:extLst>
              </p:cNvPr>
              <p:cNvPicPr>
                <a:picLocks noChangeAspect="1"/>
              </p:cNvPicPr>
              <p:nvPr/>
            </p:nvPicPr>
            <p:blipFill>
              <a:blip r:embed="rId9"/>
              <a:stretch>
                <a:fillRect/>
              </a:stretch>
            </p:blipFill>
            <p:spPr>
              <a:xfrm>
                <a:off x="10835392" y="5910654"/>
                <a:ext cx="744814" cy="125946"/>
              </a:xfrm>
              <a:prstGeom prst="rect">
                <a:avLst/>
              </a:prstGeom>
            </p:spPr>
          </p:pic>
        </p:grpSp>
        <p:sp>
          <p:nvSpPr>
            <p:cNvPr id="34" name="TextBox 33">
              <a:extLst>
                <a:ext uri="{FF2B5EF4-FFF2-40B4-BE49-F238E27FC236}">
                  <a16:creationId xmlns:a16="http://schemas.microsoft.com/office/drawing/2014/main" id="{5DDEC04B-C1F8-EB4B-9F62-0C30C5B8AC2F}"/>
                </a:ext>
              </a:extLst>
            </p:cNvPr>
            <p:cNvSpPr txBox="1"/>
            <p:nvPr/>
          </p:nvSpPr>
          <p:spPr>
            <a:xfrm>
              <a:off x="8995029" y="6341541"/>
              <a:ext cx="1429174" cy="338554"/>
            </a:xfrm>
            <a:prstGeom prst="rect">
              <a:avLst/>
            </a:prstGeom>
            <a:noFill/>
          </p:spPr>
          <p:txBody>
            <a:bodyPr wrap="none" rtlCol="0">
              <a:spAutoFit/>
            </a:bodyPr>
            <a:lstStyle/>
            <a:p>
              <a:r>
                <a:rPr lang="en-US" altLang="zh-CN" sz="1600" dirty="0"/>
                <a:t>Dynamic</a:t>
              </a:r>
              <a:r>
                <a:rPr lang="zh-CN" altLang="en-US" sz="1600" dirty="0"/>
                <a:t> </a:t>
              </a:r>
              <a:r>
                <a:rPr lang="en-US" altLang="zh-CN" sz="1600" dirty="0"/>
                <a:t>graph</a:t>
              </a:r>
              <a:endParaRPr lang="en-US" sz="1600" dirty="0"/>
            </a:p>
          </p:txBody>
        </p:sp>
      </p:grpSp>
      <p:sp>
        <p:nvSpPr>
          <p:cNvPr id="36" name="TextBox 35">
            <a:extLst>
              <a:ext uri="{FF2B5EF4-FFF2-40B4-BE49-F238E27FC236}">
                <a16:creationId xmlns:a16="http://schemas.microsoft.com/office/drawing/2014/main" id="{F1D0A827-B8B0-2F48-AEE4-B69272CAFFC1}"/>
              </a:ext>
            </a:extLst>
          </p:cNvPr>
          <p:cNvSpPr txBox="1"/>
          <p:nvPr/>
        </p:nvSpPr>
        <p:spPr>
          <a:xfrm>
            <a:off x="2938341" y="6616376"/>
            <a:ext cx="5774338" cy="261610"/>
          </a:xfrm>
          <a:prstGeom prst="rect">
            <a:avLst/>
          </a:prstGeom>
          <a:noFill/>
        </p:spPr>
        <p:txBody>
          <a:bodyPr wrap="none" rtlCol="0">
            <a:spAutoFit/>
          </a:bodyPr>
          <a:lstStyle/>
          <a:p>
            <a:r>
              <a:rPr lang="en-US" altLang="zh-CN" sz="1100" i="1" dirty="0"/>
              <a:t>Liu</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“Retrieval-Augmented Generation for Code Summarization via Hybrid GNN”.</a:t>
            </a:r>
            <a:r>
              <a:rPr lang="zh-CN" altLang="en-US" sz="1100" i="1" dirty="0"/>
              <a:t> </a:t>
            </a:r>
            <a:r>
              <a:rPr lang="en-US" altLang="zh-CN" sz="1100" i="1" dirty="0"/>
              <a:t>ICLR</a:t>
            </a:r>
            <a:r>
              <a:rPr lang="zh-CN" altLang="en-US" sz="1100" i="1" dirty="0"/>
              <a:t> </a:t>
            </a:r>
            <a:r>
              <a:rPr lang="en-US" altLang="zh-CN" sz="1100" i="1" dirty="0"/>
              <a:t>2021.</a:t>
            </a:r>
            <a:endParaRPr lang="en-US" sz="1100" i="1" dirty="0"/>
          </a:p>
        </p:txBody>
      </p:sp>
    </p:spTree>
    <p:extLst>
      <p:ext uri="{BB962C8B-B14F-4D97-AF65-F5344CB8AC3E}">
        <p14:creationId xmlns:p14="http://schemas.microsoft.com/office/powerpoint/2010/main" val="232991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id="{4E10AC86-D3CA-8045-AE24-F50A6C66D40B}"/>
              </a:ext>
            </a:extLst>
          </p:cNvPr>
          <p:cNvSpPr txBox="1"/>
          <p:nvPr/>
        </p:nvSpPr>
        <p:spPr bwMode="hidden">
          <a:xfrm>
            <a:off x="2693504" y="2769245"/>
            <a:ext cx="6977270" cy="1323439"/>
          </a:xfrm>
          <a:prstGeom prst="rect">
            <a:avLst/>
          </a:prstGeom>
          <a:noFill/>
        </p:spPr>
        <p:txBody>
          <a:bodyPr wrap="square" rtlCol="0">
            <a:spAutoFit/>
          </a:bodyPr>
          <a:lstStyle/>
          <a:p>
            <a:pPr lvl="0" algn="ctr">
              <a:defRPr/>
            </a:pPr>
            <a:r>
              <a:rPr lang="en-US" sz="4000" b="1" dirty="0">
                <a:solidFill>
                  <a:srgbClr val="C00000"/>
                </a:solidFill>
              </a:rPr>
              <a:t>Graph Representation Learning for NLP</a:t>
            </a:r>
            <a:endParaRPr kumimoji="1" lang="zh-CN" altLang="en-US" sz="4000" b="1" i="0" u="none" strike="noStrike" kern="1200" cap="none" spc="0" normalizeH="0" baseline="0" noProof="0" dirty="0">
              <a:ln>
                <a:noFill/>
              </a:ln>
              <a:solidFill>
                <a:srgbClr val="C00000"/>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8" name="灯片编号占位符 7">
            <a:extLst>
              <a:ext uri="{FF2B5EF4-FFF2-40B4-BE49-F238E27FC236}">
                <a16:creationId xmlns:a16="http://schemas.microsoft.com/office/drawing/2014/main"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20290732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GNNs</a:t>
            </a:r>
            <a:r>
              <a:rPr lang="zh-CN" altLang="en-US" b="1" spc="-253" dirty="0">
                <a:solidFill>
                  <a:srgbClr val="C00000"/>
                </a:solidFill>
              </a:rPr>
              <a:t> </a:t>
            </a:r>
            <a:r>
              <a:rPr lang="en-US" altLang="zh-CN" b="1" spc="-253" dirty="0">
                <a:solidFill>
                  <a:srgbClr val="C00000"/>
                </a:solidFill>
              </a:rPr>
              <a:t>for</a:t>
            </a:r>
            <a:r>
              <a:rPr lang="zh-CN" altLang="en-US" b="1" spc="-253" dirty="0">
                <a:solidFill>
                  <a:srgbClr val="C00000"/>
                </a:solidFill>
              </a:rPr>
              <a:t> </a:t>
            </a:r>
            <a:r>
              <a:rPr lang="en-US" altLang="zh-CN" b="1" spc="-253" dirty="0">
                <a:solidFill>
                  <a:srgbClr val="C00000"/>
                </a:solidFill>
              </a:rPr>
              <a:t>Graph</a:t>
            </a:r>
            <a:r>
              <a:rPr lang="zh-CN" altLang="en-US" b="1" spc="-253" dirty="0">
                <a:solidFill>
                  <a:srgbClr val="C00000"/>
                </a:solidFill>
              </a:rPr>
              <a:t> </a:t>
            </a:r>
            <a:r>
              <a:rPr lang="en-US" altLang="zh-CN" b="1" spc="-253" dirty="0">
                <a:solidFill>
                  <a:srgbClr val="C00000"/>
                </a:solidFill>
              </a:rPr>
              <a:t>Representation</a:t>
            </a:r>
            <a:r>
              <a:rPr lang="zh-CN" altLang="en-US" b="1" spc="-253" dirty="0">
                <a:solidFill>
                  <a:srgbClr val="C00000"/>
                </a:solidFill>
              </a:rPr>
              <a:t> </a:t>
            </a:r>
            <a:r>
              <a:rPr lang="en-US" altLang="zh-CN" b="1" spc="-253" dirty="0">
                <a:solidFill>
                  <a:srgbClr val="C00000"/>
                </a:solidFill>
              </a:rPr>
              <a:t>Learning</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63</a:t>
            </a:fld>
            <a:endParaRPr lang="en-US"/>
          </a:p>
        </p:txBody>
      </p:sp>
      <p:sp>
        <p:nvSpPr>
          <p:cNvPr id="7" name="Rounded Rectangle 6">
            <a:extLst>
              <a:ext uri="{FF2B5EF4-FFF2-40B4-BE49-F238E27FC236}">
                <a16:creationId xmlns:a16="http://schemas.microsoft.com/office/drawing/2014/main" id="{F87DE6EA-C67F-3447-95BF-D9ACD0AA0930}"/>
              </a:ext>
            </a:extLst>
          </p:cNvPr>
          <p:cNvSpPr/>
          <p:nvPr/>
        </p:nvSpPr>
        <p:spPr>
          <a:xfrm>
            <a:off x="4860105" y="2700390"/>
            <a:ext cx="1912703" cy="1317938"/>
          </a:xfrm>
          <a:prstGeom prst="roundRect">
            <a:avLst/>
          </a:prstGeom>
          <a:solidFill>
            <a:srgbClr val="1D93E3"/>
          </a:solidFill>
          <a:ln>
            <a:solidFill>
              <a:srgbClr val="1D93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Graph</a:t>
            </a:r>
            <a:r>
              <a:rPr lang="zh-CN" altLang="en-US" dirty="0"/>
              <a:t> </a:t>
            </a:r>
            <a:r>
              <a:rPr lang="en-US" altLang="zh-CN" dirty="0"/>
              <a:t>Representation</a:t>
            </a:r>
            <a:r>
              <a:rPr lang="zh-CN" altLang="en-US" dirty="0"/>
              <a:t> </a:t>
            </a:r>
            <a:r>
              <a:rPr lang="en-US" altLang="zh-CN" dirty="0"/>
              <a:t>Learning</a:t>
            </a:r>
            <a:endParaRPr lang="en-US" dirty="0"/>
          </a:p>
        </p:txBody>
      </p:sp>
      <p:sp>
        <p:nvSpPr>
          <p:cNvPr id="8" name="Rounded Rectangle 7">
            <a:extLst>
              <a:ext uri="{FF2B5EF4-FFF2-40B4-BE49-F238E27FC236}">
                <a16:creationId xmlns:a16="http://schemas.microsoft.com/office/drawing/2014/main" id="{E01E0C3A-D85E-3E4F-9892-6E059D36EF2D}"/>
              </a:ext>
            </a:extLst>
          </p:cNvPr>
          <p:cNvSpPr/>
          <p:nvPr/>
        </p:nvSpPr>
        <p:spPr>
          <a:xfrm>
            <a:off x="8610599" y="2723785"/>
            <a:ext cx="1355333" cy="1317938"/>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Prediction</a:t>
            </a:r>
            <a:endParaRPr lang="en-US" dirty="0"/>
          </a:p>
        </p:txBody>
      </p:sp>
      <p:sp>
        <p:nvSpPr>
          <p:cNvPr id="9" name="Rounded Rectangle 8">
            <a:extLst>
              <a:ext uri="{FF2B5EF4-FFF2-40B4-BE49-F238E27FC236}">
                <a16:creationId xmlns:a16="http://schemas.microsoft.com/office/drawing/2014/main" id="{C95C74BF-1DF9-6040-9622-933C5FAAD474}"/>
              </a:ext>
            </a:extLst>
          </p:cNvPr>
          <p:cNvSpPr/>
          <p:nvPr/>
        </p:nvSpPr>
        <p:spPr>
          <a:xfrm>
            <a:off x="1429821" y="2700390"/>
            <a:ext cx="1592494" cy="1317938"/>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Graph</a:t>
            </a:r>
            <a:r>
              <a:rPr lang="zh-CN" altLang="en-US" dirty="0"/>
              <a:t> </a:t>
            </a:r>
            <a:r>
              <a:rPr lang="en-US" altLang="zh-CN" dirty="0"/>
              <a:t>Construction</a:t>
            </a:r>
            <a:endParaRPr lang="en-US" dirty="0"/>
          </a:p>
        </p:txBody>
      </p:sp>
      <p:sp>
        <p:nvSpPr>
          <p:cNvPr id="10" name="Striped Right Arrow 9">
            <a:extLst>
              <a:ext uri="{FF2B5EF4-FFF2-40B4-BE49-F238E27FC236}">
                <a16:creationId xmlns:a16="http://schemas.microsoft.com/office/drawing/2014/main" id="{5D332558-707F-F841-BCA1-E0F0AEE44E2B}"/>
              </a:ext>
            </a:extLst>
          </p:cNvPr>
          <p:cNvSpPr/>
          <p:nvPr/>
        </p:nvSpPr>
        <p:spPr>
          <a:xfrm>
            <a:off x="3315990" y="2994626"/>
            <a:ext cx="1335640" cy="729465"/>
          </a:xfrm>
          <a:prstGeom prst="stripedRightArrow">
            <a:avLst/>
          </a:prstGeom>
          <a:solidFill>
            <a:srgbClr val="7C7C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riped Right Arrow 10">
            <a:extLst>
              <a:ext uri="{FF2B5EF4-FFF2-40B4-BE49-F238E27FC236}">
                <a16:creationId xmlns:a16="http://schemas.microsoft.com/office/drawing/2014/main" id="{8706D952-13B9-6947-AC4B-E07FD8FBAC19}"/>
              </a:ext>
            </a:extLst>
          </p:cNvPr>
          <p:cNvSpPr/>
          <p:nvPr/>
        </p:nvSpPr>
        <p:spPr>
          <a:xfrm>
            <a:off x="7052142" y="2994335"/>
            <a:ext cx="1335640" cy="729465"/>
          </a:xfrm>
          <a:prstGeom prst="stripedRightArrow">
            <a:avLst/>
          </a:prstGeom>
          <a:solidFill>
            <a:srgbClr val="7C7C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Icon&#10;&#10;Description automatically generated">
            <a:extLst>
              <a:ext uri="{FF2B5EF4-FFF2-40B4-BE49-F238E27FC236}">
                <a16:creationId xmlns:a16="http://schemas.microsoft.com/office/drawing/2014/main" id="{32D426D9-A5D3-4E49-8351-F9A60099E508}"/>
              </a:ext>
            </a:extLst>
          </p:cNvPr>
          <p:cNvPicPr>
            <a:picLocks noChangeAspect="1"/>
          </p:cNvPicPr>
          <p:nvPr/>
        </p:nvPicPr>
        <p:blipFill>
          <a:blip r:embed="rId3"/>
          <a:stretch>
            <a:fillRect/>
          </a:stretch>
        </p:blipFill>
        <p:spPr>
          <a:xfrm>
            <a:off x="5413527" y="4209458"/>
            <a:ext cx="805857" cy="1253556"/>
          </a:xfrm>
          <a:prstGeom prst="rect">
            <a:avLst/>
          </a:prstGeom>
        </p:spPr>
      </p:pic>
    </p:spTree>
    <p:extLst>
      <p:ext uri="{BB962C8B-B14F-4D97-AF65-F5344CB8AC3E}">
        <p14:creationId xmlns:p14="http://schemas.microsoft.com/office/powerpoint/2010/main" val="365829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sz="3800" b="1" spc="-253" dirty="0">
                <a:solidFill>
                  <a:srgbClr val="C00000"/>
                </a:solidFill>
              </a:rPr>
              <a:t>Homogeneous</a:t>
            </a:r>
            <a:r>
              <a:rPr lang="zh-CN" altLang="en-US" sz="3800" b="1" spc="-253" dirty="0">
                <a:solidFill>
                  <a:srgbClr val="C00000"/>
                </a:solidFill>
              </a:rPr>
              <a:t> </a:t>
            </a:r>
            <a:r>
              <a:rPr lang="en-US" altLang="zh-CN" sz="3800" b="1" spc="-253" dirty="0">
                <a:solidFill>
                  <a:srgbClr val="C00000"/>
                </a:solidFill>
              </a:rPr>
              <a:t>vs</a:t>
            </a:r>
            <a:r>
              <a:rPr lang="zh-CN" altLang="en-US" sz="3800" b="1" spc="-253" dirty="0">
                <a:solidFill>
                  <a:srgbClr val="C00000"/>
                </a:solidFill>
              </a:rPr>
              <a:t> </a:t>
            </a:r>
            <a:r>
              <a:rPr lang="en-US" altLang="zh-CN" sz="3800" b="1" spc="-253" dirty="0">
                <a:solidFill>
                  <a:srgbClr val="C00000"/>
                </a:solidFill>
              </a:rPr>
              <a:t>Multi-relational</a:t>
            </a:r>
            <a:r>
              <a:rPr lang="zh-CN" altLang="en-US" sz="3800" b="1" spc="-253" dirty="0">
                <a:solidFill>
                  <a:srgbClr val="C00000"/>
                </a:solidFill>
              </a:rPr>
              <a:t> </a:t>
            </a:r>
            <a:r>
              <a:rPr lang="en-US" altLang="zh-CN" sz="3800" b="1" spc="-253" dirty="0">
                <a:solidFill>
                  <a:srgbClr val="C00000"/>
                </a:solidFill>
              </a:rPr>
              <a:t>vs</a:t>
            </a:r>
            <a:r>
              <a:rPr lang="zh-CN" altLang="en-US" sz="3800" b="1" spc="-253" dirty="0">
                <a:solidFill>
                  <a:srgbClr val="C00000"/>
                </a:solidFill>
              </a:rPr>
              <a:t> </a:t>
            </a:r>
            <a:r>
              <a:rPr lang="en-US" altLang="zh-CN" sz="3800" b="1" spc="-253" dirty="0">
                <a:solidFill>
                  <a:srgbClr val="C00000"/>
                </a:solidFill>
              </a:rPr>
              <a:t>Heterogeneous</a:t>
            </a:r>
            <a:r>
              <a:rPr lang="zh-CN" altLang="en-US" sz="3800" b="1" spc="-253" dirty="0">
                <a:solidFill>
                  <a:srgbClr val="C00000"/>
                </a:solidFill>
              </a:rPr>
              <a:t> </a:t>
            </a:r>
            <a:r>
              <a:rPr lang="en-US" altLang="zh-CN" sz="3800" b="1" spc="-253" dirty="0">
                <a:solidFill>
                  <a:srgbClr val="C00000"/>
                </a:solidFill>
              </a:rPr>
              <a:t>Graphs</a:t>
            </a:r>
            <a:endParaRPr kumimoji="1" lang="zh-CN" altLang="en-US" sz="3800"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64</a:t>
            </a:fld>
            <a:endParaRPr lang="en-US"/>
          </a:p>
        </p:txBody>
      </p:sp>
      <p:graphicFrame>
        <p:nvGraphicFramePr>
          <p:cNvPr id="5" name="Table 5">
            <a:extLst>
              <a:ext uri="{FF2B5EF4-FFF2-40B4-BE49-F238E27FC236}">
                <a16:creationId xmlns:a16="http://schemas.microsoft.com/office/drawing/2014/main" id="{5B395112-4C0E-5E4B-96D7-1B3149C6183D}"/>
              </a:ext>
            </a:extLst>
          </p:cNvPr>
          <p:cNvGraphicFramePr>
            <a:graphicFrameLocks noGrp="1"/>
          </p:cNvGraphicFramePr>
          <p:nvPr/>
        </p:nvGraphicFramePr>
        <p:xfrm>
          <a:off x="1268428" y="2194560"/>
          <a:ext cx="9185896" cy="3037317"/>
        </p:xfrm>
        <a:graphic>
          <a:graphicData uri="http://schemas.openxmlformats.org/drawingml/2006/table">
            <a:tbl>
              <a:tblPr firstRow="1" bandRow="1">
                <a:tableStyleId>{5C22544A-7EE6-4342-B048-85BDC9FD1C3A}</a:tableStyleId>
              </a:tblPr>
              <a:tblGrid>
                <a:gridCol w="2296474">
                  <a:extLst>
                    <a:ext uri="{9D8B030D-6E8A-4147-A177-3AD203B41FA5}">
                      <a16:colId xmlns:a16="http://schemas.microsoft.com/office/drawing/2014/main" val="3000418095"/>
                    </a:ext>
                  </a:extLst>
                </a:gridCol>
                <a:gridCol w="2296474">
                  <a:extLst>
                    <a:ext uri="{9D8B030D-6E8A-4147-A177-3AD203B41FA5}">
                      <a16:colId xmlns:a16="http://schemas.microsoft.com/office/drawing/2014/main" val="3626997826"/>
                    </a:ext>
                  </a:extLst>
                </a:gridCol>
                <a:gridCol w="2296474">
                  <a:extLst>
                    <a:ext uri="{9D8B030D-6E8A-4147-A177-3AD203B41FA5}">
                      <a16:colId xmlns:a16="http://schemas.microsoft.com/office/drawing/2014/main" val="3841833369"/>
                    </a:ext>
                  </a:extLst>
                </a:gridCol>
                <a:gridCol w="2296474">
                  <a:extLst>
                    <a:ext uri="{9D8B030D-6E8A-4147-A177-3AD203B41FA5}">
                      <a16:colId xmlns:a16="http://schemas.microsoft.com/office/drawing/2014/main" val="3305107984"/>
                    </a:ext>
                  </a:extLst>
                </a:gridCol>
              </a:tblGrid>
              <a:tr h="1012439">
                <a:tc>
                  <a:txBody>
                    <a:bodyPr/>
                    <a:lstStyle/>
                    <a:p>
                      <a:r>
                        <a:rPr lang="en-US" altLang="zh-CN" sz="2400" dirty="0">
                          <a:latin typeface="Calibri" panose="020F0502020204030204" pitchFamily="34" charset="0"/>
                          <a:cs typeface="Calibri" panose="020F0502020204030204" pitchFamily="34" charset="0"/>
                        </a:rPr>
                        <a:t>Graph</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types</a:t>
                      </a:r>
                      <a:endParaRPr lang="en-US" sz="2400" dirty="0">
                        <a:latin typeface="Calibri" panose="020F0502020204030204" pitchFamily="34" charset="0"/>
                        <a:cs typeface="Calibri" panose="020F0502020204030204" pitchFamily="34" charset="0"/>
                      </a:endParaRPr>
                    </a:p>
                  </a:txBody>
                  <a:tcPr/>
                </a:tc>
                <a:tc>
                  <a:txBody>
                    <a:bodyPr/>
                    <a:lstStyle/>
                    <a:p>
                      <a:r>
                        <a:rPr lang="en-US" sz="2400" dirty="0">
                          <a:latin typeface="Calibri" panose="020F0502020204030204" pitchFamily="34" charset="0"/>
                          <a:cs typeface="Calibri" panose="020F0502020204030204" pitchFamily="34" charset="0"/>
                        </a:rPr>
                        <a:t>Homogeneous</a:t>
                      </a:r>
                    </a:p>
                  </a:txBody>
                  <a:tcPr/>
                </a:tc>
                <a:tc>
                  <a:txBody>
                    <a:bodyPr/>
                    <a:lstStyle/>
                    <a:p>
                      <a:r>
                        <a:rPr lang="en-US" sz="2400" dirty="0">
                          <a:latin typeface="Calibri" panose="020F0502020204030204" pitchFamily="34" charset="0"/>
                          <a:cs typeface="Calibri" panose="020F0502020204030204" pitchFamily="34" charset="0"/>
                        </a:rPr>
                        <a:t>Multi-relational</a:t>
                      </a:r>
                    </a:p>
                  </a:txBody>
                  <a:tcPr/>
                </a:tc>
                <a:tc>
                  <a:txBody>
                    <a:bodyPr/>
                    <a:lstStyle/>
                    <a:p>
                      <a:r>
                        <a:rPr lang="en-US" sz="2400" dirty="0">
                          <a:latin typeface="Calibri" panose="020F0502020204030204" pitchFamily="34" charset="0"/>
                          <a:cs typeface="Calibri" panose="020F0502020204030204" pitchFamily="34" charset="0"/>
                        </a:rPr>
                        <a:t>Heterogeneous</a:t>
                      </a:r>
                    </a:p>
                  </a:txBody>
                  <a:tcPr/>
                </a:tc>
                <a:extLst>
                  <a:ext uri="{0D108BD9-81ED-4DB2-BD59-A6C34878D82A}">
                    <a16:rowId xmlns:a16="http://schemas.microsoft.com/office/drawing/2014/main" val="997591162"/>
                  </a:ext>
                </a:extLst>
              </a:tr>
              <a:tr h="1012439">
                <a:tc>
                  <a:txBody>
                    <a:bodyPr/>
                    <a:lstStyle/>
                    <a:p>
                      <a:r>
                        <a:rPr lang="en-US" altLang="zh-CN" sz="2400" dirty="0">
                          <a:latin typeface="Calibri" panose="020F0502020204030204" pitchFamily="34" charset="0"/>
                          <a:cs typeface="Calibri" panose="020F0502020204030204" pitchFamily="34" charset="0"/>
                        </a:rPr>
                        <a: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of</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node</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types</a:t>
                      </a:r>
                      <a:endParaRPr lang="en-US" sz="2400" dirty="0">
                        <a:latin typeface="Calibri" panose="020F0502020204030204" pitchFamily="34" charset="0"/>
                        <a:cs typeface="Calibri" panose="020F0502020204030204" pitchFamily="34" charset="0"/>
                      </a:endParaRPr>
                    </a:p>
                  </a:txBody>
                  <a:tcPr/>
                </a:tc>
                <a:tc>
                  <a:txBody>
                    <a:bodyPr/>
                    <a:lstStyle/>
                    <a:p>
                      <a:r>
                        <a:rPr lang="en-US" altLang="zh-CN" sz="2400" dirty="0">
                          <a:latin typeface="Calibri" panose="020F0502020204030204" pitchFamily="34" charset="0"/>
                          <a:cs typeface="Calibri" panose="020F0502020204030204" pitchFamily="34" charset="0"/>
                        </a:rPr>
                        <a:t>1</a:t>
                      </a:r>
                      <a:endParaRPr lang="en-US" sz="2400" dirty="0">
                        <a:latin typeface="Calibri" panose="020F0502020204030204" pitchFamily="34" charset="0"/>
                        <a:cs typeface="Calibri" panose="020F0502020204030204" pitchFamily="34" charset="0"/>
                      </a:endParaRPr>
                    </a:p>
                  </a:txBody>
                  <a:tcPr/>
                </a:tc>
                <a:tc>
                  <a:txBody>
                    <a:bodyPr/>
                    <a:lstStyle/>
                    <a:p>
                      <a:r>
                        <a:rPr lang="en-US" altLang="zh-CN" sz="2400" dirty="0">
                          <a:latin typeface="Calibri" panose="020F0502020204030204" pitchFamily="34" charset="0"/>
                          <a:cs typeface="Calibri" panose="020F0502020204030204" pitchFamily="34" charset="0"/>
                        </a:rPr>
                        <a:t>1</a:t>
                      </a:r>
                      <a:endParaRPr lang="en-US" sz="2400" dirty="0">
                        <a:latin typeface="Calibri" panose="020F0502020204030204" pitchFamily="34" charset="0"/>
                        <a:cs typeface="Calibri" panose="020F0502020204030204" pitchFamily="34" charset="0"/>
                      </a:endParaRPr>
                    </a:p>
                  </a:txBody>
                  <a:tcPr/>
                </a:tc>
                <a:tc>
                  <a:txBody>
                    <a:bodyPr/>
                    <a:lstStyle/>
                    <a:p>
                      <a:r>
                        <a:rPr lang="en-US" altLang="zh-CN" sz="2400" dirty="0">
                          <a:latin typeface="Calibri" panose="020F0502020204030204" pitchFamily="34" charset="0"/>
                          <a:cs typeface="Calibri" panose="020F0502020204030204" pitchFamily="34" charset="0"/>
                        </a:rPr>
                        <a:t>&gt;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1</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41233463"/>
                  </a:ext>
                </a:extLst>
              </a:tr>
              <a:tr h="10124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dirty="0">
                          <a:latin typeface="Calibri" panose="020F0502020204030204" pitchFamily="34" charset="0"/>
                          <a:cs typeface="Calibri" panose="020F0502020204030204" pitchFamily="34" charset="0"/>
                        </a:rPr>
                        <a: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of</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edge</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types</a:t>
                      </a:r>
                      <a:endParaRPr lang="en-US" sz="2400" dirty="0">
                        <a:latin typeface="Calibri" panose="020F0502020204030204" pitchFamily="34" charset="0"/>
                        <a:cs typeface="Calibri" panose="020F0502020204030204" pitchFamily="34" charset="0"/>
                      </a:endParaRPr>
                    </a:p>
                  </a:txBody>
                  <a:tcPr/>
                </a:tc>
                <a:tc>
                  <a:txBody>
                    <a:bodyPr/>
                    <a:lstStyle/>
                    <a:p>
                      <a:r>
                        <a:rPr lang="en-US" altLang="zh-CN" sz="2400" dirty="0">
                          <a:latin typeface="Calibri" panose="020F0502020204030204" pitchFamily="34" charset="0"/>
                          <a:cs typeface="Calibri" panose="020F0502020204030204" pitchFamily="34" charset="0"/>
                        </a:rPr>
                        <a:t>1</a:t>
                      </a:r>
                      <a:endParaRPr lang="en-US" sz="2400" dirty="0">
                        <a:latin typeface="Calibri" panose="020F0502020204030204" pitchFamily="34" charset="0"/>
                        <a:cs typeface="Calibri" panose="020F0502020204030204" pitchFamily="34" charset="0"/>
                      </a:endParaRPr>
                    </a:p>
                  </a:txBody>
                  <a:tcPr/>
                </a:tc>
                <a:tc>
                  <a:txBody>
                    <a:bodyPr/>
                    <a:lstStyle/>
                    <a:p>
                      <a:r>
                        <a:rPr lang="en-US" altLang="zh-CN" sz="2400" dirty="0">
                          <a:latin typeface="Calibri" panose="020F0502020204030204" pitchFamily="34" charset="0"/>
                          <a:cs typeface="Calibri" panose="020F0502020204030204" pitchFamily="34" charset="0"/>
                        </a:rPr>
                        <a:t>&gt;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1</a:t>
                      </a:r>
                      <a:endParaRPr lang="en-US" sz="2400" dirty="0">
                        <a:latin typeface="Calibri" panose="020F0502020204030204" pitchFamily="34" charset="0"/>
                        <a:cs typeface="Calibri" panose="020F0502020204030204" pitchFamily="34" charset="0"/>
                      </a:endParaRPr>
                    </a:p>
                  </a:txBody>
                  <a:tcPr/>
                </a:tc>
                <a:tc>
                  <a:txBody>
                    <a:bodyPr/>
                    <a:lstStyle/>
                    <a:p>
                      <a:r>
                        <a:rPr lang="en-US" altLang="zh-CN" sz="2400" dirty="0">
                          <a:latin typeface="Calibri" panose="020F0502020204030204" pitchFamily="34" charset="0"/>
                          <a:cs typeface="Calibri" panose="020F0502020204030204" pitchFamily="34" charset="0"/>
                        </a:rPr>
                        <a:t>&gt;=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1</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807313511"/>
                  </a:ext>
                </a:extLst>
              </a:tr>
            </a:tbl>
          </a:graphicData>
        </a:graphic>
      </p:graphicFrame>
    </p:spTree>
    <p:extLst>
      <p:ext uri="{BB962C8B-B14F-4D97-AF65-F5344CB8AC3E}">
        <p14:creationId xmlns:p14="http://schemas.microsoft.com/office/powerpoint/2010/main" val="20080851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Which GNNs to Use Given a Graph?</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65</a:t>
            </a:fld>
            <a:endParaRPr lang="en-US"/>
          </a:p>
        </p:txBody>
      </p:sp>
      <p:grpSp>
        <p:nvGrpSpPr>
          <p:cNvPr id="41" name="Group 40">
            <a:extLst>
              <a:ext uri="{FF2B5EF4-FFF2-40B4-BE49-F238E27FC236}">
                <a16:creationId xmlns:a16="http://schemas.microsoft.com/office/drawing/2014/main" id="{2C4CC3AC-95AE-AF46-980C-43062B11546F}"/>
              </a:ext>
            </a:extLst>
          </p:cNvPr>
          <p:cNvGrpSpPr/>
          <p:nvPr/>
        </p:nvGrpSpPr>
        <p:grpSpPr>
          <a:xfrm>
            <a:off x="1630018" y="1255354"/>
            <a:ext cx="6283106" cy="5433502"/>
            <a:chOff x="1630018" y="1255354"/>
            <a:chExt cx="6283106" cy="5433502"/>
          </a:xfrm>
        </p:grpSpPr>
        <p:pic>
          <p:nvPicPr>
            <p:cNvPr id="23" name="Picture 22">
              <a:extLst>
                <a:ext uri="{FF2B5EF4-FFF2-40B4-BE49-F238E27FC236}">
                  <a16:creationId xmlns:a16="http://schemas.microsoft.com/office/drawing/2014/main" id="{D76858F2-D904-AB47-B932-9CFFAF369F6E}"/>
                </a:ext>
              </a:extLst>
            </p:cNvPr>
            <p:cNvPicPr>
              <a:picLocks noChangeAspect="1"/>
            </p:cNvPicPr>
            <p:nvPr/>
          </p:nvPicPr>
          <p:blipFill>
            <a:blip r:embed="rId3"/>
            <a:stretch>
              <a:fillRect/>
            </a:stretch>
          </p:blipFill>
          <p:spPr>
            <a:xfrm>
              <a:off x="5158704" y="4375392"/>
              <a:ext cx="1586735" cy="832733"/>
            </a:xfrm>
            <a:prstGeom prst="rect">
              <a:avLst/>
            </a:prstGeom>
          </p:spPr>
        </p:pic>
        <p:grpSp>
          <p:nvGrpSpPr>
            <p:cNvPr id="40" name="Group 39">
              <a:extLst>
                <a:ext uri="{FF2B5EF4-FFF2-40B4-BE49-F238E27FC236}">
                  <a16:creationId xmlns:a16="http://schemas.microsoft.com/office/drawing/2014/main" id="{BAE8C82D-061D-F645-82EB-9B751320DBF6}"/>
                </a:ext>
              </a:extLst>
            </p:cNvPr>
            <p:cNvGrpSpPr/>
            <p:nvPr/>
          </p:nvGrpSpPr>
          <p:grpSpPr>
            <a:xfrm>
              <a:off x="1630018" y="1255354"/>
              <a:ext cx="6283106" cy="5433502"/>
              <a:chOff x="1630018" y="1255354"/>
              <a:chExt cx="6283106" cy="5433502"/>
            </a:xfrm>
          </p:grpSpPr>
          <p:pic>
            <p:nvPicPr>
              <p:cNvPr id="13" name="Picture 12">
                <a:extLst>
                  <a:ext uri="{FF2B5EF4-FFF2-40B4-BE49-F238E27FC236}">
                    <a16:creationId xmlns:a16="http://schemas.microsoft.com/office/drawing/2014/main" id="{20765BCE-81BA-BE4B-8476-4BDB0338AB4B}"/>
                  </a:ext>
                </a:extLst>
              </p:cNvPr>
              <p:cNvPicPr>
                <a:picLocks noChangeAspect="1"/>
              </p:cNvPicPr>
              <p:nvPr/>
            </p:nvPicPr>
            <p:blipFill>
              <a:blip r:embed="rId4"/>
              <a:stretch>
                <a:fillRect/>
              </a:stretch>
            </p:blipFill>
            <p:spPr>
              <a:xfrm>
                <a:off x="6310909" y="2698927"/>
                <a:ext cx="1602215" cy="914519"/>
              </a:xfrm>
              <a:prstGeom prst="rect">
                <a:avLst/>
              </a:prstGeom>
            </p:spPr>
          </p:pic>
          <p:pic>
            <p:nvPicPr>
              <p:cNvPr id="6" name="Picture 5">
                <a:extLst>
                  <a:ext uri="{FF2B5EF4-FFF2-40B4-BE49-F238E27FC236}">
                    <a16:creationId xmlns:a16="http://schemas.microsoft.com/office/drawing/2014/main" id="{844293F2-3DE9-C34C-8408-BA71A0B27A9E}"/>
                  </a:ext>
                </a:extLst>
              </p:cNvPr>
              <p:cNvPicPr>
                <a:picLocks noChangeAspect="1"/>
              </p:cNvPicPr>
              <p:nvPr/>
            </p:nvPicPr>
            <p:blipFill>
              <a:blip r:embed="rId5"/>
              <a:stretch>
                <a:fillRect/>
              </a:stretch>
            </p:blipFill>
            <p:spPr>
              <a:xfrm>
                <a:off x="5205085" y="1595948"/>
                <a:ext cx="270906" cy="275099"/>
              </a:xfrm>
              <a:prstGeom prst="rect">
                <a:avLst/>
              </a:prstGeom>
            </p:spPr>
          </p:pic>
          <p:pic>
            <p:nvPicPr>
              <p:cNvPr id="8" name="Picture 7">
                <a:extLst>
                  <a:ext uri="{FF2B5EF4-FFF2-40B4-BE49-F238E27FC236}">
                    <a16:creationId xmlns:a16="http://schemas.microsoft.com/office/drawing/2014/main" id="{0B556168-1B7A-5542-A26D-DC96F93E61BF}"/>
                  </a:ext>
                </a:extLst>
              </p:cNvPr>
              <p:cNvPicPr>
                <a:picLocks noChangeAspect="1"/>
              </p:cNvPicPr>
              <p:nvPr/>
            </p:nvPicPr>
            <p:blipFill>
              <a:blip r:embed="rId6"/>
              <a:stretch>
                <a:fillRect/>
              </a:stretch>
            </p:blipFill>
            <p:spPr>
              <a:xfrm>
                <a:off x="4539430" y="1842871"/>
                <a:ext cx="1602215" cy="847603"/>
              </a:xfrm>
              <a:prstGeom prst="rect">
                <a:avLst/>
              </a:prstGeom>
            </p:spPr>
          </p:pic>
          <p:pic>
            <p:nvPicPr>
              <p:cNvPr id="10" name="Picture 9">
                <a:extLst>
                  <a:ext uri="{FF2B5EF4-FFF2-40B4-BE49-F238E27FC236}">
                    <a16:creationId xmlns:a16="http://schemas.microsoft.com/office/drawing/2014/main" id="{D9D687AB-C12F-D944-9379-B4BB47D3C15F}"/>
                  </a:ext>
                </a:extLst>
              </p:cNvPr>
              <p:cNvPicPr>
                <a:picLocks noChangeAspect="1"/>
              </p:cNvPicPr>
              <p:nvPr/>
            </p:nvPicPr>
            <p:blipFill>
              <a:blip r:embed="rId7"/>
              <a:stretch>
                <a:fillRect/>
              </a:stretch>
            </p:blipFill>
            <p:spPr>
              <a:xfrm>
                <a:off x="3197413" y="2009770"/>
                <a:ext cx="1377750" cy="1375496"/>
              </a:xfrm>
              <a:prstGeom prst="rect">
                <a:avLst/>
              </a:prstGeom>
            </p:spPr>
          </p:pic>
          <p:pic>
            <p:nvPicPr>
              <p:cNvPr id="11" name="Picture 10">
                <a:extLst>
                  <a:ext uri="{FF2B5EF4-FFF2-40B4-BE49-F238E27FC236}">
                    <a16:creationId xmlns:a16="http://schemas.microsoft.com/office/drawing/2014/main" id="{6F1709B6-48EB-7841-9DB8-062A20D257B6}"/>
                  </a:ext>
                </a:extLst>
              </p:cNvPr>
              <p:cNvPicPr>
                <a:picLocks noChangeAspect="1"/>
              </p:cNvPicPr>
              <p:nvPr/>
            </p:nvPicPr>
            <p:blipFill>
              <a:blip r:embed="rId8"/>
              <a:stretch>
                <a:fillRect/>
              </a:stretch>
            </p:blipFill>
            <p:spPr>
              <a:xfrm>
                <a:off x="2595020" y="3349713"/>
                <a:ext cx="1370010" cy="780687"/>
              </a:xfrm>
              <a:prstGeom prst="rect">
                <a:avLst/>
              </a:prstGeom>
            </p:spPr>
          </p:pic>
          <p:pic>
            <p:nvPicPr>
              <p:cNvPr id="12" name="Picture 11">
                <a:extLst>
                  <a:ext uri="{FF2B5EF4-FFF2-40B4-BE49-F238E27FC236}">
                    <a16:creationId xmlns:a16="http://schemas.microsoft.com/office/drawing/2014/main" id="{0832B9BB-8676-D64F-8F62-74D650E15B9F}"/>
                  </a:ext>
                </a:extLst>
              </p:cNvPr>
              <p:cNvPicPr>
                <a:picLocks noChangeAspect="1"/>
              </p:cNvPicPr>
              <p:nvPr/>
            </p:nvPicPr>
            <p:blipFill>
              <a:blip r:embed="rId9"/>
              <a:stretch>
                <a:fillRect/>
              </a:stretch>
            </p:blipFill>
            <p:spPr>
              <a:xfrm>
                <a:off x="6107338" y="2002224"/>
                <a:ext cx="1021702" cy="721206"/>
              </a:xfrm>
              <a:prstGeom prst="rect">
                <a:avLst/>
              </a:prstGeom>
            </p:spPr>
          </p:pic>
          <p:pic>
            <p:nvPicPr>
              <p:cNvPr id="14" name="Picture 13">
                <a:extLst>
                  <a:ext uri="{FF2B5EF4-FFF2-40B4-BE49-F238E27FC236}">
                    <a16:creationId xmlns:a16="http://schemas.microsoft.com/office/drawing/2014/main" id="{4D6691F0-5171-7B43-A2DA-FCF4ED8A217D}"/>
                  </a:ext>
                </a:extLst>
              </p:cNvPr>
              <p:cNvPicPr>
                <a:picLocks noChangeAspect="1"/>
              </p:cNvPicPr>
              <p:nvPr/>
            </p:nvPicPr>
            <p:blipFill>
              <a:blip r:embed="rId10"/>
              <a:stretch>
                <a:fillRect/>
              </a:stretch>
            </p:blipFill>
            <p:spPr>
              <a:xfrm>
                <a:off x="5817772" y="2892784"/>
                <a:ext cx="526331" cy="304840"/>
              </a:xfrm>
              <a:prstGeom prst="rect">
                <a:avLst/>
              </a:prstGeom>
            </p:spPr>
          </p:pic>
          <p:pic>
            <p:nvPicPr>
              <p:cNvPr id="15" name="Picture 14">
                <a:extLst>
                  <a:ext uri="{FF2B5EF4-FFF2-40B4-BE49-F238E27FC236}">
                    <a16:creationId xmlns:a16="http://schemas.microsoft.com/office/drawing/2014/main" id="{2ACBCCF9-252C-D54D-9BE5-25C43ECB8AE6}"/>
                  </a:ext>
                </a:extLst>
              </p:cNvPr>
              <p:cNvPicPr>
                <a:picLocks noChangeAspect="1"/>
              </p:cNvPicPr>
              <p:nvPr/>
            </p:nvPicPr>
            <p:blipFill>
              <a:blip r:embed="rId11"/>
              <a:stretch>
                <a:fillRect/>
              </a:stretch>
            </p:blipFill>
            <p:spPr>
              <a:xfrm>
                <a:off x="4388271" y="2811317"/>
                <a:ext cx="1454346" cy="740848"/>
              </a:xfrm>
              <a:prstGeom prst="rect">
                <a:avLst/>
              </a:prstGeom>
            </p:spPr>
          </p:pic>
          <p:pic>
            <p:nvPicPr>
              <p:cNvPr id="16" name="Picture 15">
                <a:extLst>
                  <a:ext uri="{FF2B5EF4-FFF2-40B4-BE49-F238E27FC236}">
                    <a16:creationId xmlns:a16="http://schemas.microsoft.com/office/drawing/2014/main" id="{1707EC6D-08CF-E545-9C10-82268099BF60}"/>
                  </a:ext>
                </a:extLst>
              </p:cNvPr>
              <p:cNvPicPr>
                <a:picLocks noChangeAspect="1"/>
              </p:cNvPicPr>
              <p:nvPr/>
            </p:nvPicPr>
            <p:blipFill>
              <a:blip r:embed="rId12"/>
              <a:stretch>
                <a:fillRect/>
              </a:stretch>
            </p:blipFill>
            <p:spPr>
              <a:xfrm>
                <a:off x="3219187" y="2982005"/>
                <a:ext cx="1191986" cy="215618"/>
              </a:xfrm>
              <a:prstGeom prst="rect">
                <a:avLst/>
              </a:prstGeom>
            </p:spPr>
          </p:pic>
          <p:pic>
            <p:nvPicPr>
              <p:cNvPr id="17" name="Picture 16">
                <a:extLst>
                  <a:ext uri="{FF2B5EF4-FFF2-40B4-BE49-F238E27FC236}">
                    <a16:creationId xmlns:a16="http://schemas.microsoft.com/office/drawing/2014/main" id="{F2978E7D-6190-FF45-8666-B2E5BB1A051E}"/>
                  </a:ext>
                </a:extLst>
              </p:cNvPr>
              <p:cNvPicPr>
                <a:picLocks noChangeAspect="1"/>
              </p:cNvPicPr>
              <p:nvPr/>
            </p:nvPicPr>
            <p:blipFill>
              <a:blip r:embed="rId13"/>
              <a:stretch>
                <a:fillRect/>
              </a:stretch>
            </p:blipFill>
            <p:spPr>
              <a:xfrm>
                <a:off x="1994824" y="3433731"/>
                <a:ext cx="642434" cy="1769558"/>
              </a:xfrm>
              <a:prstGeom prst="rect">
                <a:avLst/>
              </a:prstGeom>
            </p:spPr>
          </p:pic>
          <p:pic>
            <p:nvPicPr>
              <p:cNvPr id="18" name="Picture 17">
                <a:extLst>
                  <a:ext uri="{FF2B5EF4-FFF2-40B4-BE49-F238E27FC236}">
                    <a16:creationId xmlns:a16="http://schemas.microsoft.com/office/drawing/2014/main" id="{337101EE-ABB3-5E47-9AD0-AB242E289E73}"/>
                  </a:ext>
                </a:extLst>
              </p:cNvPr>
              <p:cNvPicPr>
                <a:picLocks noChangeAspect="1"/>
              </p:cNvPicPr>
              <p:nvPr/>
            </p:nvPicPr>
            <p:blipFill>
              <a:blip r:embed="rId14"/>
              <a:stretch>
                <a:fillRect/>
              </a:stretch>
            </p:blipFill>
            <p:spPr>
              <a:xfrm>
                <a:off x="1630018" y="5188622"/>
                <a:ext cx="1191986" cy="646855"/>
              </a:xfrm>
              <a:prstGeom prst="rect">
                <a:avLst/>
              </a:prstGeom>
            </p:spPr>
          </p:pic>
          <p:pic>
            <p:nvPicPr>
              <p:cNvPr id="19" name="Picture 18">
                <a:extLst>
                  <a:ext uri="{FF2B5EF4-FFF2-40B4-BE49-F238E27FC236}">
                    <a16:creationId xmlns:a16="http://schemas.microsoft.com/office/drawing/2014/main" id="{A94A1755-316D-0D44-8248-B0E9F575C3D9}"/>
                  </a:ext>
                </a:extLst>
              </p:cNvPr>
              <p:cNvPicPr>
                <a:picLocks noChangeAspect="1"/>
              </p:cNvPicPr>
              <p:nvPr/>
            </p:nvPicPr>
            <p:blipFill>
              <a:blip r:embed="rId15"/>
              <a:stretch>
                <a:fillRect/>
              </a:stretch>
            </p:blipFill>
            <p:spPr>
              <a:xfrm>
                <a:off x="3883971" y="3475481"/>
                <a:ext cx="913340" cy="550199"/>
              </a:xfrm>
              <a:prstGeom prst="rect">
                <a:avLst/>
              </a:prstGeom>
            </p:spPr>
          </p:pic>
          <p:pic>
            <p:nvPicPr>
              <p:cNvPr id="20" name="Picture 19">
                <a:extLst>
                  <a:ext uri="{FF2B5EF4-FFF2-40B4-BE49-F238E27FC236}">
                    <a16:creationId xmlns:a16="http://schemas.microsoft.com/office/drawing/2014/main" id="{1B3444F1-D256-0143-A872-D7AF2151357E}"/>
                  </a:ext>
                </a:extLst>
              </p:cNvPr>
              <p:cNvPicPr>
                <a:picLocks noChangeAspect="1"/>
              </p:cNvPicPr>
              <p:nvPr/>
            </p:nvPicPr>
            <p:blipFill>
              <a:blip r:embed="rId16"/>
              <a:stretch>
                <a:fillRect/>
              </a:stretch>
            </p:blipFill>
            <p:spPr>
              <a:xfrm>
                <a:off x="4041970" y="4003680"/>
                <a:ext cx="1370010" cy="780687"/>
              </a:xfrm>
              <a:prstGeom prst="rect">
                <a:avLst/>
              </a:prstGeom>
            </p:spPr>
          </p:pic>
          <p:pic>
            <p:nvPicPr>
              <p:cNvPr id="21" name="Picture 20">
                <a:extLst>
                  <a:ext uri="{FF2B5EF4-FFF2-40B4-BE49-F238E27FC236}">
                    <a16:creationId xmlns:a16="http://schemas.microsoft.com/office/drawing/2014/main" id="{DFD71EFA-19DB-FA4A-BFC5-FB47BD7AB7DC}"/>
                  </a:ext>
                </a:extLst>
              </p:cNvPr>
              <p:cNvPicPr>
                <a:picLocks noChangeAspect="1"/>
              </p:cNvPicPr>
              <p:nvPr/>
            </p:nvPicPr>
            <p:blipFill>
              <a:blip r:embed="rId17"/>
              <a:stretch>
                <a:fillRect/>
              </a:stretch>
            </p:blipFill>
            <p:spPr>
              <a:xfrm>
                <a:off x="3654132" y="4192112"/>
                <a:ext cx="425709" cy="1011176"/>
              </a:xfrm>
              <a:prstGeom prst="rect">
                <a:avLst/>
              </a:prstGeom>
            </p:spPr>
          </p:pic>
          <p:pic>
            <p:nvPicPr>
              <p:cNvPr id="22" name="Picture 21">
                <a:extLst>
                  <a:ext uri="{FF2B5EF4-FFF2-40B4-BE49-F238E27FC236}">
                    <a16:creationId xmlns:a16="http://schemas.microsoft.com/office/drawing/2014/main" id="{9B1726AC-406A-404E-BDB5-CB1055CBDE20}"/>
                  </a:ext>
                </a:extLst>
              </p:cNvPr>
              <p:cNvPicPr>
                <a:picLocks noChangeAspect="1"/>
              </p:cNvPicPr>
              <p:nvPr/>
            </p:nvPicPr>
            <p:blipFill>
              <a:blip r:embed="rId18"/>
              <a:stretch>
                <a:fillRect/>
              </a:stretch>
            </p:blipFill>
            <p:spPr>
              <a:xfrm>
                <a:off x="3347444" y="5189526"/>
                <a:ext cx="1191986" cy="646855"/>
              </a:xfrm>
              <a:prstGeom prst="rect">
                <a:avLst/>
              </a:prstGeom>
            </p:spPr>
          </p:pic>
          <p:pic>
            <p:nvPicPr>
              <p:cNvPr id="24" name="Picture 23">
                <a:extLst>
                  <a:ext uri="{FF2B5EF4-FFF2-40B4-BE49-F238E27FC236}">
                    <a16:creationId xmlns:a16="http://schemas.microsoft.com/office/drawing/2014/main" id="{44027E7C-625E-F04A-80D5-805641D703AB}"/>
                  </a:ext>
                </a:extLst>
              </p:cNvPr>
              <p:cNvPicPr>
                <a:picLocks noChangeAspect="1"/>
              </p:cNvPicPr>
              <p:nvPr/>
            </p:nvPicPr>
            <p:blipFill>
              <a:blip r:embed="rId19"/>
              <a:stretch>
                <a:fillRect/>
              </a:stretch>
            </p:blipFill>
            <p:spPr>
              <a:xfrm>
                <a:off x="4981509" y="5188622"/>
                <a:ext cx="1191986" cy="646855"/>
              </a:xfrm>
              <a:prstGeom prst="rect">
                <a:avLst/>
              </a:prstGeom>
            </p:spPr>
          </p:pic>
          <p:pic>
            <p:nvPicPr>
              <p:cNvPr id="32" name="Picture 31">
                <a:extLst>
                  <a:ext uri="{FF2B5EF4-FFF2-40B4-BE49-F238E27FC236}">
                    <a16:creationId xmlns:a16="http://schemas.microsoft.com/office/drawing/2014/main" id="{ECF04B40-733E-4F45-9808-9D9713460A22}"/>
                  </a:ext>
                </a:extLst>
              </p:cNvPr>
              <p:cNvPicPr>
                <a:picLocks noChangeAspect="1"/>
              </p:cNvPicPr>
              <p:nvPr/>
            </p:nvPicPr>
            <p:blipFill>
              <a:blip r:embed="rId20"/>
              <a:stretch>
                <a:fillRect/>
              </a:stretch>
            </p:blipFill>
            <p:spPr>
              <a:xfrm>
                <a:off x="2154351" y="5796480"/>
                <a:ext cx="2879343" cy="802993"/>
              </a:xfrm>
              <a:prstGeom prst="rect">
                <a:avLst/>
              </a:prstGeom>
            </p:spPr>
          </p:pic>
          <p:pic>
            <p:nvPicPr>
              <p:cNvPr id="33" name="Picture 32">
                <a:extLst>
                  <a:ext uri="{FF2B5EF4-FFF2-40B4-BE49-F238E27FC236}">
                    <a16:creationId xmlns:a16="http://schemas.microsoft.com/office/drawing/2014/main" id="{9710E228-92A9-2247-9D40-B018B6020955}"/>
                  </a:ext>
                </a:extLst>
              </p:cNvPr>
              <p:cNvPicPr>
                <a:picLocks noChangeAspect="1"/>
              </p:cNvPicPr>
              <p:nvPr/>
            </p:nvPicPr>
            <p:blipFill>
              <a:blip r:embed="rId21"/>
              <a:stretch>
                <a:fillRect/>
              </a:stretch>
            </p:blipFill>
            <p:spPr>
              <a:xfrm>
                <a:off x="4828871" y="6213009"/>
                <a:ext cx="1493853" cy="475847"/>
              </a:xfrm>
              <a:prstGeom prst="rect">
                <a:avLst/>
              </a:prstGeom>
            </p:spPr>
          </p:pic>
          <p:pic>
            <p:nvPicPr>
              <p:cNvPr id="34" name="Picture 33">
                <a:extLst>
                  <a:ext uri="{FF2B5EF4-FFF2-40B4-BE49-F238E27FC236}">
                    <a16:creationId xmlns:a16="http://schemas.microsoft.com/office/drawing/2014/main" id="{34CBAA8A-338F-1745-B1D1-A6C787FFFE10}"/>
                  </a:ext>
                </a:extLst>
              </p:cNvPr>
              <p:cNvPicPr>
                <a:picLocks noChangeAspect="1"/>
              </p:cNvPicPr>
              <p:nvPr/>
            </p:nvPicPr>
            <p:blipFill>
              <a:blip r:embed="rId22"/>
              <a:stretch>
                <a:fillRect/>
              </a:stretch>
            </p:blipFill>
            <p:spPr>
              <a:xfrm>
                <a:off x="5351332" y="5792390"/>
                <a:ext cx="448930" cy="446107"/>
              </a:xfrm>
              <a:prstGeom prst="rect">
                <a:avLst/>
              </a:prstGeom>
            </p:spPr>
          </p:pic>
          <p:pic>
            <p:nvPicPr>
              <p:cNvPr id="35" name="Picture 34">
                <a:extLst>
                  <a:ext uri="{FF2B5EF4-FFF2-40B4-BE49-F238E27FC236}">
                    <a16:creationId xmlns:a16="http://schemas.microsoft.com/office/drawing/2014/main" id="{92F61A27-79AA-814A-81AE-77606F6C2A35}"/>
                  </a:ext>
                </a:extLst>
              </p:cNvPr>
              <p:cNvPicPr>
                <a:picLocks noChangeAspect="1"/>
              </p:cNvPicPr>
              <p:nvPr/>
            </p:nvPicPr>
            <p:blipFill>
              <a:blip r:embed="rId23"/>
              <a:stretch>
                <a:fillRect/>
              </a:stretch>
            </p:blipFill>
            <p:spPr>
              <a:xfrm>
                <a:off x="3911369" y="5806861"/>
                <a:ext cx="1122324" cy="669160"/>
              </a:xfrm>
              <a:prstGeom prst="rect">
                <a:avLst/>
              </a:prstGeom>
            </p:spPr>
          </p:pic>
          <p:pic>
            <p:nvPicPr>
              <p:cNvPr id="3" name="Picture 2">
                <a:extLst>
                  <a:ext uri="{FF2B5EF4-FFF2-40B4-BE49-F238E27FC236}">
                    <a16:creationId xmlns:a16="http://schemas.microsoft.com/office/drawing/2014/main" id="{848ADFCC-E37B-5141-ACC6-BA6C522F903F}"/>
                  </a:ext>
                </a:extLst>
              </p:cNvPr>
              <p:cNvPicPr>
                <a:picLocks noChangeAspect="1"/>
              </p:cNvPicPr>
              <p:nvPr/>
            </p:nvPicPr>
            <p:blipFill>
              <a:blip r:embed="rId24"/>
              <a:stretch>
                <a:fillRect/>
              </a:stretch>
            </p:blipFill>
            <p:spPr>
              <a:xfrm>
                <a:off x="4823781" y="1255354"/>
                <a:ext cx="1106844" cy="423802"/>
              </a:xfrm>
              <a:prstGeom prst="rect">
                <a:avLst/>
              </a:prstGeom>
            </p:spPr>
          </p:pic>
        </p:grpSp>
      </p:grpSp>
      <p:grpSp>
        <p:nvGrpSpPr>
          <p:cNvPr id="42" name="Group 41">
            <a:extLst>
              <a:ext uri="{FF2B5EF4-FFF2-40B4-BE49-F238E27FC236}">
                <a16:creationId xmlns:a16="http://schemas.microsoft.com/office/drawing/2014/main" id="{85E27CC7-E0C8-BC42-89DA-5DF40B4DAD48}"/>
              </a:ext>
            </a:extLst>
          </p:cNvPr>
          <p:cNvGrpSpPr/>
          <p:nvPr/>
        </p:nvGrpSpPr>
        <p:grpSpPr>
          <a:xfrm>
            <a:off x="4979803" y="2895473"/>
            <a:ext cx="4056081" cy="3826002"/>
            <a:chOff x="4979803" y="2895473"/>
            <a:chExt cx="4056081" cy="3826002"/>
          </a:xfrm>
        </p:grpSpPr>
        <p:pic>
          <p:nvPicPr>
            <p:cNvPr id="25" name="Picture 24">
              <a:extLst>
                <a:ext uri="{FF2B5EF4-FFF2-40B4-BE49-F238E27FC236}">
                  <a16:creationId xmlns:a16="http://schemas.microsoft.com/office/drawing/2014/main" id="{0AA15A73-AAD2-7042-B928-EBE696515298}"/>
                </a:ext>
              </a:extLst>
            </p:cNvPr>
            <p:cNvPicPr>
              <a:picLocks noChangeAspect="1"/>
            </p:cNvPicPr>
            <p:nvPr/>
          </p:nvPicPr>
          <p:blipFill>
            <a:blip r:embed="rId25"/>
            <a:stretch>
              <a:fillRect/>
            </a:stretch>
          </p:blipFill>
          <p:spPr>
            <a:xfrm>
              <a:off x="4979803" y="3252806"/>
              <a:ext cx="2600697" cy="2461023"/>
            </a:xfrm>
            <a:prstGeom prst="rect">
              <a:avLst/>
            </a:prstGeom>
          </p:spPr>
        </p:pic>
        <p:pic>
          <p:nvPicPr>
            <p:cNvPr id="26" name="Picture 25">
              <a:extLst>
                <a:ext uri="{FF2B5EF4-FFF2-40B4-BE49-F238E27FC236}">
                  <a16:creationId xmlns:a16="http://schemas.microsoft.com/office/drawing/2014/main" id="{EAB21F15-CE7A-B84C-B96A-F9FD755A81B8}"/>
                </a:ext>
              </a:extLst>
            </p:cNvPr>
            <p:cNvPicPr>
              <a:picLocks noChangeAspect="1"/>
            </p:cNvPicPr>
            <p:nvPr/>
          </p:nvPicPr>
          <p:blipFill>
            <a:blip r:embed="rId26"/>
            <a:stretch>
              <a:fillRect/>
            </a:stretch>
          </p:blipFill>
          <p:spPr>
            <a:xfrm>
              <a:off x="7880883" y="2895473"/>
              <a:ext cx="541812" cy="698901"/>
            </a:xfrm>
            <a:prstGeom prst="rect">
              <a:avLst/>
            </a:prstGeom>
          </p:spPr>
        </p:pic>
        <p:pic>
          <p:nvPicPr>
            <p:cNvPr id="27" name="Picture 26">
              <a:extLst>
                <a:ext uri="{FF2B5EF4-FFF2-40B4-BE49-F238E27FC236}">
                  <a16:creationId xmlns:a16="http://schemas.microsoft.com/office/drawing/2014/main" id="{E1E6EAB6-330F-F449-9679-69C00D5D38C6}"/>
                </a:ext>
              </a:extLst>
            </p:cNvPr>
            <p:cNvPicPr>
              <a:picLocks noChangeAspect="1"/>
            </p:cNvPicPr>
            <p:nvPr/>
          </p:nvPicPr>
          <p:blipFill>
            <a:blip r:embed="rId27"/>
            <a:stretch>
              <a:fillRect/>
            </a:stretch>
          </p:blipFill>
          <p:spPr>
            <a:xfrm>
              <a:off x="7665874" y="3563285"/>
              <a:ext cx="1370010" cy="847603"/>
            </a:xfrm>
            <a:prstGeom prst="rect">
              <a:avLst/>
            </a:prstGeom>
          </p:spPr>
        </p:pic>
        <p:pic>
          <p:nvPicPr>
            <p:cNvPr id="28" name="Picture 27">
              <a:extLst>
                <a:ext uri="{FF2B5EF4-FFF2-40B4-BE49-F238E27FC236}">
                  <a16:creationId xmlns:a16="http://schemas.microsoft.com/office/drawing/2014/main" id="{253C5E9D-2735-604C-92E4-3FB60FC91778}"/>
                </a:ext>
              </a:extLst>
            </p:cNvPr>
            <p:cNvPicPr>
              <a:picLocks noChangeAspect="1"/>
            </p:cNvPicPr>
            <p:nvPr/>
          </p:nvPicPr>
          <p:blipFill>
            <a:blip r:embed="rId28"/>
            <a:stretch>
              <a:fillRect/>
            </a:stretch>
          </p:blipFill>
          <p:spPr>
            <a:xfrm>
              <a:off x="7239732" y="3747343"/>
              <a:ext cx="456670" cy="1457283"/>
            </a:xfrm>
            <a:prstGeom prst="rect">
              <a:avLst/>
            </a:prstGeom>
          </p:spPr>
        </p:pic>
        <p:pic>
          <p:nvPicPr>
            <p:cNvPr id="31" name="Picture 30">
              <a:extLst>
                <a:ext uri="{FF2B5EF4-FFF2-40B4-BE49-F238E27FC236}">
                  <a16:creationId xmlns:a16="http://schemas.microsoft.com/office/drawing/2014/main" id="{E349A5D3-D2D7-3E42-9B40-C8D9CDDE8A2F}"/>
                </a:ext>
              </a:extLst>
            </p:cNvPr>
            <p:cNvPicPr>
              <a:picLocks noChangeAspect="1"/>
            </p:cNvPicPr>
            <p:nvPr/>
          </p:nvPicPr>
          <p:blipFill>
            <a:blip r:embed="rId29"/>
            <a:stretch>
              <a:fillRect/>
            </a:stretch>
          </p:blipFill>
          <p:spPr>
            <a:xfrm>
              <a:off x="6856928" y="5188622"/>
              <a:ext cx="1191986" cy="646855"/>
            </a:xfrm>
            <a:prstGeom prst="rect">
              <a:avLst/>
            </a:prstGeom>
          </p:spPr>
        </p:pic>
        <p:pic>
          <p:nvPicPr>
            <p:cNvPr id="36" name="Picture 35">
              <a:extLst>
                <a:ext uri="{FF2B5EF4-FFF2-40B4-BE49-F238E27FC236}">
                  <a16:creationId xmlns:a16="http://schemas.microsoft.com/office/drawing/2014/main" id="{018712DB-4B04-4749-A359-E4FBFA84313D}"/>
                </a:ext>
              </a:extLst>
            </p:cNvPr>
            <p:cNvPicPr>
              <a:picLocks noChangeAspect="1"/>
            </p:cNvPicPr>
            <p:nvPr/>
          </p:nvPicPr>
          <p:blipFill>
            <a:blip r:embed="rId30"/>
            <a:stretch>
              <a:fillRect/>
            </a:stretch>
          </p:blipFill>
          <p:spPr>
            <a:xfrm>
              <a:off x="6145962" y="5509551"/>
              <a:ext cx="1277128" cy="1211924"/>
            </a:xfrm>
            <a:prstGeom prst="rect">
              <a:avLst/>
            </a:prstGeom>
          </p:spPr>
        </p:pic>
      </p:grpSp>
      <p:grpSp>
        <p:nvGrpSpPr>
          <p:cNvPr id="44" name="Group 43">
            <a:extLst>
              <a:ext uri="{FF2B5EF4-FFF2-40B4-BE49-F238E27FC236}">
                <a16:creationId xmlns:a16="http://schemas.microsoft.com/office/drawing/2014/main" id="{E02B62B2-762A-C64C-889B-4055D1D4EA72}"/>
              </a:ext>
            </a:extLst>
          </p:cNvPr>
          <p:cNvGrpSpPr/>
          <p:nvPr/>
        </p:nvGrpSpPr>
        <p:grpSpPr>
          <a:xfrm>
            <a:off x="6147781" y="3607385"/>
            <a:ext cx="3685332" cy="4020021"/>
            <a:chOff x="6147781" y="3607385"/>
            <a:chExt cx="3685332" cy="4020021"/>
          </a:xfrm>
        </p:grpSpPr>
        <p:pic>
          <p:nvPicPr>
            <p:cNvPr id="29" name="Picture 28">
              <a:extLst>
                <a:ext uri="{FF2B5EF4-FFF2-40B4-BE49-F238E27FC236}">
                  <a16:creationId xmlns:a16="http://schemas.microsoft.com/office/drawing/2014/main" id="{E67EDDA4-D9DB-5649-8D53-13D6190E8CDC}"/>
                </a:ext>
              </a:extLst>
            </p:cNvPr>
            <p:cNvPicPr>
              <a:picLocks noChangeAspect="1"/>
            </p:cNvPicPr>
            <p:nvPr/>
          </p:nvPicPr>
          <p:blipFill>
            <a:blip r:embed="rId31"/>
            <a:stretch>
              <a:fillRect/>
            </a:stretch>
          </p:blipFill>
          <p:spPr>
            <a:xfrm>
              <a:off x="8995290" y="3607385"/>
              <a:ext cx="456670" cy="1591115"/>
            </a:xfrm>
            <a:prstGeom prst="rect">
              <a:avLst/>
            </a:prstGeom>
          </p:spPr>
        </p:pic>
        <p:pic>
          <p:nvPicPr>
            <p:cNvPr id="30" name="Picture 29">
              <a:extLst>
                <a:ext uri="{FF2B5EF4-FFF2-40B4-BE49-F238E27FC236}">
                  <a16:creationId xmlns:a16="http://schemas.microsoft.com/office/drawing/2014/main" id="{E70E013B-4941-144D-BBDF-DD810C7F79AC}"/>
                </a:ext>
              </a:extLst>
            </p:cNvPr>
            <p:cNvPicPr>
              <a:picLocks noChangeAspect="1"/>
            </p:cNvPicPr>
            <p:nvPr/>
          </p:nvPicPr>
          <p:blipFill>
            <a:blip r:embed="rId32"/>
            <a:stretch>
              <a:fillRect/>
            </a:stretch>
          </p:blipFill>
          <p:spPr>
            <a:xfrm>
              <a:off x="8633387" y="5188622"/>
              <a:ext cx="1199726" cy="646855"/>
            </a:xfrm>
            <a:prstGeom prst="rect">
              <a:avLst/>
            </a:prstGeom>
          </p:spPr>
        </p:pic>
        <p:pic>
          <p:nvPicPr>
            <p:cNvPr id="43" name="Picture 42">
              <a:extLst>
                <a:ext uri="{FF2B5EF4-FFF2-40B4-BE49-F238E27FC236}">
                  <a16:creationId xmlns:a16="http://schemas.microsoft.com/office/drawing/2014/main" id="{6BD7625E-3FBB-2F46-9351-8CFBFC630636}"/>
                </a:ext>
              </a:extLst>
            </p:cNvPr>
            <p:cNvPicPr>
              <a:picLocks noChangeAspect="1"/>
            </p:cNvPicPr>
            <p:nvPr/>
          </p:nvPicPr>
          <p:blipFill>
            <a:blip r:embed="rId33"/>
            <a:stretch>
              <a:fillRect/>
            </a:stretch>
          </p:blipFill>
          <p:spPr>
            <a:xfrm>
              <a:off x="6147781" y="4734155"/>
              <a:ext cx="2908126" cy="2893251"/>
            </a:xfrm>
            <a:prstGeom prst="rect">
              <a:avLst/>
            </a:prstGeom>
          </p:spPr>
        </p:pic>
      </p:grpSp>
      <p:grpSp>
        <p:nvGrpSpPr>
          <p:cNvPr id="5" name="Group 4">
            <a:extLst>
              <a:ext uri="{FF2B5EF4-FFF2-40B4-BE49-F238E27FC236}">
                <a16:creationId xmlns:a16="http://schemas.microsoft.com/office/drawing/2014/main" id="{1326B6B1-968E-204D-BE80-B2A24BEAB2AC}"/>
              </a:ext>
            </a:extLst>
          </p:cNvPr>
          <p:cNvGrpSpPr/>
          <p:nvPr/>
        </p:nvGrpSpPr>
        <p:grpSpPr>
          <a:xfrm>
            <a:off x="1559636" y="5117211"/>
            <a:ext cx="4671467" cy="787865"/>
            <a:chOff x="1559636" y="5117211"/>
            <a:chExt cx="4671467" cy="787865"/>
          </a:xfrm>
        </p:grpSpPr>
        <p:sp>
          <p:nvSpPr>
            <p:cNvPr id="49" name="Rectangle 48">
              <a:extLst>
                <a:ext uri="{FF2B5EF4-FFF2-40B4-BE49-F238E27FC236}">
                  <a16:creationId xmlns:a16="http://schemas.microsoft.com/office/drawing/2014/main" id="{F8FD0161-C57E-324D-85EA-58A4243AED51}"/>
                </a:ext>
              </a:extLst>
            </p:cNvPr>
            <p:cNvSpPr/>
            <p:nvPr/>
          </p:nvSpPr>
          <p:spPr>
            <a:xfrm>
              <a:off x="1559636" y="5117211"/>
              <a:ext cx="4671467" cy="787865"/>
            </a:xfrm>
            <a:prstGeom prst="rect">
              <a:avLst/>
            </a:prstGeom>
            <a:solidFill>
              <a:schemeClr val="bg1">
                <a:alpha val="887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ounded Rectangle 46">
              <a:extLst>
                <a:ext uri="{FF2B5EF4-FFF2-40B4-BE49-F238E27FC236}">
                  <a16:creationId xmlns:a16="http://schemas.microsoft.com/office/drawing/2014/main" id="{E3275171-40FF-F447-8613-6E7347473C4B}"/>
                </a:ext>
              </a:extLst>
            </p:cNvPr>
            <p:cNvSpPr/>
            <p:nvPr/>
          </p:nvSpPr>
          <p:spPr>
            <a:xfrm>
              <a:off x="3162518" y="5203288"/>
              <a:ext cx="1534490" cy="61059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Homogeneous</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GNNs</a:t>
              </a:r>
              <a:endParaRPr lang="en-US" sz="1600" dirty="0">
                <a:solidFill>
                  <a:schemeClr val="tx1"/>
                </a:solidFill>
                <a:latin typeface="Calibri" panose="020F0502020204030204" pitchFamily="34" charset="0"/>
                <a:cs typeface="Calibri" panose="020F0502020204030204" pitchFamily="34" charset="0"/>
              </a:endParaRPr>
            </a:p>
          </p:txBody>
        </p:sp>
      </p:grpSp>
      <p:grpSp>
        <p:nvGrpSpPr>
          <p:cNvPr id="38" name="Group 37">
            <a:extLst>
              <a:ext uri="{FF2B5EF4-FFF2-40B4-BE49-F238E27FC236}">
                <a16:creationId xmlns:a16="http://schemas.microsoft.com/office/drawing/2014/main" id="{A5B7B081-DFE2-8E49-96C3-D4F37D7A183B}"/>
              </a:ext>
            </a:extLst>
          </p:cNvPr>
          <p:cNvGrpSpPr/>
          <p:nvPr/>
        </p:nvGrpSpPr>
        <p:grpSpPr>
          <a:xfrm>
            <a:off x="8478709" y="5186284"/>
            <a:ext cx="1607600" cy="680424"/>
            <a:chOff x="8478709" y="5186284"/>
            <a:chExt cx="1607600" cy="680424"/>
          </a:xfrm>
        </p:grpSpPr>
        <p:sp>
          <p:nvSpPr>
            <p:cNvPr id="51" name="Rectangle 50">
              <a:extLst>
                <a:ext uri="{FF2B5EF4-FFF2-40B4-BE49-F238E27FC236}">
                  <a16:creationId xmlns:a16="http://schemas.microsoft.com/office/drawing/2014/main" id="{E294FF16-90DD-C348-A135-3F32BEC10368}"/>
                </a:ext>
              </a:extLst>
            </p:cNvPr>
            <p:cNvSpPr/>
            <p:nvPr/>
          </p:nvSpPr>
          <p:spPr>
            <a:xfrm>
              <a:off x="8543207" y="5186284"/>
              <a:ext cx="1494442" cy="680424"/>
            </a:xfrm>
            <a:prstGeom prst="rect">
              <a:avLst/>
            </a:prstGeom>
            <a:solidFill>
              <a:schemeClr val="bg1">
                <a:alpha val="887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ed Rectangle 51">
              <a:extLst>
                <a:ext uri="{FF2B5EF4-FFF2-40B4-BE49-F238E27FC236}">
                  <a16:creationId xmlns:a16="http://schemas.microsoft.com/office/drawing/2014/main" id="{8A70C85A-B37C-7D41-91E2-7F0BD12C0B31}"/>
                </a:ext>
              </a:extLst>
            </p:cNvPr>
            <p:cNvSpPr/>
            <p:nvPr/>
          </p:nvSpPr>
          <p:spPr>
            <a:xfrm>
              <a:off x="8478709" y="5194152"/>
              <a:ext cx="1607600" cy="59823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Heterogeneous GNNs</a:t>
              </a:r>
              <a:endParaRPr lang="en-US" sz="1600" dirty="0">
                <a:solidFill>
                  <a:schemeClr val="tx1"/>
                </a:solidFill>
                <a:latin typeface="Calibri" panose="020F0502020204030204" pitchFamily="34" charset="0"/>
                <a:cs typeface="Calibri" panose="020F0502020204030204" pitchFamily="34" charset="0"/>
              </a:endParaRPr>
            </a:p>
          </p:txBody>
        </p:sp>
      </p:grpSp>
      <p:grpSp>
        <p:nvGrpSpPr>
          <p:cNvPr id="53" name="Group 52">
            <a:extLst>
              <a:ext uri="{FF2B5EF4-FFF2-40B4-BE49-F238E27FC236}">
                <a16:creationId xmlns:a16="http://schemas.microsoft.com/office/drawing/2014/main" id="{C4B4B07F-DA76-A848-83CB-6C33275B1A0F}"/>
              </a:ext>
            </a:extLst>
          </p:cNvPr>
          <p:cNvGrpSpPr/>
          <p:nvPr/>
        </p:nvGrpSpPr>
        <p:grpSpPr>
          <a:xfrm>
            <a:off x="6666290" y="5186284"/>
            <a:ext cx="1681975" cy="828971"/>
            <a:chOff x="6513890" y="5033884"/>
            <a:chExt cx="1681975" cy="828971"/>
          </a:xfrm>
        </p:grpSpPr>
        <p:sp>
          <p:nvSpPr>
            <p:cNvPr id="54" name="Rectangle 53">
              <a:extLst>
                <a:ext uri="{FF2B5EF4-FFF2-40B4-BE49-F238E27FC236}">
                  <a16:creationId xmlns:a16="http://schemas.microsoft.com/office/drawing/2014/main" id="{A1683C59-EA12-4649-836E-979661CA55F5}"/>
                </a:ext>
              </a:extLst>
            </p:cNvPr>
            <p:cNvSpPr/>
            <p:nvPr/>
          </p:nvSpPr>
          <p:spPr>
            <a:xfrm>
              <a:off x="6513890" y="5033884"/>
              <a:ext cx="1597441" cy="828971"/>
            </a:xfrm>
            <a:prstGeom prst="rect">
              <a:avLst/>
            </a:prstGeom>
            <a:solidFill>
              <a:schemeClr val="bg1">
                <a:alpha val="887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ounded Rectangle 54">
              <a:extLst>
                <a:ext uri="{FF2B5EF4-FFF2-40B4-BE49-F238E27FC236}">
                  <a16:creationId xmlns:a16="http://schemas.microsoft.com/office/drawing/2014/main" id="{A61C6D84-80A8-D149-B079-E0150423BC7B}"/>
                </a:ext>
              </a:extLst>
            </p:cNvPr>
            <p:cNvSpPr/>
            <p:nvPr/>
          </p:nvSpPr>
          <p:spPr>
            <a:xfrm>
              <a:off x="6551356" y="5054564"/>
              <a:ext cx="1644509" cy="58542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solidFill>
                  <a:latin typeface="Calibri" panose="020F0502020204030204" pitchFamily="34" charset="0"/>
                  <a:cs typeface="Calibri" panose="020F0502020204030204" pitchFamily="34" charset="0"/>
                </a:rPr>
                <a:t>Multi-relational</a:t>
              </a:r>
              <a:r>
                <a:rPr lang="zh-CN" altLang="en-US" sz="1600"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GNNs</a:t>
              </a:r>
              <a:endParaRPr lang="en-US" sz="1600" dirty="0">
                <a:solidFill>
                  <a:schemeClr val="tx1"/>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2276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Homogeneous GNNs for NLP</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a:xfrm>
            <a:off x="838200" y="1508369"/>
            <a:ext cx="4393676" cy="4668594"/>
          </a:xfrm>
        </p:spPr>
        <p:txBody>
          <a:bodyPr>
            <a:normAutofit/>
          </a:bodyPr>
          <a:lstStyle/>
          <a:p>
            <a:r>
              <a:rPr lang="en-US" altLang="zh-CN" dirty="0"/>
              <a:t>When</a:t>
            </a:r>
            <a:r>
              <a:rPr lang="zh-CN" altLang="en-US" dirty="0"/>
              <a:t> </a:t>
            </a:r>
            <a:r>
              <a:rPr lang="en-US" altLang="zh-CN" dirty="0"/>
              <a:t>to</a:t>
            </a:r>
            <a:r>
              <a:rPr lang="zh-CN" altLang="en-US" dirty="0"/>
              <a:t> </a:t>
            </a:r>
            <a:r>
              <a:rPr lang="en-US" altLang="zh-CN" dirty="0"/>
              <a:t>use</a:t>
            </a:r>
            <a:r>
              <a:rPr lang="zh-CN" altLang="en-US" dirty="0"/>
              <a:t> </a:t>
            </a:r>
            <a:r>
              <a:rPr lang="en-US" altLang="zh-CN" dirty="0"/>
              <a:t>homogeneous</a:t>
            </a:r>
            <a:r>
              <a:rPr lang="zh-CN" altLang="en-US" dirty="0"/>
              <a:t> </a:t>
            </a:r>
            <a:r>
              <a:rPr lang="en-US" altLang="zh-CN" dirty="0"/>
              <a:t>GNNs?</a:t>
            </a:r>
          </a:p>
          <a:p>
            <a:r>
              <a:rPr lang="en-US" altLang="zh-CN" dirty="0"/>
              <a:t>Homogeneous GNNs</a:t>
            </a:r>
          </a:p>
          <a:p>
            <a:pPr lvl="1"/>
            <a:r>
              <a:rPr lang="en-US" altLang="zh-CN" dirty="0"/>
              <a:t>GCN</a:t>
            </a:r>
          </a:p>
          <a:p>
            <a:pPr lvl="1"/>
            <a:r>
              <a:rPr lang="en-US" altLang="zh-CN" dirty="0"/>
              <a:t>GAT</a:t>
            </a:r>
          </a:p>
          <a:p>
            <a:pPr lvl="1"/>
            <a:r>
              <a:rPr lang="en-US" altLang="zh-CN" dirty="0" err="1"/>
              <a:t>GraphSAGE</a:t>
            </a:r>
            <a:endParaRPr lang="en-US" altLang="zh-CN" dirty="0"/>
          </a:p>
          <a:p>
            <a:pPr lvl="1"/>
            <a:r>
              <a:rPr lang="en-US" altLang="zh-CN" dirty="0"/>
              <a:t>GGNN</a:t>
            </a:r>
          </a:p>
          <a:p>
            <a:pPr lvl="1"/>
            <a:r>
              <a:rPr lang="en-US" altLang="zh-CN" dirty="0"/>
              <a:t>…</a:t>
            </a:r>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66</a:t>
            </a:fld>
            <a:endParaRPr lang="en-US"/>
          </a:p>
        </p:txBody>
      </p:sp>
      <p:pic>
        <p:nvPicPr>
          <p:cNvPr id="7" name="Picture 6">
            <a:extLst>
              <a:ext uri="{FF2B5EF4-FFF2-40B4-BE49-F238E27FC236}">
                <a16:creationId xmlns:a16="http://schemas.microsoft.com/office/drawing/2014/main" id="{25896545-6927-124F-B2A9-185C664EC777}"/>
              </a:ext>
            </a:extLst>
          </p:cNvPr>
          <p:cNvPicPr>
            <a:picLocks noChangeAspect="1"/>
          </p:cNvPicPr>
          <p:nvPr/>
        </p:nvPicPr>
        <p:blipFill>
          <a:blip r:embed="rId3"/>
          <a:stretch>
            <a:fillRect/>
          </a:stretch>
        </p:blipFill>
        <p:spPr>
          <a:xfrm>
            <a:off x="7445011" y="1179938"/>
            <a:ext cx="1482660" cy="590990"/>
          </a:xfrm>
          <a:prstGeom prst="rect">
            <a:avLst/>
          </a:prstGeom>
        </p:spPr>
      </p:pic>
      <p:pic>
        <p:nvPicPr>
          <p:cNvPr id="8" name="Picture 7">
            <a:extLst>
              <a:ext uri="{FF2B5EF4-FFF2-40B4-BE49-F238E27FC236}">
                <a16:creationId xmlns:a16="http://schemas.microsoft.com/office/drawing/2014/main" id="{E948B28C-CDC2-2443-B148-279CA0A3D5D8}"/>
              </a:ext>
            </a:extLst>
          </p:cNvPr>
          <p:cNvPicPr>
            <a:picLocks noChangeAspect="1"/>
          </p:cNvPicPr>
          <p:nvPr/>
        </p:nvPicPr>
        <p:blipFill>
          <a:blip r:embed="rId4"/>
          <a:stretch>
            <a:fillRect/>
          </a:stretch>
        </p:blipFill>
        <p:spPr>
          <a:xfrm>
            <a:off x="7012557" y="1728013"/>
            <a:ext cx="2101813" cy="1512899"/>
          </a:xfrm>
          <a:prstGeom prst="rect">
            <a:avLst/>
          </a:prstGeom>
        </p:spPr>
      </p:pic>
      <p:pic>
        <p:nvPicPr>
          <p:cNvPr id="9" name="Picture 8">
            <a:extLst>
              <a:ext uri="{FF2B5EF4-FFF2-40B4-BE49-F238E27FC236}">
                <a16:creationId xmlns:a16="http://schemas.microsoft.com/office/drawing/2014/main" id="{0A801C57-E52E-274B-B4EB-F214A741393F}"/>
              </a:ext>
            </a:extLst>
          </p:cNvPr>
          <p:cNvPicPr>
            <a:picLocks noChangeAspect="1"/>
          </p:cNvPicPr>
          <p:nvPr/>
        </p:nvPicPr>
        <p:blipFill>
          <a:blip r:embed="rId5"/>
          <a:stretch>
            <a:fillRect/>
          </a:stretch>
        </p:blipFill>
        <p:spPr>
          <a:xfrm>
            <a:off x="5715781" y="2312126"/>
            <a:ext cx="3092551" cy="3348556"/>
          </a:xfrm>
          <a:prstGeom prst="rect">
            <a:avLst/>
          </a:prstGeom>
        </p:spPr>
      </p:pic>
      <p:pic>
        <p:nvPicPr>
          <p:cNvPr id="10" name="Picture 9">
            <a:extLst>
              <a:ext uri="{FF2B5EF4-FFF2-40B4-BE49-F238E27FC236}">
                <a16:creationId xmlns:a16="http://schemas.microsoft.com/office/drawing/2014/main" id="{69E9227B-3988-A547-B021-8F2744425DA3}"/>
              </a:ext>
            </a:extLst>
          </p:cNvPr>
          <p:cNvPicPr>
            <a:picLocks noChangeAspect="1"/>
          </p:cNvPicPr>
          <p:nvPr/>
        </p:nvPicPr>
        <p:blipFill>
          <a:blip r:embed="rId6"/>
          <a:stretch>
            <a:fillRect/>
          </a:stretch>
        </p:blipFill>
        <p:spPr>
          <a:xfrm>
            <a:off x="7043118" y="5602322"/>
            <a:ext cx="2040690" cy="1110220"/>
          </a:xfrm>
          <a:prstGeom prst="rect">
            <a:avLst/>
          </a:prstGeom>
        </p:spPr>
      </p:pic>
      <p:pic>
        <p:nvPicPr>
          <p:cNvPr id="11" name="Picture 10">
            <a:extLst>
              <a:ext uri="{FF2B5EF4-FFF2-40B4-BE49-F238E27FC236}">
                <a16:creationId xmlns:a16="http://schemas.microsoft.com/office/drawing/2014/main" id="{80FA2DE0-32CB-0C43-B804-BE2E5719A9E6}"/>
              </a:ext>
            </a:extLst>
          </p:cNvPr>
          <p:cNvPicPr>
            <a:picLocks noChangeAspect="1"/>
          </p:cNvPicPr>
          <p:nvPr/>
        </p:nvPicPr>
        <p:blipFill>
          <a:blip r:embed="rId7"/>
          <a:stretch>
            <a:fillRect/>
          </a:stretch>
        </p:blipFill>
        <p:spPr>
          <a:xfrm>
            <a:off x="9060657" y="2282712"/>
            <a:ext cx="2558911" cy="2221135"/>
          </a:xfrm>
          <a:prstGeom prst="rect">
            <a:avLst/>
          </a:prstGeom>
        </p:spPr>
      </p:pic>
      <p:pic>
        <p:nvPicPr>
          <p:cNvPr id="12" name="Picture 11">
            <a:extLst>
              <a:ext uri="{FF2B5EF4-FFF2-40B4-BE49-F238E27FC236}">
                <a16:creationId xmlns:a16="http://schemas.microsoft.com/office/drawing/2014/main" id="{1EDAAA1D-2C42-C84E-BA08-6ECEDD895FF4}"/>
              </a:ext>
            </a:extLst>
          </p:cNvPr>
          <p:cNvPicPr>
            <a:picLocks noChangeAspect="1"/>
          </p:cNvPicPr>
          <p:nvPr/>
        </p:nvPicPr>
        <p:blipFill>
          <a:blip r:embed="rId8"/>
          <a:stretch>
            <a:fillRect/>
          </a:stretch>
        </p:blipFill>
        <p:spPr>
          <a:xfrm>
            <a:off x="5704205" y="3335546"/>
            <a:ext cx="3850611" cy="1072378"/>
          </a:xfrm>
          <a:prstGeom prst="rect">
            <a:avLst/>
          </a:prstGeom>
        </p:spPr>
      </p:pic>
    </p:spTree>
    <p:extLst>
      <p:ext uri="{BB962C8B-B14F-4D97-AF65-F5344CB8AC3E}">
        <p14:creationId xmlns:p14="http://schemas.microsoft.com/office/powerpoint/2010/main" val="351827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a:xfrm>
            <a:off x="478969" y="365125"/>
            <a:ext cx="11506200" cy="1010383"/>
          </a:xfrm>
        </p:spPr>
        <p:txBody>
          <a:bodyPr>
            <a:normAutofit fontScale="90000"/>
          </a:bodyPr>
          <a:lstStyle/>
          <a:p>
            <a:r>
              <a:rPr lang="en-US" altLang="zh-CN" b="1" spc="-253" dirty="0">
                <a:solidFill>
                  <a:srgbClr val="C00000"/>
                </a:solidFill>
              </a:rPr>
              <a:t>Non-homogeneous</a:t>
            </a:r>
            <a:r>
              <a:rPr lang="zh-CN" altLang="en-US" b="1" spc="-253" dirty="0">
                <a:solidFill>
                  <a:srgbClr val="C00000"/>
                </a:solidFill>
              </a:rPr>
              <a:t> </a:t>
            </a:r>
            <a:r>
              <a:rPr lang="en-US" altLang="zh-CN" b="1" spc="-253" dirty="0">
                <a:solidFill>
                  <a:srgbClr val="C00000"/>
                </a:solidFill>
              </a:rPr>
              <a:t>to</a:t>
            </a:r>
            <a:r>
              <a:rPr lang="zh-CN" altLang="en-US" b="1" spc="-253" dirty="0">
                <a:solidFill>
                  <a:srgbClr val="C00000"/>
                </a:solidFill>
              </a:rPr>
              <a:t> </a:t>
            </a:r>
            <a:r>
              <a:rPr lang="en-US" altLang="zh-CN" b="1" spc="-253" dirty="0">
                <a:solidFill>
                  <a:srgbClr val="C00000"/>
                </a:solidFill>
              </a:rPr>
              <a:t>Homogeneous Conversion via</a:t>
            </a:r>
            <a:r>
              <a:rPr lang="zh-CN" altLang="en-US" b="1" spc="-253" dirty="0">
                <a:solidFill>
                  <a:srgbClr val="C00000"/>
                </a:solidFill>
              </a:rPr>
              <a:t> </a:t>
            </a:r>
            <a:r>
              <a:rPr lang="en-US" altLang="zh-CN" b="1" spc="-253" dirty="0">
                <a:solidFill>
                  <a:srgbClr val="C00000"/>
                </a:solidFill>
              </a:rPr>
              <a:t>Levi</a:t>
            </a:r>
            <a:r>
              <a:rPr lang="zh-CN" altLang="en-US" b="1" spc="-253" dirty="0">
                <a:solidFill>
                  <a:srgbClr val="C00000"/>
                </a:solidFill>
              </a:rPr>
              <a:t> </a:t>
            </a:r>
            <a:r>
              <a:rPr lang="en-US" altLang="zh-CN" b="1" spc="-253" dirty="0">
                <a:solidFill>
                  <a:srgbClr val="C00000"/>
                </a:solidFill>
              </a:rPr>
              <a:t>Graph</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67</a:t>
            </a:fld>
            <a:endParaRPr lang="en-US"/>
          </a:p>
        </p:txBody>
      </p:sp>
      <p:pic>
        <p:nvPicPr>
          <p:cNvPr id="7" name="Content Placeholder 6">
            <a:extLst>
              <a:ext uri="{FF2B5EF4-FFF2-40B4-BE49-F238E27FC236}">
                <a16:creationId xmlns:a16="http://schemas.microsoft.com/office/drawing/2014/main" id="{8E83F243-5E06-4E44-B42B-5FE0E32FA83B}"/>
              </a:ext>
            </a:extLst>
          </p:cNvPr>
          <p:cNvPicPr>
            <a:picLocks noGrp="1" noChangeAspect="1"/>
          </p:cNvPicPr>
          <p:nvPr>
            <p:ph idx="1"/>
          </p:nvPr>
        </p:nvPicPr>
        <p:blipFill>
          <a:blip r:embed="rId3"/>
          <a:stretch>
            <a:fillRect/>
          </a:stretch>
        </p:blipFill>
        <p:spPr>
          <a:xfrm>
            <a:off x="372515" y="1624604"/>
            <a:ext cx="5870606" cy="1956868"/>
          </a:xfrm>
        </p:spPr>
      </p:pic>
      <p:grpSp>
        <p:nvGrpSpPr>
          <p:cNvPr id="6" name="Group 5">
            <a:extLst>
              <a:ext uri="{FF2B5EF4-FFF2-40B4-BE49-F238E27FC236}">
                <a16:creationId xmlns:a16="http://schemas.microsoft.com/office/drawing/2014/main" id="{CC46FD06-280F-F049-AABA-2D71E283FEB3}"/>
              </a:ext>
            </a:extLst>
          </p:cNvPr>
          <p:cNvGrpSpPr/>
          <p:nvPr/>
        </p:nvGrpSpPr>
        <p:grpSpPr>
          <a:xfrm>
            <a:off x="6665801" y="1624604"/>
            <a:ext cx="4832555" cy="3925527"/>
            <a:chOff x="6744922" y="2170213"/>
            <a:chExt cx="4832555" cy="3925527"/>
          </a:xfrm>
        </p:grpSpPr>
        <p:sp>
          <p:nvSpPr>
            <p:cNvPr id="8" name="Rounded Rectangle 7">
              <a:extLst>
                <a:ext uri="{FF2B5EF4-FFF2-40B4-BE49-F238E27FC236}">
                  <a16:creationId xmlns:a16="http://schemas.microsoft.com/office/drawing/2014/main" id="{8392894B-098B-414B-B466-11FC951BEC6E}"/>
                </a:ext>
              </a:extLst>
            </p:cNvPr>
            <p:cNvSpPr/>
            <p:nvPr/>
          </p:nvSpPr>
          <p:spPr>
            <a:xfrm>
              <a:off x="6744924" y="3018104"/>
              <a:ext cx="1248699" cy="535331"/>
            </a:xfrm>
            <a:prstGeom prst="roundRect">
              <a:avLst/>
            </a:prstGeom>
            <a:solidFill>
              <a:srgbClr val="259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describe-01</a:t>
              </a:r>
              <a:endParaRPr lang="en-US" dirty="0"/>
            </a:p>
          </p:txBody>
        </p:sp>
        <p:sp>
          <p:nvSpPr>
            <p:cNvPr id="9" name="Rounded Rectangle 8">
              <a:extLst>
                <a:ext uri="{FF2B5EF4-FFF2-40B4-BE49-F238E27FC236}">
                  <a16:creationId xmlns:a16="http://schemas.microsoft.com/office/drawing/2014/main" id="{C8948E2C-84B8-FC4B-98E4-49EBB597D078}"/>
                </a:ext>
              </a:extLst>
            </p:cNvPr>
            <p:cNvSpPr/>
            <p:nvPr/>
          </p:nvSpPr>
          <p:spPr>
            <a:xfrm>
              <a:off x="6744923" y="3865539"/>
              <a:ext cx="1248699" cy="535331"/>
            </a:xfrm>
            <a:prstGeom prst="roundRect">
              <a:avLst/>
            </a:prstGeom>
            <a:solidFill>
              <a:srgbClr val="259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person</a:t>
              </a:r>
              <a:endParaRPr lang="en-US" dirty="0"/>
            </a:p>
          </p:txBody>
        </p:sp>
        <p:sp>
          <p:nvSpPr>
            <p:cNvPr id="10" name="Rounded Rectangle 9">
              <a:extLst>
                <a:ext uri="{FF2B5EF4-FFF2-40B4-BE49-F238E27FC236}">
                  <a16:creationId xmlns:a16="http://schemas.microsoft.com/office/drawing/2014/main" id="{FED67663-6B74-B741-9468-84858E26DF02}"/>
                </a:ext>
              </a:extLst>
            </p:cNvPr>
            <p:cNvSpPr/>
            <p:nvPr/>
          </p:nvSpPr>
          <p:spPr>
            <a:xfrm>
              <a:off x="6744922" y="4712974"/>
              <a:ext cx="1248699" cy="535331"/>
            </a:xfrm>
            <a:prstGeom prst="roundRect">
              <a:avLst/>
            </a:prstGeom>
            <a:solidFill>
              <a:srgbClr val="259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name</a:t>
              </a:r>
              <a:endParaRPr lang="en-US" dirty="0"/>
            </a:p>
          </p:txBody>
        </p:sp>
        <p:sp>
          <p:nvSpPr>
            <p:cNvPr id="11" name="Rounded Rectangle 10">
              <a:extLst>
                <a:ext uri="{FF2B5EF4-FFF2-40B4-BE49-F238E27FC236}">
                  <a16:creationId xmlns:a16="http://schemas.microsoft.com/office/drawing/2014/main" id="{4F708DCA-DDCC-0A4A-AC78-166008BEA49C}"/>
                </a:ext>
              </a:extLst>
            </p:cNvPr>
            <p:cNvSpPr/>
            <p:nvPr/>
          </p:nvSpPr>
          <p:spPr>
            <a:xfrm>
              <a:off x="6744922" y="2170214"/>
              <a:ext cx="1248699" cy="535331"/>
            </a:xfrm>
            <a:prstGeom prst="roundRect">
              <a:avLst/>
            </a:prstGeom>
            <a:solidFill>
              <a:srgbClr val="259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fighter</a:t>
              </a:r>
            </a:p>
          </p:txBody>
        </p:sp>
        <p:sp>
          <p:nvSpPr>
            <p:cNvPr id="12" name="Rounded Rectangle 11">
              <a:extLst>
                <a:ext uri="{FF2B5EF4-FFF2-40B4-BE49-F238E27FC236}">
                  <a16:creationId xmlns:a16="http://schemas.microsoft.com/office/drawing/2014/main" id="{B3F342A9-22C1-E540-B7E0-585779F55358}"/>
                </a:ext>
              </a:extLst>
            </p:cNvPr>
            <p:cNvSpPr/>
            <p:nvPr/>
          </p:nvSpPr>
          <p:spPr>
            <a:xfrm>
              <a:off x="6744922" y="5560409"/>
              <a:ext cx="1248699" cy="535331"/>
            </a:xfrm>
            <a:prstGeom prst="roundRect">
              <a:avLst/>
            </a:prstGeom>
            <a:solidFill>
              <a:srgbClr val="259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“Paul”</a:t>
              </a:r>
            </a:p>
          </p:txBody>
        </p:sp>
        <p:sp>
          <p:nvSpPr>
            <p:cNvPr id="13" name="Rounded Rectangle 12">
              <a:extLst>
                <a:ext uri="{FF2B5EF4-FFF2-40B4-BE49-F238E27FC236}">
                  <a16:creationId xmlns:a16="http://schemas.microsoft.com/office/drawing/2014/main" id="{3AD10869-CD2B-0043-8F11-D52F468F7DC7}"/>
                </a:ext>
              </a:extLst>
            </p:cNvPr>
            <p:cNvSpPr/>
            <p:nvPr/>
          </p:nvSpPr>
          <p:spPr>
            <a:xfrm>
              <a:off x="10328778" y="2170213"/>
              <a:ext cx="1248699" cy="535331"/>
            </a:xfrm>
            <a:prstGeom prst="roundRect">
              <a:avLst/>
            </a:prstGeom>
            <a:solidFill>
              <a:srgbClr val="0333F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:ARG2</a:t>
              </a:r>
              <a:endParaRPr lang="en-US" dirty="0"/>
            </a:p>
          </p:txBody>
        </p:sp>
        <p:sp>
          <p:nvSpPr>
            <p:cNvPr id="15" name="Rounded Rectangle 14">
              <a:extLst>
                <a:ext uri="{FF2B5EF4-FFF2-40B4-BE49-F238E27FC236}">
                  <a16:creationId xmlns:a16="http://schemas.microsoft.com/office/drawing/2014/main" id="{65F2F49D-3377-404B-A0E8-A0B0A3925ED0}"/>
                </a:ext>
              </a:extLst>
            </p:cNvPr>
            <p:cNvSpPr/>
            <p:nvPr/>
          </p:nvSpPr>
          <p:spPr>
            <a:xfrm>
              <a:off x="10328778" y="3018104"/>
              <a:ext cx="1248699" cy="535331"/>
            </a:xfrm>
            <a:prstGeom prst="roundRect">
              <a:avLst/>
            </a:prstGeom>
            <a:solidFill>
              <a:srgbClr val="0333F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:ARG1</a:t>
              </a:r>
              <a:endParaRPr lang="en-US" dirty="0"/>
            </a:p>
          </p:txBody>
        </p:sp>
        <p:sp>
          <p:nvSpPr>
            <p:cNvPr id="16" name="Rounded Rectangle 15">
              <a:extLst>
                <a:ext uri="{FF2B5EF4-FFF2-40B4-BE49-F238E27FC236}">
                  <a16:creationId xmlns:a16="http://schemas.microsoft.com/office/drawing/2014/main" id="{E8D51163-67B7-444F-A826-4C90FB325C1B}"/>
                </a:ext>
              </a:extLst>
            </p:cNvPr>
            <p:cNvSpPr/>
            <p:nvPr/>
          </p:nvSpPr>
          <p:spPr>
            <a:xfrm>
              <a:off x="10328778" y="3865538"/>
              <a:ext cx="1248699" cy="535331"/>
            </a:xfrm>
            <a:prstGeom prst="roundRect">
              <a:avLst/>
            </a:prstGeom>
            <a:solidFill>
              <a:srgbClr val="0333F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:ARG0</a:t>
              </a:r>
              <a:endParaRPr lang="en-US" dirty="0"/>
            </a:p>
          </p:txBody>
        </p:sp>
        <p:sp>
          <p:nvSpPr>
            <p:cNvPr id="17" name="Rounded Rectangle 16">
              <a:extLst>
                <a:ext uri="{FF2B5EF4-FFF2-40B4-BE49-F238E27FC236}">
                  <a16:creationId xmlns:a16="http://schemas.microsoft.com/office/drawing/2014/main" id="{766855AD-29A5-7941-96E3-90444C542243}"/>
                </a:ext>
              </a:extLst>
            </p:cNvPr>
            <p:cNvSpPr/>
            <p:nvPr/>
          </p:nvSpPr>
          <p:spPr>
            <a:xfrm>
              <a:off x="10328778" y="4712972"/>
              <a:ext cx="1248699" cy="535331"/>
            </a:xfrm>
            <a:prstGeom prst="roundRect">
              <a:avLst/>
            </a:prstGeom>
            <a:solidFill>
              <a:srgbClr val="0333F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:name</a:t>
              </a:r>
              <a:endParaRPr lang="en-US" dirty="0"/>
            </a:p>
          </p:txBody>
        </p:sp>
        <p:sp>
          <p:nvSpPr>
            <p:cNvPr id="18" name="Rounded Rectangle 17">
              <a:extLst>
                <a:ext uri="{FF2B5EF4-FFF2-40B4-BE49-F238E27FC236}">
                  <a16:creationId xmlns:a16="http://schemas.microsoft.com/office/drawing/2014/main" id="{841A7404-65F9-7741-AFE3-978CF922197A}"/>
                </a:ext>
              </a:extLst>
            </p:cNvPr>
            <p:cNvSpPr/>
            <p:nvPr/>
          </p:nvSpPr>
          <p:spPr>
            <a:xfrm>
              <a:off x="10328777" y="5560406"/>
              <a:ext cx="1248699" cy="535331"/>
            </a:xfrm>
            <a:prstGeom prst="roundRect">
              <a:avLst/>
            </a:prstGeom>
            <a:solidFill>
              <a:srgbClr val="0333FF"/>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:op1</a:t>
              </a:r>
              <a:endParaRPr lang="en-US" dirty="0"/>
            </a:p>
          </p:txBody>
        </p:sp>
        <p:cxnSp>
          <p:nvCxnSpPr>
            <p:cNvPr id="20" name="Straight Arrow Connector 19">
              <a:extLst>
                <a:ext uri="{FF2B5EF4-FFF2-40B4-BE49-F238E27FC236}">
                  <a16:creationId xmlns:a16="http://schemas.microsoft.com/office/drawing/2014/main" id="{32382D71-177C-524B-A23D-08A3660BD7B8}"/>
                </a:ext>
              </a:extLst>
            </p:cNvPr>
            <p:cNvCxnSpPr>
              <a:cxnSpLocks/>
              <a:stCxn id="8" idx="3"/>
            </p:cNvCxnSpPr>
            <p:nvPr/>
          </p:nvCxnSpPr>
          <p:spPr>
            <a:xfrm flipV="1">
              <a:off x="7993623" y="2571484"/>
              <a:ext cx="2335154" cy="71428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14D0BDA-BA2A-A64E-B6EB-05641F406823}"/>
                </a:ext>
              </a:extLst>
            </p:cNvPr>
            <p:cNvCxnSpPr>
              <a:cxnSpLocks/>
              <a:stCxn id="13" idx="1"/>
              <a:endCxn id="11" idx="3"/>
            </p:cNvCxnSpPr>
            <p:nvPr/>
          </p:nvCxnSpPr>
          <p:spPr>
            <a:xfrm flipH="1">
              <a:off x="7993621" y="2437879"/>
              <a:ext cx="2335157"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353D682-45F6-B44B-BA04-D052A64C1CF3}"/>
                </a:ext>
              </a:extLst>
            </p:cNvPr>
            <p:cNvCxnSpPr>
              <a:cxnSpLocks/>
              <a:stCxn id="8" idx="3"/>
              <a:endCxn id="15" idx="1"/>
            </p:cNvCxnSpPr>
            <p:nvPr/>
          </p:nvCxnSpPr>
          <p:spPr>
            <a:xfrm>
              <a:off x="7993623" y="3285770"/>
              <a:ext cx="23351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CA8CFAA-B9B4-4249-A051-D92E1DDA1FB5}"/>
                </a:ext>
              </a:extLst>
            </p:cNvPr>
            <p:cNvCxnSpPr>
              <a:cxnSpLocks/>
              <a:endCxn id="9" idx="3"/>
            </p:cNvCxnSpPr>
            <p:nvPr/>
          </p:nvCxnSpPr>
          <p:spPr>
            <a:xfrm flipH="1">
              <a:off x="7993622" y="3419144"/>
              <a:ext cx="2335155" cy="7140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A3018742-3D84-DE44-904D-C2801966AD31}"/>
                </a:ext>
              </a:extLst>
            </p:cNvPr>
            <p:cNvCxnSpPr>
              <a:cxnSpLocks/>
              <a:stCxn id="8" idx="3"/>
              <a:endCxn id="16" idx="1"/>
            </p:cNvCxnSpPr>
            <p:nvPr/>
          </p:nvCxnSpPr>
          <p:spPr>
            <a:xfrm>
              <a:off x="7993623" y="3285770"/>
              <a:ext cx="2335155" cy="8474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4765F549-7E5E-C844-8A47-38130A3C5B8D}"/>
                </a:ext>
              </a:extLst>
            </p:cNvPr>
            <p:cNvCxnSpPr>
              <a:cxnSpLocks/>
            </p:cNvCxnSpPr>
            <p:nvPr/>
          </p:nvCxnSpPr>
          <p:spPr>
            <a:xfrm flipH="1">
              <a:off x="7993622" y="4192196"/>
              <a:ext cx="2335156"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9B84E019-BDDA-ED41-BE34-C3AC864EF970}"/>
                </a:ext>
              </a:extLst>
            </p:cNvPr>
            <p:cNvCxnSpPr>
              <a:cxnSpLocks/>
              <a:endCxn id="17" idx="1"/>
            </p:cNvCxnSpPr>
            <p:nvPr/>
          </p:nvCxnSpPr>
          <p:spPr>
            <a:xfrm>
              <a:off x="7993621" y="4289256"/>
              <a:ext cx="2335157" cy="69138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769177C-4AC8-0C43-BA40-EDAD14097412}"/>
                </a:ext>
              </a:extLst>
            </p:cNvPr>
            <p:cNvCxnSpPr>
              <a:cxnSpLocks/>
              <a:endCxn id="10" idx="3"/>
            </p:cNvCxnSpPr>
            <p:nvPr/>
          </p:nvCxnSpPr>
          <p:spPr>
            <a:xfrm flipH="1" flipV="1">
              <a:off x="7993621" y="4980640"/>
              <a:ext cx="2329866" cy="2765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312532E2-1C65-8946-BC5E-826673F88226}"/>
                </a:ext>
              </a:extLst>
            </p:cNvPr>
            <p:cNvCxnSpPr>
              <a:cxnSpLocks/>
              <a:endCxn id="18" idx="1"/>
            </p:cNvCxnSpPr>
            <p:nvPr/>
          </p:nvCxnSpPr>
          <p:spPr>
            <a:xfrm>
              <a:off x="7988330" y="5077697"/>
              <a:ext cx="2340447" cy="75037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D742D1D9-F293-814A-B889-C8BD6575E458}"/>
                </a:ext>
              </a:extLst>
            </p:cNvPr>
            <p:cNvCxnSpPr>
              <a:cxnSpLocks/>
            </p:cNvCxnSpPr>
            <p:nvPr/>
          </p:nvCxnSpPr>
          <p:spPr>
            <a:xfrm flipH="1">
              <a:off x="7988330" y="5869510"/>
              <a:ext cx="233515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DE6E87C2-2E76-8F4C-BDA4-7703A8FB9484}"/>
              </a:ext>
            </a:extLst>
          </p:cNvPr>
          <p:cNvGrpSpPr/>
          <p:nvPr/>
        </p:nvGrpSpPr>
        <p:grpSpPr>
          <a:xfrm>
            <a:off x="2455141" y="3769137"/>
            <a:ext cx="3495749" cy="1924910"/>
            <a:chOff x="2452766" y="3989639"/>
            <a:chExt cx="3495749" cy="1924910"/>
          </a:xfrm>
        </p:grpSpPr>
        <p:sp>
          <p:nvSpPr>
            <p:cNvPr id="50" name="Bent Arrow 49">
              <a:extLst>
                <a:ext uri="{FF2B5EF4-FFF2-40B4-BE49-F238E27FC236}">
                  <a16:creationId xmlns:a16="http://schemas.microsoft.com/office/drawing/2014/main" id="{3A47C8A2-AA76-BB45-AA8F-300B820A794A}"/>
                </a:ext>
              </a:extLst>
            </p:cNvPr>
            <p:cNvSpPr/>
            <p:nvPr/>
          </p:nvSpPr>
          <p:spPr>
            <a:xfrm rot="10800000" flipH="1">
              <a:off x="2452766" y="3989639"/>
              <a:ext cx="3495749" cy="1560491"/>
            </a:xfrm>
            <a:prstGeom prst="bentArrow">
              <a:avLst>
                <a:gd name="adj1" fmla="val 13090"/>
                <a:gd name="adj2" fmla="val 16494"/>
                <a:gd name="adj3" fmla="val 26260"/>
                <a:gd name="adj4" fmla="val 43750"/>
              </a:avLst>
            </a:prstGeom>
            <a:solidFill>
              <a:srgbClr val="00B0F0"/>
            </a:solidFill>
            <a:ln w="127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1" name="TextBox 50">
              <a:extLst>
                <a:ext uri="{FF2B5EF4-FFF2-40B4-BE49-F238E27FC236}">
                  <a16:creationId xmlns:a16="http://schemas.microsoft.com/office/drawing/2014/main" id="{BF9B9D93-35E8-BC4E-9B1F-A261F74F3FBC}"/>
                </a:ext>
              </a:extLst>
            </p:cNvPr>
            <p:cNvSpPr txBox="1"/>
            <p:nvPr/>
          </p:nvSpPr>
          <p:spPr>
            <a:xfrm>
              <a:off x="2641757" y="5452884"/>
              <a:ext cx="2884444" cy="461665"/>
            </a:xfrm>
            <a:prstGeom prst="rect">
              <a:avLst/>
            </a:prstGeom>
            <a:noFill/>
          </p:spPr>
          <p:txBody>
            <a:bodyPr wrap="none" rtlCol="0">
              <a:spAutoFit/>
            </a:bodyPr>
            <a:lstStyle/>
            <a:p>
              <a:r>
                <a:rPr lang="en-US" altLang="zh-CN" sz="2400" dirty="0"/>
                <a:t>Levi</a:t>
              </a:r>
              <a:r>
                <a:rPr lang="zh-CN" altLang="en-US" sz="2400" dirty="0"/>
                <a:t> </a:t>
              </a:r>
              <a:r>
                <a:rPr lang="en-US" altLang="zh-CN" sz="2400" dirty="0"/>
                <a:t>graph</a:t>
              </a:r>
              <a:r>
                <a:rPr lang="zh-CN" altLang="en-US" sz="2400" dirty="0"/>
                <a:t> </a:t>
              </a:r>
              <a:r>
                <a:rPr lang="en-US" altLang="zh-CN" sz="2400" dirty="0"/>
                <a:t>conversion</a:t>
              </a:r>
              <a:endParaRPr lang="en-US" sz="2400" dirty="0"/>
            </a:p>
          </p:txBody>
        </p:sp>
      </p:grpSp>
      <p:sp>
        <p:nvSpPr>
          <p:cNvPr id="3" name="TextBox 2">
            <a:extLst>
              <a:ext uri="{FF2B5EF4-FFF2-40B4-BE49-F238E27FC236}">
                <a16:creationId xmlns:a16="http://schemas.microsoft.com/office/drawing/2014/main" id="{AB2D0954-254A-B74D-9046-82FDD68FCFF2}"/>
              </a:ext>
            </a:extLst>
          </p:cNvPr>
          <p:cNvSpPr txBox="1"/>
          <p:nvPr/>
        </p:nvSpPr>
        <p:spPr>
          <a:xfrm>
            <a:off x="7739364" y="5749708"/>
            <a:ext cx="3134641" cy="369332"/>
          </a:xfrm>
          <a:prstGeom prst="rect">
            <a:avLst/>
          </a:prstGeom>
          <a:noFill/>
        </p:spPr>
        <p:txBody>
          <a:bodyPr wrap="none" rtlCol="0">
            <a:spAutoFit/>
          </a:bodyPr>
          <a:lstStyle/>
          <a:p>
            <a:r>
              <a:rPr lang="en-US" altLang="zh-CN" dirty="0"/>
              <a:t>Levi</a:t>
            </a:r>
            <a:r>
              <a:rPr lang="zh-CN" altLang="en-US" dirty="0"/>
              <a:t> </a:t>
            </a:r>
            <a:r>
              <a:rPr lang="en-US" altLang="zh-CN" dirty="0"/>
              <a:t>graph:</a:t>
            </a:r>
            <a:r>
              <a:rPr lang="zh-CN" altLang="en-US" dirty="0"/>
              <a:t> </a:t>
            </a:r>
            <a:r>
              <a:rPr lang="en-US" altLang="zh-CN" dirty="0"/>
              <a:t>edges</a:t>
            </a:r>
            <a:r>
              <a:rPr lang="zh-CN" altLang="en-US" dirty="0"/>
              <a:t> </a:t>
            </a:r>
            <a:r>
              <a:rPr lang="en-US" altLang="zh-CN" dirty="0"/>
              <a:t>as</a:t>
            </a:r>
            <a:r>
              <a:rPr lang="zh-CN" altLang="en-US" dirty="0"/>
              <a:t> </a:t>
            </a:r>
            <a:r>
              <a:rPr lang="en-US" altLang="zh-CN" dirty="0"/>
              <a:t>new</a:t>
            </a:r>
            <a:r>
              <a:rPr lang="zh-CN" altLang="en-US" dirty="0"/>
              <a:t> </a:t>
            </a:r>
            <a:r>
              <a:rPr lang="en-US" altLang="zh-CN" dirty="0"/>
              <a:t>nodes</a:t>
            </a:r>
            <a:endParaRPr lang="en-US" dirty="0"/>
          </a:p>
        </p:txBody>
      </p:sp>
    </p:spTree>
    <p:extLst>
      <p:ext uri="{BB962C8B-B14F-4D97-AF65-F5344CB8AC3E}">
        <p14:creationId xmlns:p14="http://schemas.microsoft.com/office/powerpoint/2010/main" val="352061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How to Handle Edge Direction Information?</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a:xfrm>
            <a:off x="838200" y="1508369"/>
            <a:ext cx="5906438" cy="4668594"/>
          </a:xfrm>
        </p:spPr>
        <p:txBody>
          <a:bodyPr/>
          <a:lstStyle/>
          <a:p>
            <a:r>
              <a:rPr lang="en-US" altLang="zh-CN" dirty="0"/>
              <a:t>Edge</a:t>
            </a:r>
            <a:r>
              <a:rPr lang="zh-CN" altLang="en-US" dirty="0"/>
              <a:t> </a:t>
            </a:r>
            <a:r>
              <a:rPr lang="en-US" altLang="zh-CN" dirty="0"/>
              <a:t>direction</a:t>
            </a:r>
            <a:r>
              <a:rPr lang="zh-CN" altLang="en-US" dirty="0"/>
              <a:t> </a:t>
            </a:r>
            <a:r>
              <a:rPr lang="en-US" altLang="zh-CN" dirty="0"/>
              <a:t>is</a:t>
            </a:r>
            <a:r>
              <a:rPr lang="zh-CN" altLang="en-US" dirty="0"/>
              <a:t> </a:t>
            </a:r>
            <a:r>
              <a:rPr lang="en-US" altLang="zh-CN" dirty="0"/>
              <a:t>important</a:t>
            </a:r>
            <a:r>
              <a:rPr lang="zh-CN" altLang="en-US" dirty="0"/>
              <a:t> </a:t>
            </a:r>
            <a:r>
              <a:rPr lang="en-US" altLang="zh-CN" dirty="0"/>
              <a:t>(think</a:t>
            </a:r>
            <a:r>
              <a:rPr lang="zh-CN" altLang="en-US" dirty="0"/>
              <a:t> </a:t>
            </a:r>
            <a:r>
              <a:rPr lang="en-US" altLang="zh-CN" dirty="0"/>
              <a:t>about</a:t>
            </a:r>
            <a:r>
              <a:rPr lang="zh-CN" altLang="en-US" dirty="0"/>
              <a:t> </a:t>
            </a:r>
            <a:r>
              <a:rPr lang="en-US" altLang="zh-CN" dirty="0" err="1"/>
              <a:t>BiLSTM</a:t>
            </a:r>
            <a:r>
              <a:rPr lang="en-US" altLang="zh-CN" dirty="0"/>
              <a:t>,</a:t>
            </a:r>
            <a:r>
              <a:rPr lang="zh-CN" altLang="en-US" dirty="0"/>
              <a:t> </a:t>
            </a:r>
            <a:r>
              <a:rPr lang="en-US" altLang="zh-CN" dirty="0"/>
              <a:t>BERT)</a:t>
            </a:r>
            <a:endParaRPr lang="en" altLang="zh-CN" dirty="0"/>
          </a:p>
          <a:p>
            <a:r>
              <a:rPr lang="en-US" altLang="zh-CN" dirty="0"/>
              <a:t>Common</a:t>
            </a:r>
            <a:r>
              <a:rPr lang="zh-CN" altLang="en-US" dirty="0"/>
              <a:t> </a:t>
            </a:r>
            <a:r>
              <a:rPr lang="en-US" altLang="zh-CN" dirty="0"/>
              <a:t>strategies</a:t>
            </a:r>
            <a:r>
              <a:rPr lang="zh-CN" altLang="en-US" dirty="0"/>
              <a:t> </a:t>
            </a:r>
            <a:r>
              <a:rPr lang="en-US" altLang="zh-CN" dirty="0"/>
              <a:t>for</a:t>
            </a:r>
            <a:r>
              <a:rPr lang="zh-CN" altLang="en-US" dirty="0"/>
              <a:t> </a:t>
            </a:r>
            <a:r>
              <a:rPr lang="en-US" altLang="zh-CN" dirty="0"/>
              <a:t>handling</a:t>
            </a:r>
            <a:r>
              <a:rPr lang="zh-CN" altLang="en-US" dirty="0"/>
              <a:t> </a:t>
            </a:r>
            <a:r>
              <a:rPr lang="en-US" altLang="zh-CN" dirty="0"/>
              <a:t>directed</a:t>
            </a:r>
            <a:r>
              <a:rPr lang="zh-CN" altLang="en-US" dirty="0"/>
              <a:t> </a:t>
            </a:r>
            <a:r>
              <a:rPr lang="en-US" altLang="zh-CN" dirty="0"/>
              <a:t>graphs</a:t>
            </a:r>
            <a:endParaRPr lang="en" altLang="zh-CN" dirty="0"/>
          </a:p>
          <a:p>
            <a:pPr marL="914400" lvl="1" indent="-457200">
              <a:buFont typeface="+mj-lt"/>
              <a:buAutoNum type="alphaLcParenR"/>
            </a:pPr>
            <a:r>
              <a:rPr lang="en-US" altLang="zh-CN" dirty="0"/>
              <a:t>Message</a:t>
            </a:r>
            <a:r>
              <a:rPr lang="zh-CN" altLang="en-US" dirty="0"/>
              <a:t> </a:t>
            </a:r>
            <a:r>
              <a:rPr lang="en-US" altLang="zh-CN" dirty="0"/>
              <a:t>passing</a:t>
            </a:r>
            <a:r>
              <a:rPr lang="zh-CN" altLang="en-US" dirty="0"/>
              <a:t> </a:t>
            </a:r>
            <a:r>
              <a:rPr lang="en-US" altLang="zh-CN" dirty="0"/>
              <a:t>only</a:t>
            </a:r>
            <a:r>
              <a:rPr lang="zh-CN" altLang="en-US" dirty="0"/>
              <a:t> </a:t>
            </a:r>
            <a:r>
              <a:rPr lang="en-US" altLang="zh-CN" dirty="0"/>
              <a:t>along</a:t>
            </a:r>
            <a:r>
              <a:rPr lang="zh-CN" altLang="en-US" dirty="0"/>
              <a:t> </a:t>
            </a:r>
            <a:r>
              <a:rPr lang="en-US" altLang="zh-CN" dirty="0"/>
              <a:t>directed</a:t>
            </a:r>
            <a:r>
              <a:rPr lang="zh-CN" altLang="en-US" dirty="0"/>
              <a:t> </a:t>
            </a:r>
            <a:r>
              <a:rPr lang="en-US" altLang="zh-CN" dirty="0"/>
              <a:t>edges</a:t>
            </a:r>
            <a:r>
              <a:rPr lang="zh-CN" altLang="en-US" dirty="0"/>
              <a:t> </a:t>
            </a:r>
            <a:r>
              <a:rPr lang="en-US" altLang="zh-CN" dirty="0"/>
              <a:t>(e.g.,</a:t>
            </a:r>
            <a:r>
              <a:rPr lang="zh-CN" altLang="en-US" dirty="0"/>
              <a:t> </a:t>
            </a:r>
            <a:r>
              <a:rPr lang="en" altLang="zh-CN" dirty="0"/>
              <a:t>GAT, GGNN</a:t>
            </a:r>
            <a:r>
              <a:rPr lang="en-US" altLang="zh-CN" dirty="0"/>
              <a:t>)</a:t>
            </a:r>
            <a:endParaRPr lang="en" altLang="zh-CN" dirty="0"/>
          </a:p>
          <a:p>
            <a:pPr marL="914400" lvl="1" indent="-457200">
              <a:buFont typeface="+mj-lt"/>
              <a:buAutoNum type="alphaLcParenR"/>
            </a:pPr>
            <a:r>
              <a:rPr lang="en-US" altLang="zh-CN" dirty="0"/>
              <a:t>Regarding</a:t>
            </a:r>
            <a:r>
              <a:rPr lang="zh-CN" altLang="en-US" dirty="0"/>
              <a:t> </a:t>
            </a:r>
            <a:r>
              <a:rPr lang="en-US" altLang="zh-CN" dirty="0"/>
              <a:t>edge</a:t>
            </a:r>
            <a:r>
              <a:rPr lang="zh-CN" altLang="en-US" dirty="0"/>
              <a:t> </a:t>
            </a:r>
            <a:r>
              <a:rPr lang="en-US" altLang="zh-CN" dirty="0"/>
              <a:t>directions</a:t>
            </a:r>
            <a:r>
              <a:rPr lang="zh-CN" altLang="en-US" dirty="0"/>
              <a:t> </a:t>
            </a:r>
            <a:r>
              <a:rPr lang="en-US" altLang="zh-CN" dirty="0"/>
              <a:t>as</a:t>
            </a:r>
            <a:r>
              <a:rPr lang="zh-CN" altLang="en-US" dirty="0"/>
              <a:t> </a:t>
            </a:r>
            <a:r>
              <a:rPr lang="en-US" altLang="zh-CN" dirty="0"/>
              <a:t>edge</a:t>
            </a:r>
            <a:r>
              <a:rPr lang="zh-CN" altLang="en-US" dirty="0"/>
              <a:t> </a:t>
            </a:r>
            <a:r>
              <a:rPr lang="en-US" altLang="zh-CN" dirty="0"/>
              <a:t>types</a:t>
            </a:r>
            <a:r>
              <a:rPr lang="zh-CN" altLang="en-US" dirty="0"/>
              <a:t> </a:t>
            </a:r>
            <a:r>
              <a:rPr lang="en-US" altLang="zh-CN" dirty="0"/>
              <a:t>(i.e.,</a:t>
            </a:r>
            <a:r>
              <a:rPr lang="zh-CN" altLang="en-US" dirty="0"/>
              <a:t> </a:t>
            </a:r>
            <a:r>
              <a:rPr lang="en-US" altLang="zh-CN" dirty="0"/>
              <a:t>adding</a:t>
            </a:r>
            <a:r>
              <a:rPr lang="zh-CN" altLang="en-US" dirty="0"/>
              <a:t> </a:t>
            </a:r>
            <a:r>
              <a:rPr lang="en-US" altLang="zh-CN" dirty="0"/>
              <a:t>“reverse”</a:t>
            </a:r>
            <a:r>
              <a:rPr lang="zh-CN" altLang="en-US" dirty="0"/>
              <a:t> </a:t>
            </a:r>
            <a:r>
              <a:rPr lang="en-US" altLang="zh-CN" dirty="0"/>
              <a:t>edges)</a:t>
            </a:r>
            <a:endParaRPr lang="en" altLang="zh-CN" dirty="0"/>
          </a:p>
          <a:p>
            <a:pPr marL="914400" lvl="1" indent="-457200">
              <a:buFont typeface="+mj-lt"/>
              <a:buAutoNum type="alphaLcParenR"/>
            </a:pPr>
            <a:r>
              <a:rPr lang="en" altLang="zh-CN" dirty="0"/>
              <a:t>Bi</a:t>
            </a:r>
            <a:r>
              <a:rPr lang="en-US" altLang="zh-CN" dirty="0"/>
              <a:t>directional</a:t>
            </a:r>
            <a:r>
              <a:rPr lang="zh-CN" altLang="en-US" dirty="0"/>
              <a:t> </a:t>
            </a:r>
            <a:r>
              <a:rPr lang="en-US" altLang="zh-CN" dirty="0"/>
              <a:t>GNNs</a:t>
            </a:r>
            <a:endParaRPr lang="en" altLang="zh-CN"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68</a:t>
            </a:fld>
            <a:endParaRPr lang="en-US" dirty="0"/>
          </a:p>
        </p:txBody>
      </p:sp>
      <p:grpSp>
        <p:nvGrpSpPr>
          <p:cNvPr id="40" name="Group 39">
            <a:extLst>
              <a:ext uri="{FF2B5EF4-FFF2-40B4-BE49-F238E27FC236}">
                <a16:creationId xmlns:a16="http://schemas.microsoft.com/office/drawing/2014/main" id="{691DB8F7-64D3-5E43-BB89-FE275B1FF3E3}"/>
              </a:ext>
            </a:extLst>
          </p:cNvPr>
          <p:cNvGrpSpPr/>
          <p:nvPr/>
        </p:nvGrpSpPr>
        <p:grpSpPr>
          <a:xfrm>
            <a:off x="6676595" y="4444880"/>
            <a:ext cx="1804044" cy="1732083"/>
            <a:chOff x="3833572" y="4198375"/>
            <a:chExt cx="1746235" cy="1567102"/>
          </a:xfrm>
        </p:grpSpPr>
        <p:sp>
          <p:nvSpPr>
            <p:cNvPr id="41" name="Oval 40">
              <a:extLst>
                <a:ext uri="{FF2B5EF4-FFF2-40B4-BE49-F238E27FC236}">
                  <a16:creationId xmlns:a16="http://schemas.microsoft.com/office/drawing/2014/main" id="{B22E1C27-B7C9-D641-8D09-17AB4175BC2E}"/>
                </a:ext>
              </a:extLst>
            </p:cNvPr>
            <p:cNvSpPr/>
            <p:nvPr/>
          </p:nvSpPr>
          <p:spPr>
            <a:xfrm>
              <a:off x="4640827" y="4720277"/>
              <a:ext cx="235974" cy="2458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Oval 41">
              <a:extLst>
                <a:ext uri="{FF2B5EF4-FFF2-40B4-BE49-F238E27FC236}">
                  <a16:creationId xmlns:a16="http://schemas.microsoft.com/office/drawing/2014/main" id="{B8F8B50C-9A1C-8C45-992D-6D0EBCB29644}"/>
                </a:ext>
              </a:extLst>
            </p:cNvPr>
            <p:cNvSpPr/>
            <p:nvPr/>
          </p:nvSpPr>
          <p:spPr>
            <a:xfrm>
              <a:off x="5343833" y="4198375"/>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42">
              <a:extLst>
                <a:ext uri="{FF2B5EF4-FFF2-40B4-BE49-F238E27FC236}">
                  <a16:creationId xmlns:a16="http://schemas.microsoft.com/office/drawing/2014/main" id="{14D4287F-4069-8545-AE38-FB6A85F3E325}"/>
                </a:ext>
              </a:extLst>
            </p:cNvPr>
            <p:cNvSpPr/>
            <p:nvPr/>
          </p:nvSpPr>
          <p:spPr>
            <a:xfrm>
              <a:off x="5319253" y="5173534"/>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840C17CA-944E-334C-88DB-117A6A55BC7B}"/>
                </a:ext>
              </a:extLst>
            </p:cNvPr>
            <p:cNvSpPr/>
            <p:nvPr/>
          </p:nvSpPr>
          <p:spPr>
            <a:xfrm>
              <a:off x="3833572" y="4245809"/>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a:extLst>
                <a:ext uri="{FF2B5EF4-FFF2-40B4-BE49-F238E27FC236}">
                  <a16:creationId xmlns:a16="http://schemas.microsoft.com/office/drawing/2014/main" id="{B54C1CCF-6E4E-7743-B116-7AD534A81B46}"/>
                </a:ext>
              </a:extLst>
            </p:cNvPr>
            <p:cNvSpPr/>
            <p:nvPr/>
          </p:nvSpPr>
          <p:spPr>
            <a:xfrm>
              <a:off x="4493345" y="5519671"/>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 name="Straight Arrow Connector 45">
              <a:extLst>
                <a:ext uri="{FF2B5EF4-FFF2-40B4-BE49-F238E27FC236}">
                  <a16:creationId xmlns:a16="http://schemas.microsoft.com/office/drawing/2014/main" id="{82F78539-0635-9045-908F-26AA8B77580E}"/>
                </a:ext>
              </a:extLst>
            </p:cNvPr>
            <p:cNvCxnSpPr>
              <a:cxnSpLocks/>
              <a:stCxn id="42" idx="3"/>
            </p:cNvCxnSpPr>
            <p:nvPr/>
          </p:nvCxnSpPr>
          <p:spPr>
            <a:xfrm flipH="1">
              <a:off x="4876801" y="4408184"/>
              <a:ext cx="501590" cy="3651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6EACDD0-32CD-B245-9704-0096FF363CCF}"/>
                </a:ext>
              </a:extLst>
            </p:cNvPr>
            <p:cNvCxnSpPr>
              <a:cxnSpLocks/>
            </p:cNvCxnSpPr>
            <p:nvPr/>
          </p:nvCxnSpPr>
          <p:spPr>
            <a:xfrm>
              <a:off x="4059714" y="4435142"/>
              <a:ext cx="589790" cy="3487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763F42A6-B1B9-2B4B-AB5A-40920E236993}"/>
                </a:ext>
              </a:extLst>
            </p:cNvPr>
            <p:cNvCxnSpPr>
              <a:cxnSpLocks/>
            </p:cNvCxnSpPr>
            <p:nvPr/>
          </p:nvCxnSpPr>
          <p:spPr>
            <a:xfrm flipH="1" flipV="1">
              <a:off x="4876801" y="4905291"/>
              <a:ext cx="467032" cy="3214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AD1953F5-945E-E545-B08C-768917B8AE49}"/>
                </a:ext>
              </a:extLst>
            </p:cNvPr>
            <p:cNvCxnSpPr>
              <a:cxnSpLocks/>
            </p:cNvCxnSpPr>
            <p:nvPr/>
          </p:nvCxnSpPr>
          <p:spPr>
            <a:xfrm flipH="1">
              <a:off x="4635911" y="4973189"/>
              <a:ext cx="93408" cy="5365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0" name="Group 59">
            <a:extLst>
              <a:ext uri="{FF2B5EF4-FFF2-40B4-BE49-F238E27FC236}">
                <a16:creationId xmlns:a16="http://schemas.microsoft.com/office/drawing/2014/main" id="{5DA44B29-1768-8042-88CF-B02C31C40811}"/>
              </a:ext>
            </a:extLst>
          </p:cNvPr>
          <p:cNvGrpSpPr/>
          <p:nvPr/>
        </p:nvGrpSpPr>
        <p:grpSpPr>
          <a:xfrm>
            <a:off x="6837881" y="1459351"/>
            <a:ext cx="1804044" cy="1732083"/>
            <a:chOff x="3833572" y="4198375"/>
            <a:chExt cx="1746235" cy="1567102"/>
          </a:xfrm>
        </p:grpSpPr>
        <p:sp>
          <p:nvSpPr>
            <p:cNvPr id="61" name="Oval 60">
              <a:extLst>
                <a:ext uri="{FF2B5EF4-FFF2-40B4-BE49-F238E27FC236}">
                  <a16:creationId xmlns:a16="http://schemas.microsoft.com/office/drawing/2014/main" id="{4262284D-716F-B744-92B9-82F4889885A3}"/>
                </a:ext>
              </a:extLst>
            </p:cNvPr>
            <p:cNvSpPr/>
            <p:nvPr/>
          </p:nvSpPr>
          <p:spPr>
            <a:xfrm>
              <a:off x="4640827" y="4720277"/>
              <a:ext cx="235974" cy="2458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Oval 61">
              <a:extLst>
                <a:ext uri="{FF2B5EF4-FFF2-40B4-BE49-F238E27FC236}">
                  <a16:creationId xmlns:a16="http://schemas.microsoft.com/office/drawing/2014/main" id="{9F646E75-2E54-C440-AB29-72113A55659D}"/>
                </a:ext>
              </a:extLst>
            </p:cNvPr>
            <p:cNvSpPr/>
            <p:nvPr/>
          </p:nvSpPr>
          <p:spPr>
            <a:xfrm>
              <a:off x="5343833" y="4198375"/>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Oval 62">
              <a:extLst>
                <a:ext uri="{FF2B5EF4-FFF2-40B4-BE49-F238E27FC236}">
                  <a16:creationId xmlns:a16="http://schemas.microsoft.com/office/drawing/2014/main" id="{45DA8A2C-D007-C448-81FB-70C804DF30A6}"/>
                </a:ext>
              </a:extLst>
            </p:cNvPr>
            <p:cNvSpPr/>
            <p:nvPr/>
          </p:nvSpPr>
          <p:spPr>
            <a:xfrm>
              <a:off x="5319253" y="5173534"/>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224EF7B3-C0A1-B247-A232-BEDA88D17ACE}"/>
                </a:ext>
              </a:extLst>
            </p:cNvPr>
            <p:cNvSpPr/>
            <p:nvPr/>
          </p:nvSpPr>
          <p:spPr>
            <a:xfrm>
              <a:off x="3833572" y="4245809"/>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Oval 64">
              <a:extLst>
                <a:ext uri="{FF2B5EF4-FFF2-40B4-BE49-F238E27FC236}">
                  <a16:creationId xmlns:a16="http://schemas.microsoft.com/office/drawing/2014/main" id="{B0593BCB-7F2E-8B41-8B4E-C1B732D162DD}"/>
                </a:ext>
              </a:extLst>
            </p:cNvPr>
            <p:cNvSpPr/>
            <p:nvPr/>
          </p:nvSpPr>
          <p:spPr>
            <a:xfrm>
              <a:off x="4493345" y="5519671"/>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Arrow Connector 65">
              <a:extLst>
                <a:ext uri="{FF2B5EF4-FFF2-40B4-BE49-F238E27FC236}">
                  <a16:creationId xmlns:a16="http://schemas.microsoft.com/office/drawing/2014/main" id="{1B60F84E-3BF2-F347-8D3B-5E7781BFCE7D}"/>
                </a:ext>
              </a:extLst>
            </p:cNvPr>
            <p:cNvCxnSpPr>
              <a:cxnSpLocks/>
              <a:stCxn id="62" idx="3"/>
            </p:cNvCxnSpPr>
            <p:nvPr/>
          </p:nvCxnSpPr>
          <p:spPr>
            <a:xfrm flipH="1">
              <a:off x="4876801" y="4408184"/>
              <a:ext cx="501590" cy="3651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94281B1-9379-A743-AD10-93803F0AD544}"/>
                </a:ext>
              </a:extLst>
            </p:cNvPr>
            <p:cNvCxnSpPr>
              <a:cxnSpLocks/>
            </p:cNvCxnSpPr>
            <p:nvPr/>
          </p:nvCxnSpPr>
          <p:spPr>
            <a:xfrm>
              <a:off x="4059714" y="4435142"/>
              <a:ext cx="589790" cy="3487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224F319-4C60-9247-9710-576400F2F6E5}"/>
                </a:ext>
              </a:extLst>
            </p:cNvPr>
            <p:cNvCxnSpPr>
              <a:cxnSpLocks/>
            </p:cNvCxnSpPr>
            <p:nvPr/>
          </p:nvCxnSpPr>
          <p:spPr>
            <a:xfrm flipH="1" flipV="1">
              <a:off x="4876801" y="4905291"/>
              <a:ext cx="467032" cy="3214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DBAD92EF-2163-2C49-8082-88C1F2724456}"/>
              </a:ext>
            </a:extLst>
          </p:cNvPr>
          <p:cNvGrpSpPr/>
          <p:nvPr/>
        </p:nvGrpSpPr>
        <p:grpSpPr>
          <a:xfrm>
            <a:off x="9623970" y="1508369"/>
            <a:ext cx="1804044" cy="1732083"/>
            <a:chOff x="3833572" y="4198375"/>
            <a:chExt cx="1746235" cy="1567102"/>
          </a:xfrm>
        </p:grpSpPr>
        <p:sp>
          <p:nvSpPr>
            <p:cNvPr id="71" name="Oval 70">
              <a:extLst>
                <a:ext uri="{FF2B5EF4-FFF2-40B4-BE49-F238E27FC236}">
                  <a16:creationId xmlns:a16="http://schemas.microsoft.com/office/drawing/2014/main" id="{C7170981-2B9B-3B4A-9A86-D0276DAAAD8C}"/>
                </a:ext>
              </a:extLst>
            </p:cNvPr>
            <p:cNvSpPr/>
            <p:nvPr/>
          </p:nvSpPr>
          <p:spPr>
            <a:xfrm>
              <a:off x="4640827" y="4720277"/>
              <a:ext cx="235974" cy="2458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Oval 71">
              <a:extLst>
                <a:ext uri="{FF2B5EF4-FFF2-40B4-BE49-F238E27FC236}">
                  <a16:creationId xmlns:a16="http://schemas.microsoft.com/office/drawing/2014/main" id="{4A209DC6-81E8-EE4B-AFFE-F1D35E3656EE}"/>
                </a:ext>
              </a:extLst>
            </p:cNvPr>
            <p:cNvSpPr/>
            <p:nvPr/>
          </p:nvSpPr>
          <p:spPr>
            <a:xfrm>
              <a:off x="5343833" y="4198375"/>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1B70470F-EC36-5048-930E-0D5AAE0D9E94}"/>
                </a:ext>
              </a:extLst>
            </p:cNvPr>
            <p:cNvSpPr/>
            <p:nvPr/>
          </p:nvSpPr>
          <p:spPr>
            <a:xfrm>
              <a:off x="5319253" y="5173534"/>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Oval 73">
              <a:extLst>
                <a:ext uri="{FF2B5EF4-FFF2-40B4-BE49-F238E27FC236}">
                  <a16:creationId xmlns:a16="http://schemas.microsoft.com/office/drawing/2014/main" id="{36B78F03-4672-D84C-A099-E21D1F39FA49}"/>
                </a:ext>
              </a:extLst>
            </p:cNvPr>
            <p:cNvSpPr/>
            <p:nvPr/>
          </p:nvSpPr>
          <p:spPr>
            <a:xfrm>
              <a:off x="3833572" y="4245809"/>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Oval 74">
              <a:extLst>
                <a:ext uri="{FF2B5EF4-FFF2-40B4-BE49-F238E27FC236}">
                  <a16:creationId xmlns:a16="http://schemas.microsoft.com/office/drawing/2014/main" id="{F946167B-65C6-E04D-B4C6-84997F7C0BF7}"/>
                </a:ext>
              </a:extLst>
            </p:cNvPr>
            <p:cNvSpPr/>
            <p:nvPr/>
          </p:nvSpPr>
          <p:spPr>
            <a:xfrm>
              <a:off x="4493345" y="5519671"/>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 name="Straight Arrow Connector 75">
              <a:extLst>
                <a:ext uri="{FF2B5EF4-FFF2-40B4-BE49-F238E27FC236}">
                  <a16:creationId xmlns:a16="http://schemas.microsoft.com/office/drawing/2014/main" id="{F136638E-8B5B-464E-9C30-C08740097755}"/>
                </a:ext>
              </a:extLst>
            </p:cNvPr>
            <p:cNvCxnSpPr>
              <a:cxnSpLocks/>
              <a:stCxn id="72" idx="3"/>
            </p:cNvCxnSpPr>
            <p:nvPr/>
          </p:nvCxnSpPr>
          <p:spPr>
            <a:xfrm flipH="1">
              <a:off x="4876801" y="4408184"/>
              <a:ext cx="501590" cy="365172"/>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31EDCAC0-8B51-2843-91C5-D26536F6B677}"/>
                </a:ext>
              </a:extLst>
            </p:cNvPr>
            <p:cNvCxnSpPr>
              <a:cxnSpLocks/>
            </p:cNvCxnSpPr>
            <p:nvPr/>
          </p:nvCxnSpPr>
          <p:spPr>
            <a:xfrm>
              <a:off x="4059714" y="4435142"/>
              <a:ext cx="589790" cy="34871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B435157-6D54-B94C-9B09-A0FFAA6CE296}"/>
                </a:ext>
              </a:extLst>
            </p:cNvPr>
            <p:cNvCxnSpPr>
              <a:cxnSpLocks/>
            </p:cNvCxnSpPr>
            <p:nvPr/>
          </p:nvCxnSpPr>
          <p:spPr>
            <a:xfrm flipH="1" flipV="1">
              <a:off x="4876801" y="4905291"/>
              <a:ext cx="467032" cy="32143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B3667F09-A7E0-FA4B-A8EB-BF4802722195}"/>
                </a:ext>
              </a:extLst>
            </p:cNvPr>
            <p:cNvCxnSpPr>
              <a:cxnSpLocks/>
            </p:cNvCxnSpPr>
            <p:nvPr/>
          </p:nvCxnSpPr>
          <p:spPr>
            <a:xfrm flipH="1">
              <a:off x="4635911" y="4973189"/>
              <a:ext cx="93408" cy="53652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6C9F5B3F-BB1C-8A45-B83B-3F9A7FDE57C1}"/>
                </a:ext>
              </a:extLst>
            </p:cNvPr>
            <p:cNvCxnSpPr>
              <a:cxnSpLocks/>
            </p:cNvCxnSpPr>
            <p:nvPr/>
          </p:nvCxnSpPr>
          <p:spPr>
            <a:xfrm flipH="1" flipV="1">
              <a:off x="4006142" y="4500243"/>
              <a:ext cx="580180" cy="330539"/>
            </a:xfrm>
            <a:prstGeom prst="straightConnector1">
              <a:avLst/>
            </a:prstGeom>
            <a:ln w="254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D1CB93FF-5CC6-834D-BC0E-5207D60106FB}"/>
                </a:ext>
              </a:extLst>
            </p:cNvPr>
            <p:cNvCxnSpPr>
              <a:cxnSpLocks/>
            </p:cNvCxnSpPr>
            <p:nvPr/>
          </p:nvCxnSpPr>
          <p:spPr>
            <a:xfrm flipV="1">
              <a:off x="4725116" y="4973189"/>
              <a:ext cx="93050" cy="536524"/>
            </a:xfrm>
            <a:prstGeom prst="straightConnector1">
              <a:avLst/>
            </a:prstGeom>
            <a:ln w="254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55F2D7B9-AEC9-A54B-B98F-8D56DD2522AC}"/>
                </a:ext>
              </a:extLst>
            </p:cNvPr>
            <p:cNvCxnSpPr>
              <a:cxnSpLocks/>
            </p:cNvCxnSpPr>
            <p:nvPr/>
          </p:nvCxnSpPr>
          <p:spPr>
            <a:xfrm flipV="1">
              <a:off x="4835940" y="4321278"/>
              <a:ext cx="498376" cy="386276"/>
            </a:xfrm>
            <a:prstGeom prst="straightConnector1">
              <a:avLst/>
            </a:prstGeom>
            <a:ln w="254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id="{87A72BF9-2600-6B42-937C-6BC11D69992D}"/>
                </a:ext>
              </a:extLst>
            </p:cNvPr>
            <p:cNvCxnSpPr>
              <a:cxnSpLocks/>
            </p:cNvCxnSpPr>
            <p:nvPr/>
          </p:nvCxnSpPr>
          <p:spPr>
            <a:xfrm>
              <a:off x="4940823" y="4838984"/>
              <a:ext cx="477383" cy="325655"/>
            </a:xfrm>
            <a:prstGeom prst="straightConnector1">
              <a:avLst/>
            </a:prstGeom>
            <a:ln w="25400">
              <a:solidFill>
                <a:schemeClr val="accent3"/>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69741AD7-206B-784A-B6D6-539323E983B4}"/>
              </a:ext>
            </a:extLst>
          </p:cNvPr>
          <p:cNvGrpSpPr/>
          <p:nvPr/>
        </p:nvGrpSpPr>
        <p:grpSpPr>
          <a:xfrm>
            <a:off x="10077033" y="4386500"/>
            <a:ext cx="1804044" cy="1732083"/>
            <a:chOff x="3833572" y="4198375"/>
            <a:chExt cx="1746235" cy="1567102"/>
          </a:xfrm>
        </p:grpSpPr>
        <p:sp>
          <p:nvSpPr>
            <p:cNvPr id="96" name="Oval 95">
              <a:extLst>
                <a:ext uri="{FF2B5EF4-FFF2-40B4-BE49-F238E27FC236}">
                  <a16:creationId xmlns:a16="http://schemas.microsoft.com/office/drawing/2014/main" id="{5DF24792-3C63-2740-BE08-517132FE9B8C}"/>
                </a:ext>
              </a:extLst>
            </p:cNvPr>
            <p:cNvSpPr/>
            <p:nvPr/>
          </p:nvSpPr>
          <p:spPr>
            <a:xfrm>
              <a:off x="4640827" y="4720277"/>
              <a:ext cx="235974" cy="24580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96">
              <a:extLst>
                <a:ext uri="{FF2B5EF4-FFF2-40B4-BE49-F238E27FC236}">
                  <a16:creationId xmlns:a16="http://schemas.microsoft.com/office/drawing/2014/main" id="{FBDB1F55-27A7-5343-AF0C-AAF0FC8ED3D5}"/>
                </a:ext>
              </a:extLst>
            </p:cNvPr>
            <p:cNvSpPr/>
            <p:nvPr/>
          </p:nvSpPr>
          <p:spPr>
            <a:xfrm>
              <a:off x="5343833" y="4198375"/>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703047DF-8E57-7F48-A2CD-37ABDC76FF66}"/>
                </a:ext>
              </a:extLst>
            </p:cNvPr>
            <p:cNvSpPr/>
            <p:nvPr/>
          </p:nvSpPr>
          <p:spPr>
            <a:xfrm>
              <a:off x="5319253" y="5173534"/>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98">
              <a:extLst>
                <a:ext uri="{FF2B5EF4-FFF2-40B4-BE49-F238E27FC236}">
                  <a16:creationId xmlns:a16="http://schemas.microsoft.com/office/drawing/2014/main" id="{0FB8F905-F952-9648-A78E-EF0CEA658DA9}"/>
                </a:ext>
              </a:extLst>
            </p:cNvPr>
            <p:cNvSpPr/>
            <p:nvPr/>
          </p:nvSpPr>
          <p:spPr>
            <a:xfrm>
              <a:off x="3833572" y="4245809"/>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99">
              <a:extLst>
                <a:ext uri="{FF2B5EF4-FFF2-40B4-BE49-F238E27FC236}">
                  <a16:creationId xmlns:a16="http://schemas.microsoft.com/office/drawing/2014/main" id="{B3844145-636D-7041-9E1D-A1A522DD0482}"/>
                </a:ext>
              </a:extLst>
            </p:cNvPr>
            <p:cNvSpPr/>
            <p:nvPr/>
          </p:nvSpPr>
          <p:spPr>
            <a:xfrm>
              <a:off x="4493345" y="5519671"/>
              <a:ext cx="235974" cy="245806"/>
            </a:xfrm>
            <a:prstGeom prst="ellips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1" name="Straight Arrow Connector 100">
              <a:extLst>
                <a:ext uri="{FF2B5EF4-FFF2-40B4-BE49-F238E27FC236}">
                  <a16:creationId xmlns:a16="http://schemas.microsoft.com/office/drawing/2014/main" id="{13EF9D02-D929-DA49-B60C-E5407536DF76}"/>
                </a:ext>
              </a:extLst>
            </p:cNvPr>
            <p:cNvCxnSpPr>
              <a:cxnSpLocks/>
              <a:stCxn id="97" idx="3"/>
            </p:cNvCxnSpPr>
            <p:nvPr/>
          </p:nvCxnSpPr>
          <p:spPr>
            <a:xfrm flipH="1">
              <a:off x="4876801" y="4408184"/>
              <a:ext cx="501590" cy="365172"/>
            </a:xfrm>
            <a:prstGeom prst="straightConnector1">
              <a:avLst/>
            </a:prstGeom>
            <a:ln w="25400">
              <a:solidFill>
                <a:schemeClr val="accent6"/>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C592F4AD-1FB7-0B4D-B01B-C72DB866928C}"/>
                </a:ext>
              </a:extLst>
            </p:cNvPr>
            <p:cNvCxnSpPr>
              <a:cxnSpLocks/>
            </p:cNvCxnSpPr>
            <p:nvPr/>
          </p:nvCxnSpPr>
          <p:spPr>
            <a:xfrm>
              <a:off x="4059714" y="4435142"/>
              <a:ext cx="589790" cy="348714"/>
            </a:xfrm>
            <a:prstGeom prst="straightConnector1">
              <a:avLst/>
            </a:prstGeom>
            <a:ln w="25400">
              <a:solidFill>
                <a:schemeClr val="accent6"/>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FC11B51A-8DD5-3747-A36A-93B486571E4A}"/>
                </a:ext>
              </a:extLst>
            </p:cNvPr>
            <p:cNvCxnSpPr>
              <a:cxnSpLocks/>
            </p:cNvCxnSpPr>
            <p:nvPr/>
          </p:nvCxnSpPr>
          <p:spPr>
            <a:xfrm flipH="1" flipV="1">
              <a:off x="4876801" y="4905291"/>
              <a:ext cx="467032" cy="321437"/>
            </a:xfrm>
            <a:prstGeom prst="straightConnector1">
              <a:avLst/>
            </a:prstGeom>
            <a:ln w="25400">
              <a:solidFill>
                <a:schemeClr val="accent6"/>
              </a:solidFill>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C8861DEA-E59D-534F-96AD-E0A26338E2D2}"/>
                </a:ext>
              </a:extLst>
            </p:cNvPr>
            <p:cNvCxnSpPr>
              <a:cxnSpLocks/>
            </p:cNvCxnSpPr>
            <p:nvPr/>
          </p:nvCxnSpPr>
          <p:spPr>
            <a:xfrm flipH="1">
              <a:off x="4635911" y="4973189"/>
              <a:ext cx="93408" cy="536524"/>
            </a:xfrm>
            <a:prstGeom prst="straightConnector1">
              <a:avLst/>
            </a:prstGeom>
            <a:ln w="25400" cmpd="sng">
              <a:solidFill>
                <a:schemeClr val="accent2">
                  <a:lumMod val="75000"/>
                </a:schemeClr>
              </a:solidFill>
              <a:prstDash val="lgDashDot"/>
              <a:tailEnd type="triangle"/>
            </a:ln>
          </p:spPr>
          <p:style>
            <a:lnRef idx="1">
              <a:schemeClr val="accent1"/>
            </a:lnRef>
            <a:fillRef idx="0">
              <a:schemeClr val="accent1"/>
            </a:fillRef>
            <a:effectRef idx="0">
              <a:schemeClr val="accent1"/>
            </a:effectRef>
            <a:fontRef idx="minor">
              <a:schemeClr val="tx1"/>
            </a:fontRef>
          </p:style>
        </p:cxnSp>
      </p:grpSp>
      <p:sp>
        <p:nvSpPr>
          <p:cNvPr id="10" name="Right Arrow 9">
            <a:extLst>
              <a:ext uri="{FF2B5EF4-FFF2-40B4-BE49-F238E27FC236}">
                <a16:creationId xmlns:a16="http://schemas.microsoft.com/office/drawing/2014/main" id="{3B3DB851-3FDB-4F44-9F3B-A688B59C1228}"/>
              </a:ext>
            </a:extLst>
          </p:cNvPr>
          <p:cNvSpPr/>
          <p:nvPr/>
        </p:nvSpPr>
        <p:spPr>
          <a:xfrm rot="16200000">
            <a:off x="7081855" y="3815014"/>
            <a:ext cx="1180009" cy="251866"/>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ight Arrow 58">
            <a:extLst>
              <a:ext uri="{FF2B5EF4-FFF2-40B4-BE49-F238E27FC236}">
                <a16:creationId xmlns:a16="http://schemas.microsoft.com/office/drawing/2014/main" id="{3A0B483D-9B0A-D647-AAAC-2108D37476DA}"/>
              </a:ext>
            </a:extLst>
          </p:cNvPr>
          <p:cNvSpPr/>
          <p:nvPr/>
        </p:nvSpPr>
        <p:spPr>
          <a:xfrm rot="18808361">
            <a:off x="8577748" y="3352285"/>
            <a:ext cx="1500060" cy="251866"/>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ight Arrow 68">
            <a:extLst>
              <a:ext uri="{FF2B5EF4-FFF2-40B4-BE49-F238E27FC236}">
                <a16:creationId xmlns:a16="http://schemas.microsoft.com/office/drawing/2014/main" id="{7964EDCD-D86B-8B48-A93F-EA27CEC0D20A}"/>
              </a:ext>
            </a:extLst>
          </p:cNvPr>
          <p:cNvSpPr/>
          <p:nvPr/>
        </p:nvSpPr>
        <p:spPr>
          <a:xfrm>
            <a:off x="8782445" y="5095902"/>
            <a:ext cx="1514024" cy="251866"/>
          </a:xfrm>
          <a:prstGeom prst="righ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45BA3331-E0BB-B042-9F2E-BD4F531B6E21}"/>
              </a:ext>
            </a:extLst>
          </p:cNvPr>
          <p:cNvSpPr txBox="1"/>
          <p:nvPr/>
        </p:nvSpPr>
        <p:spPr>
          <a:xfrm>
            <a:off x="7138219" y="3726426"/>
            <a:ext cx="372218" cy="369332"/>
          </a:xfrm>
          <a:prstGeom prst="rect">
            <a:avLst/>
          </a:prstGeom>
          <a:noFill/>
        </p:spPr>
        <p:txBody>
          <a:bodyPr wrap="none" rtlCol="0">
            <a:spAutoFit/>
          </a:bodyPr>
          <a:lstStyle/>
          <a:p>
            <a:r>
              <a:rPr lang="en-US" altLang="zh-CN" dirty="0"/>
              <a:t>a)</a:t>
            </a:r>
            <a:endParaRPr lang="en-US" dirty="0"/>
          </a:p>
        </p:txBody>
      </p:sp>
      <p:sp>
        <p:nvSpPr>
          <p:cNvPr id="81" name="TextBox 80">
            <a:extLst>
              <a:ext uri="{FF2B5EF4-FFF2-40B4-BE49-F238E27FC236}">
                <a16:creationId xmlns:a16="http://schemas.microsoft.com/office/drawing/2014/main" id="{61DFFBEA-CE1C-2D4E-822C-6B1DF0ED691A}"/>
              </a:ext>
            </a:extLst>
          </p:cNvPr>
          <p:cNvSpPr txBox="1"/>
          <p:nvPr/>
        </p:nvSpPr>
        <p:spPr>
          <a:xfrm>
            <a:off x="9378940" y="3478218"/>
            <a:ext cx="376247" cy="369332"/>
          </a:xfrm>
          <a:prstGeom prst="rect">
            <a:avLst/>
          </a:prstGeom>
          <a:noFill/>
        </p:spPr>
        <p:txBody>
          <a:bodyPr wrap="square" rtlCol="0">
            <a:spAutoFit/>
          </a:bodyPr>
          <a:lstStyle/>
          <a:p>
            <a:r>
              <a:rPr lang="en-US" altLang="zh-CN" dirty="0"/>
              <a:t>b)</a:t>
            </a:r>
            <a:endParaRPr lang="en-US" dirty="0"/>
          </a:p>
        </p:txBody>
      </p:sp>
      <p:sp>
        <p:nvSpPr>
          <p:cNvPr id="84" name="TextBox 83">
            <a:extLst>
              <a:ext uri="{FF2B5EF4-FFF2-40B4-BE49-F238E27FC236}">
                <a16:creationId xmlns:a16="http://schemas.microsoft.com/office/drawing/2014/main" id="{EA069064-9C77-8C4D-B178-495CE1224428}"/>
              </a:ext>
            </a:extLst>
          </p:cNvPr>
          <p:cNvSpPr txBox="1"/>
          <p:nvPr/>
        </p:nvSpPr>
        <p:spPr>
          <a:xfrm>
            <a:off x="9300640" y="4788237"/>
            <a:ext cx="352982" cy="369332"/>
          </a:xfrm>
          <a:prstGeom prst="rect">
            <a:avLst/>
          </a:prstGeom>
          <a:noFill/>
        </p:spPr>
        <p:txBody>
          <a:bodyPr wrap="none" rtlCol="0">
            <a:spAutoFit/>
          </a:bodyPr>
          <a:lstStyle/>
          <a:p>
            <a:r>
              <a:rPr lang="en-US" altLang="zh-CN" dirty="0"/>
              <a:t>c)</a:t>
            </a:r>
            <a:endParaRPr lang="en-US" dirty="0"/>
          </a:p>
        </p:txBody>
      </p:sp>
    </p:spTree>
    <p:extLst>
      <p:ext uri="{BB962C8B-B14F-4D97-AF65-F5344CB8AC3E}">
        <p14:creationId xmlns:p14="http://schemas.microsoft.com/office/powerpoint/2010/main" val="220206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9" grpId="0" animBg="1"/>
      <p:bldP spid="69" grpId="0" animBg="1"/>
      <p:bldP spid="12" grpId="0"/>
      <p:bldP spid="81" grpId="0"/>
      <p:bldP spid="84"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Edge</a:t>
            </a:r>
            <a:r>
              <a:rPr lang="zh-CN" altLang="en-US" b="1" spc="-253" dirty="0">
                <a:solidFill>
                  <a:srgbClr val="C00000"/>
                </a:solidFill>
              </a:rPr>
              <a:t> </a:t>
            </a:r>
            <a:r>
              <a:rPr lang="en-US" altLang="zh-CN" b="1" spc="-253" dirty="0">
                <a:solidFill>
                  <a:srgbClr val="C00000"/>
                </a:solidFill>
              </a:rPr>
              <a:t>Directions</a:t>
            </a:r>
            <a:r>
              <a:rPr lang="zh-CN" altLang="en-US" b="1" spc="-253" dirty="0">
                <a:solidFill>
                  <a:srgbClr val="C00000"/>
                </a:solidFill>
              </a:rPr>
              <a:t> </a:t>
            </a:r>
            <a:r>
              <a:rPr lang="en-US" altLang="zh-CN" b="1" spc="-253" dirty="0">
                <a:solidFill>
                  <a:srgbClr val="C00000"/>
                </a:solidFill>
              </a:rPr>
              <a:t>as</a:t>
            </a:r>
            <a:r>
              <a:rPr lang="zh-CN" altLang="en-US" b="1" spc="-253" dirty="0">
                <a:solidFill>
                  <a:srgbClr val="C00000"/>
                </a:solidFill>
              </a:rPr>
              <a:t> </a:t>
            </a:r>
            <a:r>
              <a:rPr lang="en-US" altLang="zh-CN" b="1" spc="-253" dirty="0">
                <a:solidFill>
                  <a:srgbClr val="C00000"/>
                </a:solidFill>
              </a:rPr>
              <a:t>Edge</a:t>
            </a:r>
            <a:r>
              <a:rPr lang="zh-CN" altLang="en-US" b="1" spc="-253" dirty="0">
                <a:solidFill>
                  <a:srgbClr val="C00000"/>
                </a:solidFill>
              </a:rPr>
              <a:t> </a:t>
            </a:r>
            <a:r>
              <a:rPr lang="en-US" altLang="zh-CN" b="1" spc="-253" dirty="0">
                <a:solidFill>
                  <a:srgbClr val="C00000"/>
                </a:solidFill>
              </a:rPr>
              <a:t>Types</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p:txBody>
          <a:bodyPr/>
          <a:lstStyle/>
          <a:p>
            <a:r>
              <a:rPr lang="en-US" altLang="zh-CN" dirty="0"/>
              <a:t>Regarding</a:t>
            </a:r>
            <a:r>
              <a:rPr lang="zh-CN" altLang="en-US" dirty="0"/>
              <a:t> </a:t>
            </a:r>
            <a:r>
              <a:rPr lang="en-US" altLang="zh-CN" dirty="0"/>
              <a:t>edge</a:t>
            </a:r>
            <a:r>
              <a:rPr lang="zh-CN" altLang="en-US" dirty="0"/>
              <a:t> </a:t>
            </a:r>
            <a:r>
              <a:rPr lang="en-US" altLang="zh-CN" dirty="0"/>
              <a:t>directions</a:t>
            </a:r>
            <a:r>
              <a:rPr lang="zh-CN" altLang="en-US" dirty="0"/>
              <a:t> </a:t>
            </a:r>
            <a:r>
              <a:rPr lang="en-US" altLang="zh-CN" dirty="0"/>
              <a:t>as</a:t>
            </a:r>
            <a:r>
              <a:rPr lang="zh-CN" altLang="en-US" dirty="0"/>
              <a:t> </a:t>
            </a:r>
            <a:r>
              <a:rPr lang="en-US" altLang="zh-CN" dirty="0"/>
              <a:t>edge</a:t>
            </a:r>
            <a:r>
              <a:rPr lang="zh-CN" altLang="en-US" dirty="0"/>
              <a:t> </a:t>
            </a:r>
            <a:r>
              <a:rPr lang="en-US" altLang="zh-CN" dirty="0"/>
              <a:t>types,</a:t>
            </a:r>
            <a:r>
              <a:rPr lang="zh-CN" altLang="en-US" dirty="0"/>
              <a:t> </a:t>
            </a:r>
            <a:r>
              <a:rPr lang="en-US" altLang="zh-CN" dirty="0"/>
              <a:t>resulting</a:t>
            </a:r>
            <a:r>
              <a:rPr lang="zh-CN" altLang="en-US" dirty="0"/>
              <a:t> </a:t>
            </a:r>
            <a:r>
              <a:rPr lang="en-US" altLang="zh-CN" dirty="0"/>
              <a:t>in</a:t>
            </a:r>
            <a:r>
              <a:rPr lang="zh-CN" altLang="en-US" dirty="0"/>
              <a:t> </a:t>
            </a:r>
            <a:r>
              <a:rPr lang="en-US" altLang="zh-CN" dirty="0"/>
              <a:t>a</a:t>
            </a:r>
            <a:r>
              <a:rPr lang="zh-CN" altLang="en-US" dirty="0"/>
              <a:t> </a:t>
            </a:r>
            <a:r>
              <a:rPr lang="en-US" altLang="zh-CN" dirty="0"/>
              <a:t>multi-relational</a:t>
            </a:r>
            <a:r>
              <a:rPr lang="zh-CN" altLang="en-US" dirty="0"/>
              <a:t> </a:t>
            </a:r>
            <a:r>
              <a:rPr lang="en-US" altLang="zh-CN" dirty="0"/>
              <a:t>graph</a:t>
            </a:r>
            <a:endParaRPr lang="en" altLang="zh-CN"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69</a:t>
            </a:fld>
            <a:endParaRPr lang="en-US"/>
          </a:p>
        </p:txBody>
      </p:sp>
      <p:pic>
        <p:nvPicPr>
          <p:cNvPr id="8" name="Picture 7">
            <a:extLst>
              <a:ext uri="{FF2B5EF4-FFF2-40B4-BE49-F238E27FC236}">
                <a16:creationId xmlns:a16="http://schemas.microsoft.com/office/drawing/2014/main" id="{3FDBDEFD-E2A5-9C43-84CB-020BEFBDD2C2}"/>
              </a:ext>
            </a:extLst>
          </p:cNvPr>
          <p:cNvPicPr>
            <a:picLocks noChangeAspect="1"/>
          </p:cNvPicPr>
          <p:nvPr/>
        </p:nvPicPr>
        <p:blipFill>
          <a:blip r:embed="rId3"/>
          <a:stretch>
            <a:fillRect/>
          </a:stretch>
        </p:blipFill>
        <p:spPr>
          <a:xfrm>
            <a:off x="1809160" y="3049966"/>
            <a:ext cx="7829550" cy="1309232"/>
          </a:xfrm>
          <a:prstGeom prst="rect">
            <a:avLst/>
          </a:prstGeom>
        </p:spPr>
      </p:pic>
      <p:sp>
        <p:nvSpPr>
          <p:cNvPr id="5" name="TextBox 4">
            <a:extLst>
              <a:ext uri="{FF2B5EF4-FFF2-40B4-BE49-F238E27FC236}">
                <a16:creationId xmlns:a16="http://schemas.microsoft.com/office/drawing/2014/main" id="{5690B8CD-5A86-374D-A432-423CAF53855E}"/>
              </a:ext>
            </a:extLst>
          </p:cNvPr>
          <p:cNvSpPr txBox="1"/>
          <p:nvPr/>
        </p:nvSpPr>
        <p:spPr>
          <a:xfrm>
            <a:off x="1590261" y="4890052"/>
            <a:ext cx="4022768" cy="369332"/>
          </a:xfrm>
          <a:prstGeom prst="rect">
            <a:avLst/>
          </a:prstGeom>
          <a:noFill/>
        </p:spPr>
        <p:txBody>
          <a:bodyPr wrap="none" rtlCol="0">
            <a:spAutoFit/>
          </a:bodyPr>
          <a:lstStyle/>
          <a:p>
            <a:r>
              <a:rPr lang="en-US" dirty="0"/>
              <a:t>T</a:t>
            </a:r>
            <a:r>
              <a:rPr lang="en-US" altLang="zh-CN" dirty="0"/>
              <a:t>hen</a:t>
            </a:r>
            <a:r>
              <a:rPr lang="zh-CN" altLang="en-US" dirty="0"/>
              <a:t> </a:t>
            </a:r>
            <a:r>
              <a:rPr lang="en-US" altLang="zh-CN" dirty="0"/>
              <a:t>we</a:t>
            </a:r>
            <a:r>
              <a:rPr lang="zh-CN" altLang="en-US" dirty="0"/>
              <a:t> </a:t>
            </a:r>
            <a:r>
              <a:rPr lang="en-US" altLang="zh-CN" dirty="0"/>
              <a:t>can</a:t>
            </a:r>
            <a:r>
              <a:rPr lang="zh-CN" altLang="en-US" dirty="0"/>
              <a:t> </a:t>
            </a:r>
            <a:r>
              <a:rPr lang="en-US" altLang="zh-CN" dirty="0"/>
              <a:t>apply</a:t>
            </a:r>
            <a:r>
              <a:rPr lang="zh-CN" altLang="en-US" dirty="0"/>
              <a:t> </a:t>
            </a:r>
            <a:r>
              <a:rPr lang="en-US" altLang="zh-CN" dirty="0"/>
              <a:t>multi-relational</a:t>
            </a:r>
            <a:r>
              <a:rPr lang="zh-CN" altLang="en-US" dirty="0"/>
              <a:t> </a:t>
            </a:r>
            <a:r>
              <a:rPr lang="en-US" altLang="zh-CN" dirty="0"/>
              <a:t>GNNs</a:t>
            </a:r>
            <a:endParaRPr lang="en-US" dirty="0"/>
          </a:p>
        </p:txBody>
      </p:sp>
    </p:spTree>
    <p:extLst>
      <p:ext uri="{BB962C8B-B14F-4D97-AF65-F5344CB8AC3E}">
        <p14:creationId xmlns:p14="http://schemas.microsoft.com/office/powerpoint/2010/main" val="375655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AEF938-7EC6-1441-87BE-2824800107C5}"/>
              </a:ext>
            </a:extLst>
          </p:cNvPr>
          <p:cNvSpPr/>
          <p:nvPr/>
        </p:nvSpPr>
        <p:spPr bwMode="hidden">
          <a:xfrm>
            <a:off x="2877363" y="2509361"/>
            <a:ext cx="6448177"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id="{C7E53BB1-428E-674E-A58B-518CCE62E23E}"/>
              </a:ext>
            </a:extLst>
          </p:cNvPr>
          <p:cNvSpPr/>
          <p:nvPr/>
        </p:nvSpPr>
        <p:spPr bwMode="hidden">
          <a:xfrm>
            <a:off x="2877363" y="4218738"/>
            <a:ext cx="6448177"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id="{4E10AC86-D3CA-8045-AE24-F50A6C66D40B}"/>
              </a:ext>
            </a:extLst>
          </p:cNvPr>
          <p:cNvSpPr txBox="1"/>
          <p:nvPr/>
        </p:nvSpPr>
        <p:spPr bwMode="hidden">
          <a:xfrm>
            <a:off x="2669561" y="2769245"/>
            <a:ext cx="6852878" cy="1323439"/>
          </a:xfrm>
          <a:prstGeom prst="rect">
            <a:avLst/>
          </a:prstGeom>
          <a:noFill/>
        </p:spPr>
        <p:txBody>
          <a:bodyPr wrap="square" rtlCol="0">
            <a:spAutoFit/>
          </a:bodyPr>
          <a:lstStyle/>
          <a:p>
            <a:pPr lvl="0" algn="ctr">
              <a:defRPr/>
            </a:pPr>
            <a:r>
              <a:rPr lang="en-US" sz="4000" b="1" dirty="0">
                <a:solidFill>
                  <a:srgbClr val="C00000"/>
                </a:solidFill>
              </a:rPr>
              <a:t>Machine Learning on Graphs </a:t>
            </a:r>
            <a:r>
              <a:rPr kumimoji="1" lang="en-US" sz="4000" b="1" dirty="0">
                <a:solidFill>
                  <a:srgbClr val="C00000"/>
                </a:solidFill>
                <a:latin typeface="Helvetica" panose="020B0604020202020204" pitchFamily="34" charset="0"/>
                <a:ea typeface="等线" panose="02010600030101010101" pitchFamily="2" charset="-122"/>
              </a:rPr>
              <a:t>for NLP</a:t>
            </a:r>
            <a:endParaRPr lang="en-US" sz="4000" b="1" dirty="0">
              <a:solidFill>
                <a:srgbClr val="C00000"/>
              </a:solidFill>
            </a:endParaRPr>
          </a:p>
        </p:txBody>
      </p:sp>
      <p:sp>
        <p:nvSpPr>
          <p:cNvPr id="8" name="灯片编号占位符 7">
            <a:extLst>
              <a:ext uri="{FF2B5EF4-FFF2-40B4-BE49-F238E27FC236}">
                <a16:creationId xmlns:a16="http://schemas.microsoft.com/office/drawing/2014/main"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19265888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Bidirectional</a:t>
            </a:r>
            <a:r>
              <a:rPr lang="zh-CN" altLang="en-US" b="1" spc="-253" dirty="0">
                <a:solidFill>
                  <a:srgbClr val="C00000"/>
                </a:solidFill>
              </a:rPr>
              <a:t> </a:t>
            </a:r>
            <a:r>
              <a:rPr lang="en-US" altLang="zh-CN" b="1" spc="-253" dirty="0">
                <a:solidFill>
                  <a:srgbClr val="C00000"/>
                </a:solidFill>
              </a:rPr>
              <a:t>GNNs</a:t>
            </a:r>
            <a:r>
              <a:rPr lang="zh-CN" altLang="en-US" b="1" spc="-253" dirty="0">
                <a:solidFill>
                  <a:srgbClr val="C00000"/>
                </a:solidFill>
              </a:rPr>
              <a:t> </a:t>
            </a:r>
            <a:r>
              <a:rPr lang="en-US" altLang="zh-CN" b="1" spc="-253" dirty="0">
                <a:solidFill>
                  <a:srgbClr val="C00000"/>
                </a:solidFill>
              </a:rPr>
              <a:t>for</a:t>
            </a:r>
            <a:r>
              <a:rPr lang="zh-CN" altLang="en-US" b="1" spc="-253" dirty="0">
                <a:solidFill>
                  <a:srgbClr val="C00000"/>
                </a:solidFill>
              </a:rPr>
              <a:t> </a:t>
            </a:r>
            <a:r>
              <a:rPr lang="en-US" altLang="zh-CN" b="1" spc="-253" dirty="0">
                <a:solidFill>
                  <a:srgbClr val="C00000"/>
                </a:solidFill>
              </a:rPr>
              <a:t>Directed</a:t>
            </a:r>
            <a:r>
              <a:rPr lang="zh-CN" altLang="en-US" b="1" spc="-253" dirty="0">
                <a:solidFill>
                  <a:srgbClr val="C00000"/>
                </a:solidFill>
              </a:rPr>
              <a:t> </a:t>
            </a:r>
            <a:r>
              <a:rPr lang="en-US" altLang="zh-CN" b="1" spc="-253" dirty="0">
                <a:solidFill>
                  <a:srgbClr val="C00000"/>
                </a:solidFill>
              </a:rPr>
              <a:t>Graphs</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a:xfrm>
            <a:off x="838200" y="1488703"/>
            <a:ext cx="10515600" cy="459960"/>
          </a:xfrm>
        </p:spPr>
        <p:txBody>
          <a:bodyPr>
            <a:normAutofit lnSpcReduction="10000"/>
          </a:bodyPr>
          <a:lstStyle/>
          <a:p>
            <a:pPr marL="0" indent="0">
              <a:buNone/>
            </a:pPr>
            <a:r>
              <a:rPr lang="en-US" altLang="zh-CN" dirty="0">
                <a:latin typeface="Calibri" panose="020F0502020204030204" pitchFamily="34" charset="0"/>
                <a:cs typeface="Calibri" panose="020F0502020204030204" pitchFamily="34" charset="0"/>
              </a:rPr>
              <a:t>Bi-Sep</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GNNs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formulation:</a:t>
            </a:r>
          </a:p>
          <a:p>
            <a:pPr marL="0" indent="0">
              <a:buNone/>
            </a:pPr>
            <a:endParaRPr lang="en-US" altLang="zh-CN" dirty="0">
              <a:solidFill>
                <a:srgbClr val="002060"/>
              </a:solidFill>
              <a:latin typeface="Calibri" panose="020F0502020204030204" pitchFamily="34" charset="0"/>
              <a:cs typeface="Calibri" panose="020F0502020204030204" pitchFamily="34" charset="0"/>
            </a:endParaRPr>
          </a:p>
          <a:p>
            <a:pPr marL="0" indent="0">
              <a:buNone/>
            </a:pPr>
            <a:endParaRPr lang="en" altLang="zh-CN" dirty="0">
              <a:solidFill>
                <a:srgbClr val="002060"/>
              </a:solidFill>
              <a:latin typeface="Calibri" panose="020F0502020204030204" pitchFamily="34" charset="0"/>
              <a:cs typeface="Calibri" panose="020F0502020204030204" pitchFamily="34" charset="0"/>
            </a:endParaRPr>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70</a:t>
            </a:fld>
            <a:endParaRPr lang="en-US" dirty="0"/>
          </a:p>
        </p:txBody>
      </p:sp>
      <p:pic>
        <p:nvPicPr>
          <p:cNvPr id="7" name="Picture 6">
            <a:extLst>
              <a:ext uri="{FF2B5EF4-FFF2-40B4-BE49-F238E27FC236}">
                <a16:creationId xmlns:a16="http://schemas.microsoft.com/office/drawing/2014/main" id="{1671008B-CB24-554A-A2F3-3CC0BE8F6F88}"/>
              </a:ext>
            </a:extLst>
          </p:cNvPr>
          <p:cNvPicPr>
            <a:picLocks noChangeAspect="1"/>
          </p:cNvPicPr>
          <p:nvPr/>
        </p:nvPicPr>
        <p:blipFill>
          <a:blip r:embed="rId3"/>
          <a:stretch>
            <a:fillRect/>
          </a:stretch>
        </p:blipFill>
        <p:spPr>
          <a:xfrm>
            <a:off x="1067999" y="2902932"/>
            <a:ext cx="6099718" cy="458414"/>
          </a:xfrm>
          <a:prstGeom prst="rect">
            <a:avLst/>
          </a:prstGeom>
        </p:spPr>
      </p:pic>
      <p:sp>
        <p:nvSpPr>
          <p:cNvPr id="11" name="TextBox 10">
            <a:extLst>
              <a:ext uri="{FF2B5EF4-FFF2-40B4-BE49-F238E27FC236}">
                <a16:creationId xmlns:a16="http://schemas.microsoft.com/office/drawing/2014/main" id="{B02A13AE-6EFA-7349-948A-57C0A100EC18}"/>
              </a:ext>
            </a:extLst>
          </p:cNvPr>
          <p:cNvSpPr txBox="1"/>
          <p:nvPr/>
        </p:nvSpPr>
        <p:spPr>
          <a:xfrm>
            <a:off x="877528" y="2093320"/>
            <a:ext cx="6684009" cy="461665"/>
          </a:xfrm>
          <a:prstGeom prst="rect">
            <a:avLst/>
          </a:prstGeom>
          <a:noFill/>
        </p:spPr>
        <p:txBody>
          <a:bodyPr wrap="none" rtlCol="0">
            <a:spAutoFit/>
          </a:bodyPr>
          <a:lstStyle/>
          <a:p>
            <a:r>
              <a:rPr lang="en-US" altLang="zh-CN" sz="2400" dirty="0">
                <a:solidFill>
                  <a:srgbClr val="00B0F0"/>
                </a:solidFill>
              </a:rPr>
              <a:t>Run</a:t>
            </a:r>
            <a:r>
              <a:rPr lang="zh-CN" altLang="en-US" sz="2400" dirty="0">
                <a:solidFill>
                  <a:srgbClr val="00B0F0"/>
                </a:solidFill>
              </a:rPr>
              <a:t> </a:t>
            </a:r>
            <a:r>
              <a:rPr lang="en-US" altLang="zh-CN" sz="2400" dirty="0">
                <a:solidFill>
                  <a:srgbClr val="00B0F0"/>
                </a:solidFill>
              </a:rPr>
              <a:t>multi-hop</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GNN</a:t>
            </a:r>
            <a:r>
              <a:rPr lang="zh-CN" altLang="en-US" sz="2400" dirty="0">
                <a:solidFill>
                  <a:srgbClr val="00B0F0"/>
                </a:solidFill>
              </a:rPr>
              <a:t> </a:t>
            </a:r>
            <a:r>
              <a:rPr lang="en-US" altLang="zh-CN" sz="2400" dirty="0">
                <a:solidFill>
                  <a:srgbClr val="00B0F0"/>
                </a:solidFill>
              </a:rPr>
              <a:t>on</a:t>
            </a:r>
            <a:r>
              <a:rPr lang="zh-CN" altLang="en-US" sz="2400" dirty="0">
                <a:solidFill>
                  <a:srgbClr val="00B0F0"/>
                </a:solidFill>
              </a:rPr>
              <a:t> </a:t>
            </a:r>
            <a:r>
              <a:rPr lang="en-US" altLang="zh-CN" sz="2400" dirty="0">
                <a:solidFill>
                  <a:srgbClr val="00B0F0"/>
                </a:solidFill>
              </a:rPr>
              <a:t>the</a:t>
            </a:r>
            <a:r>
              <a:rPr lang="zh-CN" altLang="en-US" sz="2400" dirty="0">
                <a:solidFill>
                  <a:srgbClr val="00B0F0"/>
                </a:solidFill>
              </a:rPr>
              <a:t> </a:t>
            </a:r>
            <a:r>
              <a:rPr lang="en-US" altLang="zh-CN" sz="2400" dirty="0">
                <a:solidFill>
                  <a:srgbClr val="00B0F0"/>
                </a:solidFill>
              </a:rPr>
              <a:t>graph</a:t>
            </a:r>
            <a:endParaRPr lang="en-US" sz="2400" dirty="0">
              <a:solidFill>
                <a:srgbClr val="00B0F0"/>
              </a:solidFill>
            </a:endParaRPr>
          </a:p>
        </p:txBody>
      </p:sp>
      <p:pic>
        <p:nvPicPr>
          <p:cNvPr id="8" name="Picture 7">
            <a:extLst>
              <a:ext uri="{FF2B5EF4-FFF2-40B4-BE49-F238E27FC236}">
                <a16:creationId xmlns:a16="http://schemas.microsoft.com/office/drawing/2014/main" id="{45464053-77FC-F948-8C83-E5F74BBCDE6E}"/>
              </a:ext>
            </a:extLst>
          </p:cNvPr>
          <p:cNvPicPr>
            <a:picLocks noChangeAspect="1"/>
          </p:cNvPicPr>
          <p:nvPr/>
        </p:nvPicPr>
        <p:blipFill>
          <a:blip r:embed="rId4"/>
          <a:stretch>
            <a:fillRect/>
          </a:stretch>
        </p:blipFill>
        <p:spPr>
          <a:xfrm>
            <a:off x="1067999" y="3780686"/>
            <a:ext cx="6178375" cy="464325"/>
          </a:xfrm>
          <a:prstGeom prst="rect">
            <a:avLst/>
          </a:prstGeom>
        </p:spPr>
      </p:pic>
      <p:pic>
        <p:nvPicPr>
          <p:cNvPr id="9" name="Picture 8">
            <a:extLst>
              <a:ext uri="{FF2B5EF4-FFF2-40B4-BE49-F238E27FC236}">
                <a16:creationId xmlns:a16="http://schemas.microsoft.com/office/drawing/2014/main" id="{A97E682E-1421-CE4C-B125-8C674524AB29}"/>
              </a:ext>
            </a:extLst>
          </p:cNvPr>
          <p:cNvPicPr>
            <a:picLocks noChangeAspect="1"/>
          </p:cNvPicPr>
          <p:nvPr/>
        </p:nvPicPr>
        <p:blipFill>
          <a:blip r:embed="rId5"/>
          <a:stretch>
            <a:fillRect/>
          </a:stretch>
        </p:blipFill>
        <p:spPr>
          <a:xfrm>
            <a:off x="1068000" y="5575773"/>
            <a:ext cx="2324129" cy="462856"/>
          </a:xfrm>
          <a:prstGeom prst="rect">
            <a:avLst/>
          </a:prstGeom>
        </p:spPr>
      </p:pic>
      <p:sp>
        <p:nvSpPr>
          <p:cNvPr id="13" name="TextBox 12">
            <a:extLst>
              <a:ext uri="{FF2B5EF4-FFF2-40B4-BE49-F238E27FC236}">
                <a16:creationId xmlns:a16="http://schemas.microsoft.com/office/drawing/2014/main" id="{F5D5C99E-A92A-154D-AC7B-63E88E0E2C5B}"/>
              </a:ext>
            </a:extLst>
          </p:cNvPr>
          <p:cNvSpPr txBox="1"/>
          <p:nvPr/>
        </p:nvSpPr>
        <p:spPr>
          <a:xfrm>
            <a:off x="877527" y="4695886"/>
            <a:ext cx="8345608" cy="461665"/>
          </a:xfrm>
          <a:prstGeom prst="rect">
            <a:avLst/>
          </a:prstGeom>
          <a:noFill/>
        </p:spPr>
        <p:txBody>
          <a:bodyPr wrap="square" rtlCol="0">
            <a:spAutoFit/>
          </a:bodyPr>
          <a:lstStyle/>
          <a:p>
            <a:r>
              <a:rPr lang="en-US" altLang="zh-CN" sz="2400" dirty="0">
                <a:solidFill>
                  <a:srgbClr val="00B0F0"/>
                </a:solidFill>
              </a:rPr>
              <a:t>Concatenate</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node</a:t>
            </a:r>
            <a:r>
              <a:rPr lang="zh-CN" altLang="en-US" sz="2400" dirty="0">
                <a:solidFill>
                  <a:srgbClr val="00B0F0"/>
                </a:solidFill>
              </a:rPr>
              <a:t> </a:t>
            </a:r>
            <a:r>
              <a:rPr lang="en-US" altLang="zh-CN" sz="2400" dirty="0">
                <a:solidFill>
                  <a:srgbClr val="00B0F0"/>
                </a:solidFill>
              </a:rPr>
              <a:t>embeddings</a:t>
            </a:r>
            <a:r>
              <a:rPr lang="zh-CN" altLang="en-US" sz="2400" dirty="0">
                <a:solidFill>
                  <a:srgbClr val="00B0F0"/>
                </a:solidFill>
              </a:rPr>
              <a:t> </a:t>
            </a:r>
            <a:r>
              <a:rPr lang="en-US" altLang="zh-CN" sz="2400" dirty="0">
                <a:solidFill>
                  <a:srgbClr val="00B0F0"/>
                </a:solidFill>
              </a:rPr>
              <a:t>at</a:t>
            </a:r>
            <a:r>
              <a:rPr lang="zh-CN" altLang="en-US" sz="2400" dirty="0">
                <a:solidFill>
                  <a:srgbClr val="00B0F0"/>
                </a:solidFill>
              </a:rPr>
              <a:t> </a:t>
            </a:r>
            <a:r>
              <a:rPr lang="en-US" altLang="zh-CN" sz="2400" dirty="0">
                <a:solidFill>
                  <a:srgbClr val="00B0F0"/>
                </a:solidFill>
              </a:rPr>
              <a:t>last</a:t>
            </a:r>
            <a:r>
              <a:rPr lang="zh-CN" altLang="en-US" sz="2400" dirty="0">
                <a:solidFill>
                  <a:srgbClr val="00B0F0"/>
                </a:solidFill>
              </a:rPr>
              <a:t> </a:t>
            </a:r>
            <a:r>
              <a:rPr lang="en-US" altLang="zh-CN" sz="2400" dirty="0">
                <a:solidFill>
                  <a:srgbClr val="00B0F0"/>
                </a:solidFill>
              </a:rPr>
              <a:t>hop</a:t>
            </a:r>
            <a:endParaRPr lang="en-US" sz="2400" dirty="0">
              <a:solidFill>
                <a:srgbClr val="00B0F0"/>
              </a:solidFill>
            </a:endParaRPr>
          </a:p>
        </p:txBody>
      </p:sp>
      <p:grpSp>
        <p:nvGrpSpPr>
          <p:cNvPr id="22" name="Group 21">
            <a:extLst>
              <a:ext uri="{FF2B5EF4-FFF2-40B4-BE49-F238E27FC236}">
                <a16:creationId xmlns:a16="http://schemas.microsoft.com/office/drawing/2014/main" id="{6ED58606-84B2-6640-830F-AF85CBEADB95}"/>
              </a:ext>
            </a:extLst>
          </p:cNvPr>
          <p:cNvGrpSpPr/>
          <p:nvPr/>
        </p:nvGrpSpPr>
        <p:grpSpPr>
          <a:xfrm>
            <a:off x="8563898" y="1906453"/>
            <a:ext cx="3317741" cy="3550450"/>
            <a:chOff x="8442572" y="1375509"/>
            <a:chExt cx="3360407" cy="3525829"/>
          </a:xfrm>
        </p:grpSpPr>
        <p:grpSp>
          <p:nvGrpSpPr>
            <p:cNvPr id="18" name="Group 17">
              <a:extLst>
                <a:ext uri="{FF2B5EF4-FFF2-40B4-BE49-F238E27FC236}">
                  <a16:creationId xmlns:a16="http://schemas.microsoft.com/office/drawing/2014/main" id="{C345A5FD-A234-514E-BA7F-D5C9811085E9}"/>
                </a:ext>
              </a:extLst>
            </p:cNvPr>
            <p:cNvGrpSpPr/>
            <p:nvPr/>
          </p:nvGrpSpPr>
          <p:grpSpPr>
            <a:xfrm>
              <a:off x="8442572" y="1375509"/>
              <a:ext cx="3360407" cy="3190154"/>
              <a:chOff x="8464141" y="1893472"/>
              <a:chExt cx="3057682" cy="2745487"/>
            </a:xfrm>
          </p:grpSpPr>
          <p:grpSp>
            <p:nvGrpSpPr>
              <p:cNvPr id="15" name="Group 14">
                <a:extLst>
                  <a:ext uri="{FF2B5EF4-FFF2-40B4-BE49-F238E27FC236}">
                    <a16:creationId xmlns:a16="http://schemas.microsoft.com/office/drawing/2014/main" id="{6A5D999E-035C-B64D-A99A-C3376CB53C74}"/>
                  </a:ext>
                </a:extLst>
              </p:cNvPr>
              <p:cNvGrpSpPr/>
              <p:nvPr/>
            </p:nvGrpSpPr>
            <p:grpSpPr>
              <a:xfrm>
                <a:off x="8464141" y="1893472"/>
                <a:ext cx="3057682" cy="2745487"/>
                <a:chOff x="8464141" y="1893472"/>
                <a:chExt cx="3057682" cy="2745487"/>
              </a:xfrm>
            </p:grpSpPr>
            <p:pic>
              <p:nvPicPr>
                <p:cNvPr id="10" name="Picture 9">
                  <a:extLst>
                    <a:ext uri="{FF2B5EF4-FFF2-40B4-BE49-F238E27FC236}">
                      <a16:creationId xmlns:a16="http://schemas.microsoft.com/office/drawing/2014/main" id="{C3440874-3208-754C-ADA1-DE5391745150}"/>
                    </a:ext>
                  </a:extLst>
                </p:cNvPr>
                <p:cNvPicPr>
                  <a:picLocks noChangeAspect="1"/>
                </p:cNvPicPr>
                <p:nvPr/>
              </p:nvPicPr>
              <p:blipFill>
                <a:blip r:embed="rId6"/>
                <a:stretch>
                  <a:fillRect/>
                </a:stretch>
              </p:blipFill>
              <p:spPr>
                <a:xfrm>
                  <a:off x="8610600" y="2072860"/>
                  <a:ext cx="2911223" cy="2566099"/>
                </a:xfrm>
                <a:prstGeom prst="rect">
                  <a:avLst/>
                </a:prstGeom>
              </p:spPr>
            </p:pic>
            <p:pic>
              <p:nvPicPr>
                <p:cNvPr id="14" name="Picture 13">
                  <a:extLst>
                    <a:ext uri="{FF2B5EF4-FFF2-40B4-BE49-F238E27FC236}">
                      <a16:creationId xmlns:a16="http://schemas.microsoft.com/office/drawing/2014/main" id="{6BA76D9E-A381-D046-B1DD-9DD5DE014A5B}"/>
                    </a:ext>
                  </a:extLst>
                </p:cNvPr>
                <p:cNvPicPr>
                  <a:picLocks noChangeAspect="1"/>
                </p:cNvPicPr>
                <p:nvPr/>
              </p:nvPicPr>
              <p:blipFill>
                <a:blip r:embed="rId7"/>
                <a:stretch>
                  <a:fillRect/>
                </a:stretch>
              </p:blipFill>
              <p:spPr>
                <a:xfrm>
                  <a:off x="8464141" y="1893472"/>
                  <a:ext cx="1102646" cy="369333"/>
                </a:xfrm>
                <a:prstGeom prst="rect">
                  <a:avLst/>
                </a:prstGeom>
              </p:spPr>
            </p:pic>
          </p:grpSp>
          <p:pic>
            <p:nvPicPr>
              <p:cNvPr id="16" name="Picture 15">
                <a:extLst>
                  <a:ext uri="{FF2B5EF4-FFF2-40B4-BE49-F238E27FC236}">
                    <a16:creationId xmlns:a16="http://schemas.microsoft.com/office/drawing/2014/main" id="{08CE2593-F391-F44E-8334-7349C94BFD88}"/>
                  </a:ext>
                </a:extLst>
              </p:cNvPr>
              <p:cNvPicPr>
                <a:picLocks noChangeAspect="1"/>
              </p:cNvPicPr>
              <p:nvPr/>
            </p:nvPicPr>
            <p:blipFill>
              <a:blip r:embed="rId7"/>
              <a:stretch>
                <a:fillRect/>
              </a:stretch>
            </p:blipFill>
            <p:spPr>
              <a:xfrm>
                <a:off x="9710380" y="4174653"/>
                <a:ext cx="242324" cy="369333"/>
              </a:xfrm>
              <a:prstGeom prst="rect">
                <a:avLst/>
              </a:prstGeom>
            </p:spPr>
          </p:pic>
          <p:pic>
            <p:nvPicPr>
              <p:cNvPr id="17" name="Picture 16">
                <a:extLst>
                  <a:ext uri="{FF2B5EF4-FFF2-40B4-BE49-F238E27FC236}">
                    <a16:creationId xmlns:a16="http://schemas.microsoft.com/office/drawing/2014/main" id="{93E6C33D-3BC9-A744-BF09-62DDBDA7D752}"/>
                  </a:ext>
                </a:extLst>
              </p:cNvPr>
              <p:cNvPicPr>
                <a:picLocks noChangeAspect="1"/>
              </p:cNvPicPr>
              <p:nvPr/>
            </p:nvPicPr>
            <p:blipFill>
              <a:blip r:embed="rId7"/>
              <a:stretch>
                <a:fillRect/>
              </a:stretch>
            </p:blipFill>
            <p:spPr>
              <a:xfrm>
                <a:off x="10479752" y="4174652"/>
                <a:ext cx="242324" cy="369333"/>
              </a:xfrm>
              <a:prstGeom prst="rect">
                <a:avLst/>
              </a:prstGeom>
            </p:spPr>
          </p:pic>
        </p:grpSp>
        <p:pic>
          <p:nvPicPr>
            <p:cNvPr id="19" name="Picture 18">
              <a:extLst>
                <a:ext uri="{FF2B5EF4-FFF2-40B4-BE49-F238E27FC236}">
                  <a16:creationId xmlns:a16="http://schemas.microsoft.com/office/drawing/2014/main" id="{4813D8D1-88EC-D447-A98C-D36002E4F450}"/>
                </a:ext>
              </a:extLst>
            </p:cNvPr>
            <p:cNvPicPr>
              <a:picLocks noChangeAspect="1"/>
            </p:cNvPicPr>
            <p:nvPr/>
          </p:nvPicPr>
          <p:blipFill>
            <a:blip r:embed="rId8"/>
            <a:stretch>
              <a:fillRect/>
            </a:stretch>
          </p:blipFill>
          <p:spPr>
            <a:xfrm>
              <a:off x="10418032" y="4588760"/>
              <a:ext cx="372433" cy="312578"/>
            </a:xfrm>
            <a:prstGeom prst="rect">
              <a:avLst/>
            </a:prstGeom>
          </p:spPr>
        </p:pic>
        <p:pic>
          <p:nvPicPr>
            <p:cNvPr id="21" name="Picture 20">
              <a:extLst>
                <a:ext uri="{FF2B5EF4-FFF2-40B4-BE49-F238E27FC236}">
                  <a16:creationId xmlns:a16="http://schemas.microsoft.com/office/drawing/2014/main" id="{4486B13A-3F28-C94A-BA6B-2DC4C034C843}"/>
                </a:ext>
              </a:extLst>
            </p:cNvPr>
            <p:cNvPicPr>
              <a:picLocks noChangeAspect="1"/>
            </p:cNvPicPr>
            <p:nvPr/>
          </p:nvPicPr>
          <p:blipFill>
            <a:blip r:embed="rId9"/>
            <a:stretch>
              <a:fillRect/>
            </a:stretch>
          </p:blipFill>
          <p:spPr>
            <a:xfrm>
              <a:off x="9606165" y="4588168"/>
              <a:ext cx="355617" cy="298464"/>
            </a:xfrm>
            <a:prstGeom prst="rect">
              <a:avLst/>
            </a:prstGeom>
          </p:spPr>
        </p:pic>
      </p:grpSp>
      <p:sp>
        <p:nvSpPr>
          <p:cNvPr id="26" name="TextBox 25">
            <a:extLst>
              <a:ext uri="{FF2B5EF4-FFF2-40B4-BE49-F238E27FC236}">
                <a16:creationId xmlns:a16="http://schemas.microsoft.com/office/drawing/2014/main" id="{9D303150-5683-7647-9A81-32C9E888A6DB}"/>
              </a:ext>
            </a:extLst>
          </p:cNvPr>
          <p:cNvSpPr txBox="1"/>
          <p:nvPr/>
        </p:nvSpPr>
        <p:spPr>
          <a:xfrm>
            <a:off x="4145730" y="6522832"/>
            <a:ext cx="5690982"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Xu</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“Graph2Seq: Graph to Sequence Learning with Attention-based Neural Networks”.</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2018.</a:t>
            </a:r>
            <a:endParaRPr lang="en-US" sz="1100" i="1" dirty="0">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0D60C09A-5182-D549-A563-1C5E470E98E6}"/>
              </a:ext>
            </a:extLst>
          </p:cNvPr>
          <p:cNvSpPr/>
          <p:nvPr/>
        </p:nvSpPr>
        <p:spPr>
          <a:xfrm>
            <a:off x="5838681" y="2706203"/>
            <a:ext cx="1132390"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84C7E09F-88C8-BA44-BD3E-DB9D8A01DB8F}"/>
              </a:ext>
            </a:extLst>
          </p:cNvPr>
          <p:cNvSpPr/>
          <p:nvPr/>
        </p:nvSpPr>
        <p:spPr>
          <a:xfrm>
            <a:off x="5907507" y="3616152"/>
            <a:ext cx="1063564"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928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3" grpId="0" animBg="1"/>
      <p:bldP spid="2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Bidirectional</a:t>
            </a:r>
            <a:r>
              <a:rPr lang="zh-CN" altLang="en-US" b="1" spc="-253" dirty="0">
                <a:solidFill>
                  <a:srgbClr val="C00000"/>
                </a:solidFill>
              </a:rPr>
              <a:t> </a:t>
            </a:r>
            <a:r>
              <a:rPr lang="en-US" altLang="zh-CN" b="1" spc="-253" dirty="0">
                <a:solidFill>
                  <a:srgbClr val="C00000"/>
                </a:solidFill>
              </a:rPr>
              <a:t>GNNs</a:t>
            </a:r>
            <a:r>
              <a:rPr lang="zh-CN" altLang="en-US" b="1" spc="-253" dirty="0">
                <a:solidFill>
                  <a:srgbClr val="C00000"/>
                </a:solidFill>
              </a:rPr>
              <a:t> </a:t>
            </a:r>
            <a:r>
              <a:rPr lang="en-US" altLang="zh-CN" b="1" spc="-253" dirty="0">
                <a:solidFill>
                  <a:srgbClr val="C00000"/>
                </a:solidFill>
              </a:rPr>
              <a:t>for</a:t>
            </a:r>
            <a:r>
              <a:rPr lang="zh-CN" altLang="en-US" b="1" spc="-253" dirty="0">
                <a:solidFill>
                  <a:srgbClr val="C00000"/>
                </a:solidFill>
              </a:rPr>
              <a:t> </a:t>
            </a:r>
            <a:r>
              <a:rPr lang="en-US" altLang="zh-CN" b="1" spc="-253" dirty="0">
                <a:solidFill>
                  <a:srgbClr val="C00000"/>
                </a:solidFill>
              </a:rPr>
              <a:t>Directed</a:t>
            </a:r>
            <a:r>
              <a:rPr lang="zh-CN" altLang="en-US" b="1" spc="-253" dirty="0">
                <a:solidFill>
                  <a:srgbClr val="C00000"/>
                </a:solidFill>
              </a:rPr>
              <a:t> </a:t>
            </a:r>
            <a:r>
              <a:rPr lang="en-US" altLang="zh-CN" b="1" spc="-253" dirty="0">
                <a:solidFill>
                  <a:srgbClr val="C00000"/>
                </a:solidFill>
              </a:rPr>
              <a:t>Graphs</a:t>
            </a:r>
            <a:r>
              <a:rPr lang="zh-CN" altLang="en-US" b="1" spc="-253" dirty="0">
                <a:solidFill>
                  <a:srgbClr val="C00000"/>
                </a:solidFill>
              </a:rPr>
              <a:t> </a:t>
            </a:r>
            <a:r>
              <a:rPr lang="en-US" altLang="zh-CN" b="1" spc="-253" dirty="0">
                <a:solidFill>
                  <a:srgbClr val="C00000"/>
                </a:solidFill>
              </a:rPr>
              <a:t>(</a:t>
            </a:r>
            <a:r>
              <a:rPr lang="en-US" altLang="zh-CN" b="1" spc="-253" dirty="0" err="1">
                <a:solidFill>
                  <a:srgbClr val="C00000"/>
                </a:solidFill>
              </a:rPr>
              <a:t>cont</a:t>
            </a:r>
            <a:r>
              <a:rPr lang="en-US" altLang="zh-CN" b="1" spc="-253" dirty="0">
                <a:solidFill>
                  <a:srgbClr val="C00000"/>
                </a:solidFill>
              </a:rPr>
              <a:t>)</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a:xfrm>
            <a:off x="838200" y="1508369"/>
            <a:ext cx="10515600" cy="524162"/>
          </a:xfrm>
        </p:spPr>
        <p:txBody>
          <a:bodyPr/>
          <a:lstStyle/>
          <a:p>
            <a:pPr marL="0" indent="0">
              <a:buNone/>
            </a:pPr>
            <a:r>
              <a:rPr lang="en-US" altLang="zh-CN" dirty="0">
                <a:solidFill>
                  <a:srgbClr val="002060"/>
                </a:solidFill>
                <a:latin typeface="Calibri" panose="020F0502020204030204" pitchFamily="34" charset="0"/>
                <a:cs typeface="Calibri" panose="020F0502020204030204" pitchFamily="34" charset="0"/>
              </a:rPr>
              <a:t>Bi-Fuse</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GNNs</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formulation:</a:t>
            </a:r>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71</a:t>
            </a:fld>
            <a:endParaRPr lang="en-US"/>
          </a:p>
        </p:txBody>
      </p:sp>
      <p:pic>
        <p:nvPicPr>
          <p:cNvPr id="9" name="Picture 8">
            <a:extLst>
              <a:ext uri="{FF2B5EF4-FFF2-40B4-BE49-F238E27FC236}">
                <a16:creationId xmlns:a16="http://schemas.microsoft.com/office/drawing/2014/main" id="{A6BFD0CD-717B-B541-93E8-16E8CB559BEB}"/>
              </a:ext>
            </a:extLst>
          </p:cNvPr>
          <p:cNvPicPr>
            <a:picLocks noChangeAspect="1"/>
          </p:cNvPicPr>
          <p:nvPr/>
        </p:nvPicPr>
        <p:blipFill>
          <a:blip r:embed="rId3"/>
          <a:stretch>
            <a:fillRect/>
          </a:stretch>
        </p:blipFill>
        <p:spPr>
          <a:xfrm>
            <a:off x="1072124" y="2694932"/>
            <a:ext cx="6567541" cy="455821"/>
          </a:xfrm>
          <a:prstGeom prst="rect">
            <a:avLst/>
          </a:prstGeom>
        </p:spPr>
      </p:pic>
      <p:sp>
        <p:nvSpPr>
          <p:cNvPr id="13" name="TextBox 12">
            <a:extLst>
              <a:ext uri="{FF2B5EF4-FFF2-40B4-BE49-F238E27FC236}">
                <a16:creationId xmlns:a16="http://schemas.microsoft.com/office/drawing/2014/main" id="{2D0A4720-C09D-414B-A456-C3FAFAD615A9}"/>
              </a:ext>
            </a:extLst>
          </p:cNvPr>
          <p:cNvSpPr txBox="1"/>
          <p:nvPr/>
        </p:nvSpPr>
        <p:spPr>
          <a:xfrm>
            <a:off x="916857" y="2095931"/>
            <a:ext cx="6438494" cy="461665"/>
          </a:xfrm>
          <a:prstGeom prst="rect">
            <a:avLst/>
          </a:prstGeom>
          <a:noFill/>
        </p:spPr>
        <p:txBody>
          <a:bodyPr wrap="none" rtlCol="0">
            <a:spAutoFit/>
          </a:bodyPr>
          <a:lstStyle/>
          <a:p>
            <a:r>
              <a:rPr lang="en-US" altLang="zh-CN" sz="2400" dirty="0">
                <a:solidFill>
                  <a:srgbClr val="00B0F0"/>
                </a:solidFill>
              </a:rPr>
              <a:t>Run</a:t>
            </a:r>
            <a:r>
              <a:rPr lang="zh-CN" altLang="en-US" sz="2400" dirty="0">
                <a:solidFill>
                  <a:srgbClr val="00B0F0"/>
                </a:solidFill>
              </a:rPr>
              <a:t> </a:t>
            </a:r>
            <a:r>
              <a:rPr lang="en-US" altLang="zh-CN" sz="2400" dirty="0">
                <a:solidFill>
                  <a:srgbClr val="00B0F0"/>
                </a:solidFill>
              </a:rPr>
              <a:t>one-hop</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node</a:t>
            </a:r>
            <a:r>
              <a:rPr lang="zh-CN" altLang="en-US" sz="2400" dirty="0">
                <a:solidFill>
                  <a:srgbClr val="00B0F0"/>
                </a:solidFill>
              </a:rPr>
              <a:t> </a:t>
            </a:r>
            <a:r>
              <a:rPr lang="en-US" altLang="zh-CN" sz="2400" dirty="0">
                <a:solidFill>
                  <a:srgbClr val="00B0F0"/>
                </a:solidFill>
              </a:rPr>
              <a:t>aggregation</a:t>
            </a:r>
            <a:endParaRPr lang="en-US" sz="2400" dirty="0">
              <a:solidFill>
                <a:srgbClr val="00B0F0"/>
              </a:solidFill>
            </a:endParaRPr>
          </a:p>
        </p:txBody>
      </p:sp>
      <p:pic>
        <p:nvPicPr>
          <p:cNvPr id="10" name="Picture 9">
            <a:extLst>
              <a:ext uri="{FF2B5EF4-FFF2-40B4-BE49-F238E27FC236}">
                <a16:creationId xmlns:a16="http://schemas.microsoft.com/office/drawing/2014/main" id="{63058DD7-9C3F-D842-AE5A-F30339AF1395}"/>
              </a:ext>
            </a:extLst>
          </p:cNvPr>
          <p:cNvPicPr>
            <a:picLocks noChangeAspect="1"/>
          </p:cNvPicPr>
          <p:nvPr/>
        </p:nvPicPr>
        <p:blipFill>
          <a:blip r:embed="rId4"/>
          <a:stretch>
            <a:fillRect/>
          </a:stretch>
        </p:blipFill>
        <p:spPr>
          <a:xfrm>
            <a:off x="1070817" y="3311370"/>
            <a:ext cx="6479050" cy="449679"/>
          </a:xfrm>
          <a:prstGeom prst="rect">
            <a:avLst/>
          </a:prstGeom>
        </p:spPr>
      </p:pic>
      <p:pic>
        <p:nvPicPr>
          <p:cNvPr id="11" name="Picture 10">
            <a:extLst>
              <a:ext uri="{FF2B5EF4-FFF2-40B4-BE49-F238E27FC236}">
                <a16:creationId xmlns:a16="http://schemas.microsoft.com/office/drawing/2014/main" id="{59618323-B142-B24D-A843-5C8BFDEA0AC1}"/>
              </a:ext>
            </a:extLst>
          </p:cNvPr>
          <p:cNvPicPr>
            <a:picLocks noChangeAspect="1"/>
          </p:cNvPicPr>
          <p:nvPr/>
        </p:nvPicPr>
        <p:blipFill>
          <a:blip r:embed="rId5"/>
          <a:stretch>
            <a:fillRect/>
          </a:stretch>
        </p:blipFill>
        <p:spPr>
          <a:xfrm>
            <a:off x="1070817" y="4624194"/>
            <a:ext cx="4492934" cy="452991"/>
          </a:xfrm>
          <a:prstGeom prst="rect">
            <a:avLst/>
          </a:prstGeom>
        </p:spPr>
      </p:pic>
      <p:sp>
        <p:nvSpPr>
          <p:cNvPr id="15" name="TextBox 14">
            <a:extLst>
              <a:ext uri="{FF2B5EF4-FFF2-40B4-BE49-F238E27FC236}">
                <a16:creationId xmlns:a16="http://schemas.microsoft.com/office/drawing/2014/main" id="{4CFD04C6-118B-BE45-94ED-0074551A01D8}"/>
              </a:ext>
            </a:extLst>
          </p:cNvPr>
          <p:cNvSpPr txBox="1"/>
          <p:nvPr/>
        </p:nvSpPr>
        <p:spPr>
          <a:xfrm>
            <a:off x="916857" y="4030652"/>
            <a:ext cx="7195368" cy="461665"/>
          </a:xfrm>
          <a:prstGeom prst="rect">
            <a:avLst/>
          </a:prstGeom>
          <a:noFill/>
        </p:spPr>
        <p:txBody>
          <a:bodyPr wrap="none" rtlCol="0">
            <a:spAutoFit/>
          </a:bodyPr>
          <a:lstStyle/>
          <a:p>
            <a:r>
              <a:rPr lang="en-US" altLang="zh-CN" sz="2400" dirty="0">
                <a:solidFill>
                  <a:srgbClr val="00B0F0"/>
                </a:solidFill>
              </a:rPr>
              <a:t>Fuse</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aggregation</a:t>
            </a:r>
            <a:r>
              <a:rPr lang="zh-CN" altLang="en-US" sz="2400" dirty="0">
                <a:solidFill>
                  <a:srgbClr val="00B0F0"/>
                </a:solidFill>
              </a:rPr>
              <a:t> </a:t>
            </a:r>
            <a:r>
              <a:rPr lang="en-US" altLang="zh-CN" sz="2400" dirty="0">
                <a:solidFill>
                  <a:srgbClr val="00B0F0"/>
                </a:solidFill>
              </a:rPr>
              <a:t>vectors</a:t>
            </a:r>
            <a:r>
              <a:rPr lang="zh-CN" altLang="en-US" sz="2400" dirty="0">
                <a:solidFill>
                  <a:srgbClr val="00B0F0"/>
                </a:solidFill>
              </a:rPr>
              <a:t> </a:t>
            </a:r>
            <a:r>
              <a:rPr lang="en-US" altLang="zh-CN" sz="2400" dirty="0">
                <a:solidFill>
                  <a:srgbClr val="00B0F0"/>
                </a:solidFill>
              </a:rPr>
              <a:t>at</a:t>
            </a:r>
            <a:r>
              <a:rPr lang="zh-CN" altLang="en-US" sz="2400" dirty="0">
                <a:solidFill>
                  <a:srgbClr val="00B0F0"/>
                </a:solidFill>
              </a:rPr>
              <a:t> </a:t>
            </a:r>
            <a:r>
              <a:rPr lang="en-US" altLang="zh-CN" sz="2400" dirty="0">
                <a:solidFill>
                  <a:srgbClr val="00B0F0"/>
                </a:solidFill>
              </a:rPr>
              <a:t>each</a:t>
            </a:r>
            <a:r>
              <a:rPr lang="zh-CN" altLang="en-US" sz="2400" dirty="0">
                <a:solidFill>
                  <a:srgbClr val="00B0F0"/>
                </a:solidFill>
              </a:rPr>
              <a:t> </a:t>
            </a:r>
            <a:r>
              <a:rPr lang="en-US" altLang="zh-CN" sz="2400" dirty="0">
                <a:solidFill>
                  <a:srgbClr val="00B0F0"/>
                </a:solidFill>
              </a:rPr>
              <a:t>hop</a:t>
            </a:r>
            <a:endParaRPr lang="en-US" sz="2400" dirty="0">
              <a:solidFill>
                <a:srgbClr val="00B0F0"/>
              </a:solidFill>
            </a:endParaRPr>
          </a:p>
        </p:txBody>
      </p:sp>
      <p:pic>
        <p:nvPicPr>
          <p:cNvPr id="12" name="Picture 11">
            <a:extLst>
              <a:ext uri="{FF2B5EF4-FFF2-40B4-BE49-F238E27FC236}">
                <a16:creationId xmlns:a16="http://schemas.microsoft.com/office/drawing/2014/main" id="{761BBD95-6CB5-9D4B-B047-F1C33680B119}"/>
              </a:ext>
            </a:extLst>
          </p:cNvPr>
          <p:cNvPicPr>
            <a:picLocks noChangeAspect="1"/>
          </p:cNvPicPr>
          <p:nvPr/>
        </p:nvPicPr>
        <p:blipFill>
          <a:blip r:embed="rId6"/>
          <a:stretch>
            <a:fillRect/>
          </a:stretch>
        </p:blipFill>
        <p:spPr>
          <a:xfrm>
            <a:off x="1072124" y="5748735"/>
            <a:ext cx="3073606" cy="460571"/>
          </a:xfrm>
          <a:prstGeom prst="rect">
            <a:avLst/>
          </a:prstGeom>
        </p:spPr>
      </p:pic>
      <p:sp>
        <p:nvSpPr>
          <p:cNvPr id="16" name="TextBox 15">
            <a:extLst>
              <a:ext uri="{FF2B5EF4-FFF2-40B4-BE49-F238E27FC236}">
                <a16:creationId xmlns:a16="http://schemas.microsoft.com/office/drawing/2014/main" id="{F8488317-67EF-054D-A4A1-9C285C2521DA}"/>
              </a:ext>
            </a:extLst>
          </p:cNvPr>
          <p:cNvSpPr txBox="1"/>
          <p:nvPr/>
        </p:nvSpPr>
        <p:spPr>
          <a:xfrm>
            <a:off x="916857" y="5227375"/>
            <a:ext cx="8852423" cy="461665"/>
          </a:xfrm>
          <a:prstGeom prst="rect">
            <a:avLst/>
          </a:prstGeom>
          <a:noFill/>
        </p:spPr>
        <p:txBody>
          <a:bodyPr wrap="none" rtlCol="0">
            <a:spAutoFit/>
          </a:bodyPr>
          <a:lstStyle/>
          <a:p>
            <a:r>
              <a:rPr lang="en-US" altLang="zh-CN" sz="2400" dirty="0">
                <a:solidFill>
                  <a:srgbClr val="00B0F0"/>
                </a:solidFill>
                <a:latin typeface="Calibri" panose="020F0502020204030204" pitchFamily="34" charset="0"/>
                <a:cs typeface="Calibri" panose="020F0502020204030204" pitchFamily="34" charset="0"/>
              </a:rPr>
              <a:t>Update</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node</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embeddings</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with</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fused</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aggregation</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vectors</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at</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each</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hop</a:t>
            </a:r>
            <a:endParaRPr lang="en-US" sz="2400" dirty="0">
              <a:solidFill>
                <a:srgbClr val="00B0F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08FA1B0D-D992-8A47-A658-2EDBE5572BC5}"/>
              </a:ext>
            </a:extLst>
          </p:cNvPr>
          <p:cNvPicPr>
            <a:picLocks noChangeAspect="1"/>
          </p:cNvPicPr>
          <p:nvPr/>
        </p:nvPicPr>
        <p:blipFill>
          <a:blip r:embed="rId7"/>
          <a:stretch>
            <a:fillRect/>
          </a:stretch>
        </p:blipFill>
        <p:spPr>
          <a:xfrm>
            <a:off x="8541776" y="2230802"/>
            <a:ext cx="3279807" cy="2410024"/>
          </a:xfrm>
          <a:prstGeom prst="rect">
            <a:avLst/>
          </a:prstGeom>
        </p:spPr>
      </p:pic>
      <p:sp>
        <p:nvSpPr>
          <p:cNvPr id="19" name="TextBox 18">
            <a:extLst>
              <a:ext uri="{FF2B5EF4-FFF2-40B4-BE49-F238E27FC236}">
                <a16:creationId xmlns:a16="http://schemas.microsoft.com/office/drawing/2014/main" id="{1A26DDC7-A6F0-7547-97BC-7698B712E585}"/>
              </a:ext>
            </a:extLst>
          </p:cNvPr>
          <p:cNvSpPr txBox="1"/>
          <p:nvPr/>
        </p:nvSpPr>
        <p:spPr>
          <a:xfrm>
            <a:off x="4145730" y="6522832"/>
            <a:ext cx="6808274"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Chen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“Reinforcement Learning Based Graph-to-Sequence Model for Natural Question Generation”.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ICLR</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2020.</a:t>
            </a:r>
            <a:endParaRPr lang="en-US" sz="1100" i="1" dirty="0">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33A87289-0CE9-9B44-88EC-03705A14ADDB}"/>
              </a:ext>
            </a:extLst>
          </p:cNvPr>
          <p:cNvSpPr/>
          <p:nvPr/>
        </p:nvSpPr>
        <p:spPr>
          <a:xfrm>
            <a:off x="6302338" y="2606572"/>
            <a:ext cx="1053013" cy="59874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089AA7F2-769B-2849-A0E0-81A23835ADEF}"/>
              </a:ext>
            </a:extLst>
          </p:cNvPr>
          <p:cNvSpPr/>
          <p:nvPr/>
        </p:nvSpPr>
        <p:spPr>
          <a:xfrm>
            <a:off x="6213987" y="3268609"/>
            <a:ext cx="1141364" cy="544545"/>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3320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21" grpId="0" animBg="1"/>
      <p:bldP spid="22"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Multi-relational</a:t>
            </a:r>
            <a:r>
              <a:rPr lang="zh-CN" altLang="en-US" b="1" spc="-253" dirty="0">
                <a:solidFill>
                  <a:srgbClr val="C00000"/>
                </a:solidFill>
              </a:rPr>
              <a:t> </a:t>
            </a:r>
            <a:r>
              <a:rPr lang="en-US" altLang="zh-CN" b="1" spc="-253" dirty="0">
                <a:solidFill>
                  <a:srgbClr val="C00000"/>
                </a:solidFill>
              </a:rPr>
              <a:t>GNNs</a:t>
            </a:r>
            <a:r>
              <a:rPr lang="zh-CN" altLang="en-US" b="1" spc="-253" dirty="0">
                <a:solidFill>
                  <a:srgbClr val="C00000"/>
                </a:solidFill>
              </a:rPr>
              <a:t> </a:t>
            </a:r>
            <a:r>
              <a:rPr lang="en-US" altLang="zh-CN" b="1" spc="-253" dirty="0">
                <a:solidFill>
                  <a:srgbClr val="C00000"/>
                </a:solidFill>
              </a:rPr>
              <a:t>for</a:t>
            </a:r>
            <a:r>
              <a:rPr lang="zh-CN" altLang="en-US" b="1" spc="-253" dirty="0">
                <a:solidFill>
                  <a:srgbClr val="C00000"/>
                </a:solidFill>
              </a:rPr>
              <a:t> </a:t>
            </a:r>
            <a:r>
              <a:rPr lang="en-US" altLang="zh-CN" b="1" spc="-253" dirty="0">
                <a:solidFill>
                  <a:srgbClr val="C00000"/>
                </a:solidFill>
              </a:rPr>
              <a:t>NLP</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72</a:t>
            </a:fld>
            <a:endParaRPr lang="en-US"/>
          </a:p>
        </p:txBody>
      </p:sp>
      <p:sp>
        <p:nvSpPr>
          <p:cNvPr id="5" name="内容占位符 2">
            <a:extLst>
              <a:ext uri="{FF2B5EF4-FFF2-40B4-BE49-F238E27FC236}">
                <a16:creationId xmlns:a16="http://schemas.microsoft.com/office/drawing/2014/main" id="{A9C9FC6D-7159-6F46-BD1E-40C00E6EA975}"/>
              </a:ext>
            </a:extLst>
          </p:cNvPr>
          <p:cNvSpPr txBox="1">
            <a:spLocks/>
          </p:cNvSpPr>
          <p:nvPr/>
        </p:nvSpPr>
        <p:spPr>
          <a:xfrm>
            <a:off x="603316" y="1508369"/>
            <a:ext cx="4779390" cy="466859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t>When</a:t>
            </a:r>
            <a:r>
              <a:rPr lang="zh-CN" altLang="en-US" dirty="0"/>
              <a:t> </a:t>
            </a:r>
            <a:r>
              <a:rPr lang="en-US" altLang="zh-CN" dirty="0"/>
              <a:t>to</a:t>
            </a:r>
            <a:r>
              <a:rPr lang="zh-CN" altLang="en-US" dirty="0"/>
              <a:t> </a:t>
            </a:r>
            <a:r>
              <a:rPr lang="en-US" altLang="zh-CN" dirty="0"/>
              <a:t>use</a:t>
            </a:r>
            <a:r>
              <a:rPr lang="zh-CN" altLang="en-US" dirty="0"/>
              <a:t> </a:t>
            </a:r>
            <a:r>
              <a:rPr lang="en-US" altLang="zh-CN" dirty="0"/>
              <a:t>multi-relational</a:t>
            </a:r>
            <a:r>
              <a:rPr lang="zh-CN" altLang="en-US" dirty="0"/>
              <a:t> </a:t>
            </a:r>
            <a:r>
              <a:rPr lang="en-US" altLang="zh-CN" dirty="0"/>
              <a:t>GNNs?</a:t>
            </a:r>
          </a:p>
          <a:p>
            <a:r>
              <a:rPr lang="en-US" altLang="zh-CN" dirty="0"/>
              <a:t>Multi-relational GNNs</a:t>
            </a:r>
          </a:p>
          <a:p>
            <a:pPr marL="914400" lvl="1" indent="-457200">
              <a:buFont typeface="+mj-lt"/>
              <a:buAutoNum type="alphaLcParenR"/>
            </a:pPr>
            <a:r>
              <a:rPr lang="en-US" altLang="zh-CN" dirty="0">
                <a:latin typeface="Calibri" panose="020F0502020204030204" pitchFamily="34" charset="0"/>
                <a:cs typeface="Calibri" panose="020F0502020204030204" pitchFamily="34" charset="0"/>
              </a:rPr>
              <a:t>Including</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relation-specific</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transformation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parameters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in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GNN</a:t>
            </a:r>
          </a:p>
          <a:p>
            <a:pPr marL="914400" lvl="1" indent="-457200">
              <a:buFont typeface="+mj-lt"/>
              <a:buAutoNum type="alphaLcParenR"/>
            </a:pPr>
            <a:r>
              <a:rPr lang="en-US" altLang="zh-CN" dirty="0">
                <a:latin typeface="Calibri" panose="020F0502020204030204" pitchFamily="34" charset="0"/>
                <a:cs typeface="Calibri" panose="020F0502020204030204" pitchFamily="34" charset="0"/>
              </a:rPr>
              <a:t>Including</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edge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embeddings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in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GNN</a:t>
            </a:r>
          </a:p>
          <a:p>
            <a:pPr marL="914400" lvl="1" indent="-457200">
              <a:buFont typeface="+mj-lt"/>
              <a:buAutoNum type="alphaLcParenR"/>
            </a:pPr>
            <a:r>
              <a:rPr lang="en-US" altLang="zh-CN" dirty="0">
                <a:latin typeface="Calibri" panose="020F0502020204030204" pitchFamily="34" charset="0"/>
                <a:cs typeface="Calibri" panose="020F0502020204030204" pitchFamily="34" charset="0"/>
              </a:rPr>
              <a:t>Multi-relational Graph Transformers</a:t>
            </a:r>
            <a:endParaRPr lang="en" altLang="zh-CN" dirty="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D387CB49-A0BC-1F47-BBE7-37EA089CAE07}"/>
              </a:ext>
            </a:extLst>
          </p:cNvPr>
          <p:cNvPicPr>
            <a:picLocks noChangeAspect="1"/>
          </p:cNvPicPr>
          <p:nvPr/>
        </p:nvPicPr>
        <p:blipFill>
          <a:blip r:embed="rId3"/>
          <a:stretch>
            <a:fillRect/>
          </a:stretch>
        </p:blipFill>
        <p:spPr>
          <a:xfrm>
            <a:off x="7685349" y="1340308"/>
            <a:ext cx="1163688" cy="463847"/>
          </a:xfrm>
          <a:prstGeom prst="rect">
            <a:avLst/>
          </a:prstGeom>
        </p:spPr>
      </p:pic>
      <p:pic>
        <p:nvPicPr>
          <p:cNvPr id="7" name="Picture 6">
            <a:extLst>
              <a:ext uri="{FF2B5EF4-FFF2-40B4-BE49-F238E27FC236}">
                <a16:creationId xmlns:a16="http://schemas.microsoft.com/office/drawing/2014/main" id="{F59BDBE8-6F5C-4440-9B37-F979EC4ED977}"/>
              </a:ext>
            </a:extLst>
          </p:cNvPr>
          <p:cNvPicPr>
            <a:picLocks noChangeAspect="1"/>
          </p:cNvPicPr>
          <p:nvPr/>
        </p:nvPicPr>
        <p:blipFill>
          <a:blip r:embed="rId4"/>
          <a:stretch>
            <a:fillRect/>
          </a:stretch>
        </p:blipFill>
        <p:spPr>
          <a:xfrm>
            <a:off x="6037009" y="2219141"/>
            <a:ext cx="3215149" cy="1610438"/>
          </a:xfrm>
          <a:prstGeom prst="rect">
            <a:avLst/>
          </a:prstGeom>
        </p:spPr>
      </p:pic>
      <p:pic>
        <p:nvPicPr>
          <p:cNvPr id="8" name="Picture 7">
            <a:extLst>
              <a:ext uri="{FF2B5EF4-FFF2-40B4-BE49-F238E27FC236}">
                <a16:creationId xmlns:a16="http://schemas.microsoft.com/office/drawing/2014/main" id="{353A7D2E-E298-9946-B391-D108FD9E7C43}"/>
              </a:ext>
            </a:extLst>
          </p:cNvPr>
          <p:cNvPicPr>
            <a:picLocks noChangeAspect="1"/>
          </p:cNvPicPr>
          <p:nvPr/>
        </p:nvPicPr>
        <p:blipFill>
          <a:blip r:embed="rId5"/>
          <a:stretch>
            <a:fillRect/>
          </a:stretch>
        </p:blipFill>
        <p:spPr>
          <a:xfrm>
            <a:off x="5424675" y="3632370"/>
            <a:ext cx="4971498" cy="2089129"/>
          </a:xfrm>
          <a:prstGeom prst="rect">
            <a:avLst/>
          </a:prstGeom>
        </p:spPr>
      </p:pic>
      <p:pic>
        <p:nvPicPr>
          <p:cNvPr id="12" name="Picture 11">
            <a:extLst>
              <a:ext uri="{FF2B5EF4-FFF2-40B4-BE49-F238E27FC236}">
                <a16:creationId xmlns:a16="http://schemas.microsoft.com/office/drawing/2014/main" id="{0FC90DB7-BE3E-C64C-BAE8-21817DDD4863}"/>
              </a:ext>
            </a:extLst>
          </p:cNvPr>
          <p:cNvPicPr>
            <a:picLocks noChangeAspect="1"/>
          </p:cNvPicPr>
          <p:nvPr/>
        </p:nvPicPr>
        <p:blipFill>
          <a:blip r:embed="rId6"/>
          <a:stretch>
            <a:fillRect/>
          </a:stretch>
        </p:blipFill>
        <p:spPr>
          <a:xfrm>
            <a:off x="7383155" y="1765743"/>
            <a:ext cx="4575056" cy="4606662"/>
          </a:xfrm>
          <a:prstGeom prst="rect">
            <a:avLst/>
          </a:prstGeom>
        </p:spPr>
      </p:pic>
    </p:spTree>
    <p:extLst>
      <p:ext uri="{BB962C8B-B14F-4D97-AF65-F5344CB8AC3E}">
        <p14:creationId xmlns:p14="http://schemas.microsoft.com/office/powerpoint/2010/main" val="2154164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R-GNN:</a:t>
            </a:r>
            <a:r>
              <a:rPr lang="zh-CN" altLang="en-US" b="1" spc="-253" dirty="0">
                <a:solidFill>
                  <a:srgbClr val="C00000"/>
                </a:solidFill>
              </a:rPr>
              <a:t> </a:t>
            </a:r>
            <a:r>
              <a:rPr lang="en-US" altLang="zh-CN" b="1" spc="-253" dirty="0">
                <a:solidFill>
                  <a:srgbClr val="C00000"/>
                </a:solidFill>
              </a:rPr>
              <a:t>Overview</a:t>
            </a:r>
            <a:endParaRPr kumimoji="1" lang="zh-CN" altLang="en-US" dirty="0"/>
          </a:p>
        </p:txBody>
      </p:sp>
      <p:pic>
        <p:nvPicPr>
          <p:cNvPr id="5" name="Content Placeholder 4">
            <a:extLst>
              <a:ext uri="{FF2B5EF4-FFF2-40B4-BE49-F238E27FC236}">
                <a16:creationId xmlns:a16="http://schemas.microsoft.com/office/drawing/2014/main" id="{5FC12DC5-F9D6-BE4B-898B-07B91C21C7F3}"/>
              </a:ext>
            </a:extLst>
          </p:cNvPr>
          <p:cNvPicPr>
            <a:picLocks noGrp="1" noChangeAspect="1"/>
          </p:cNvPicPr>
          <p:nvPr>
            <p:ph idx="1"/>
          </p:nvPr>
        </p:nvPicPr>
        <p:blipFill>
          <a:blip r:embed="rId3"/>
          <a:stretch>
            <a:fillRect/>
          </a:stretch>
        </p:blipFill>
        <p:spPr>
          <a:xfrm>
            <a:off x="381327" y="4872879"/>
            <a:ext cx="5304416" cy="698161"/>
          </a:xfrm>
        </p:spPr>
      </p:pic>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73</a:t>
            </a:fld>
            <a:endParaRPr lang="en-US"/>
          </a:p>
        </p:txBody>
      </p:sp>
      <p:pic>
        <p:nvPicPr>
          <p:cNvPr id="10" name="Picture 9">
            <a:extLst>
              <a:ext uri="{FF2B5EF4-FFF2-40B4-BE49-F238E27FC236}">
                <a16:creationId xmlns:a16="http://schemas.microsoft.com/office/drawing/2014/main" id="{7DE8E71A-2805-3248-A548-128606474D5B}"/>
              </a:ext>
            </a:extLst>
          </p:cNvPr>
          <p:cNvPicPr>
            <a:picLocks noChangeAspect="1"/>
          </p:cNvPicPr>
          <p:nvPr/>
        </p:nvPicPr>
        <p:blipFill>
          <a:blip r:embed="rId4"/>
          <a:stretch>
            <a:fillRect/>
          </a:stretch>
        </p:blipFill>
        <p:spPr>
          <a:xfrm>
            <a:off x="386431" y="1623348"/>
            <a:ext cx="5299312" cy="777471"/>
          </a:xfrm>
          <a:prstGeom prst="rect">
            <a:avLst/>
          </a:prstGeom>
        </p:spPr>
      </p:pic>
      <p:sp>
        <p:nvSpPr>
          <p:cNvPr id="14" name="TextBox 13">
            <a:extLst>
              <a:ext uri="{FF2B5EF4-FFF2-40B4-BE49-F238E27FC236}">
                <a16:creationId xmlns:a16="http://schemas.microsoft.com/office/drawing/2014/main" id="{BAA95451-DC2A-324F-92DF-0C3A75A8E9F0}"/>
              </a:ext>
            </a:extLst>
          </p:cNvPr>
          <p:cNvSpPr txBox="1"/>
          <p:nvPr/>
        </p:nvSpPr>
        <p:spPr>
          <a:xfrm>
            <a:off x="1969007" y="3066974"/>
            <a:ext cx="3855736" cy="1015663"/>
          </a:xfrm>
          <a:prstGeom prst="rect">
            <a:avLst/>
          </a:prstGeom>
          <a:noFill/>
        </p:spPr>
        <p:txBody>
          <a:bodyPr wrap="none" rtlCol="0">
            <a:spAutoFit/>
          </a:bodyPr>
          <a:lstStyle/>
          <a:p>
            <a:r>
              <a:rPr lang="en-US" altLang="zh-CN" sz="2000" dirty="0">
                <a:solidFill>
                  <a:srgbClr val="00B0F0"/>
                </a:solidFill>
              </a:rPr>
              <a:t>1)</a:t>
            </a:r>
            <a:r>
              <a:rPr lang="zh-CN" altLang="en-US" sz="2000" dirty="0">
                <a:solidFill>
                  <a:srgbClr val="00B0F0"/>
                </a:solidFill>
              </a:rPr>
              <a:t> </a:t>
            </a:r>
            <a:r>
              <a:rPr lang="en-US" altLang="zh-CN" sz="2000" dirty="0">
                <a:solidFill>
                  <a:srgbClr val="00B0F0"/>
                </a:solidFill>
              </a:rPr>
              <a:t>r</a:t>
            </a:r>
            <a:r>
              <a:rPr lang="en-US" sz="2000" dirty="0">
                <a:solidFill>
                  <a:srgbClr val="00B0F0"/>
                </a:solidFill>
              </a:rPr>
              <a:t>elation-specific transformatio</a:t>
            </a:r>
            <a:r>
              <a:rPr lang="en-US" altLang="zh-CN" sz="2000" dirty="0">
                <a:solidFill>
                  <a:srgbClr val="00B0F0"/>
                </a:solidFill>
              </a:rPr>
              <a:t>n,</a:t>
            </a:r>
          </a:p>
          <a:p>
            <a:r>
              <a:rPr lang="en-US" altLang="zh-CN" sz="2000" dirty="0">
                <a:solidFill>
                  <a:srgbClr val="00B0F0"/>
                </a:solidFill>
              </a:rPr>
              <a:t>e.g.,</a:t>
            </a:r>
            <a:r>
              <a:rPr lang="zh-CN" altLang="en-US" sz="2000" dirty="0">
                <a:solidFill>
                  <a:srgbClr val="00B0F0"/>
                </a:solidFill>
              </a:rPr>
              <a:t> </a:t>
            </a:r>
            <a:r>
              <a:rPr lang="en-US" altLang="zh-CN" sz="2000" dirty="0">
                <a:solidFill>
                  <a:srgbClr val="00B0F0"/>
                </a:solidFill>
              </a:rPr>
              <a:t>node</a:t>
            </a:r>
            <a:r>
              <a:rPr lang="zh-CN" altLang="en-US" sz="2000" dirty="0">
                <a:solidFill>
                  <a:srgbClr val="00B0F0"/>
                </a:solidFill>
              </a:rPr>
              <a:t> </a:t>
            </a:r>
            <a:r>
              <a:rPr lang="en-US" altLang="zh-CN" sz="2000" dirty="0">
                <a:solidFill>
                  <a:srgbClr val="00B0F0"/>
                </a:solidFill>
              </a:rPr>
              <a:t>feature</a:t>
            </a:r>
            <a:r>
              <a:rPr lang="zh-CN" altLang="en-US" sz="2000" dirty="0">
                <a:solidFill>
                  <a:srgbClr val="00B0F0"/>
                </a:solidFill>
              </a:rPr>
              <a:t> </a:t>
            </a:r>
            <a:r>
              <a:rPr lang="en-US" altLang="zh-CN" sz="2000" dirty="0">
                <a:solidFill>
                  <a:srgbClr val="00B0F0"/>
                </a:solidFill>
              </a:rPr>
              <a:t>transformation,</a:t>
            </a:r>
          </a:p>
          <a:p>
            <a:r>
              <a:rPr lang="en-US" altLang="zh-CN" sz="2000" dirty="0">
                <a:solidFill>
                  <a:srgbClr val="00B0F0"/>
                </a:solidFill>
              </a:rPr>
              <a:t>attention</a:t>
            </a:r>
            <a:r>
              <a:rPr lang="zh-CN" altLang="en-US" sz="2000" dirty="0">
                <a:solidFill>
                  <a:srgbClr val="00B0F0"/>
                </a:solidFill>
              </a:rPr>
              <a:t> </a:t>
            </a:r>
            <a:r>
              <a:rPr lang="en-US" altLang="zh-CN" sz="2000" dirty="0">
                <a:solidFill>
                  <a:srgbClr val="00B0F0"/>
                </a:solidFill>
              </a:rPr>
              <a:t>weight</a:t>
            </a:r>
            <a:r>
              <a:rPr lang="zh-CN" altLang="en-US" sz="2000" dirty="0">
                <a:solidFill>
                  <a:srgbClr val="00B0F0"/>
                </a:solidFill>
              </a:rPr>
              <a:t> </a:t>
            </a:r>
            <a:r>
              <a:rPr lang="en-US" altLang="zh-CN" sz="2000" dirty="0">
                <a:solidFill>
                  <a:srgbClr val="00B0F0"/>
                </a:solidFill>
              </a:rPr>
              <a:t>…</a:t>
            </a:r>
            <a:endParaRPr lang="en-US" sz="2000" dirty="0">
              <a:solidFill>
                <a:srgbClr val="00B0F0"/>
              </a:solidFill>
            </a:endParaRPr>
          </a:p>
        </p:txBody>
      </p:sp>
      <p:grpSp>
        <p:nvGrpSpPr>
          <p:cNvPr id="3" name="Group 2">
            <a:extLst>
              <a:ext uri="{FF2B5EF4-FFF2-40B4-BE49-F238E27FC236}">
                <a16:creationId xmlns:a16="http://schemas.microsoft.com/office/drawing/2014/main" id="{241A0261-5FC9-414C-B931-C6CEFFE9D92B}"/>
              </a:ext>
            </a:extLst>
          </p:cNvPr>
          <p:cNvGrpSpPr/>
          <p:nvPr/>
        </p:nvGrpSpPr>
        <p:grpSpPr>
          <a:xfrm>
            <a:off x="466697" y="2562237"/>
            <a:ext cx="1427881" cy="1894945"/>
            <a:chOff x="466697" y="2699885"/>
            <a:chExt cx="1427881" cy="2073043"/>
          </a:xfrm>
        </p:grpSpPr>
        <p:sp>
          <p:nvSpPr>
            <p:cNvPr id="13" name="Down Arrow 12">
              <a:extLst>
                <a:ext uri="{FF2B5EF4-FFF2-40B4-BE49-F238E27FC236}">
                  <a16:creationId xmlns:a16="http://schemas.microsoft.com/office/drawing/2014/main" id="{4CA7C060-FC97-DC4D-93C7-5BFCDA32BD3A}"/>
                </a:ext>
              </a:extLst>
            </p:cNvPr>
            <p:cNvSpPr/>
            <p:nvPr/>
          </p:nvSpPr>
          <p:spPr>
            <a:xfrm>
              <a:off x="1504160" y="2699885"/>
              <a:ext cx="390418" cy="2073043"/>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EE8CD96A-9857-5940-A6BE-D93AB0B5670F}"/>
                </a:ext>
              </a:extLst>
            </p:cNvPr>
            <p:cNvSpPr txBox="1"/>
            <p:nvPr/>
          </p:nvSpPr>
          <p:spPr>
            <a:xfrm>
              <a:off x="597340" y="2739434"/>
              <a:ext cx="776175" cy="461665"/>
            </a:xfrm>
            <a:prstGeom prst="rect">
              <a:avLst/>
            </a:prstGeom>
            <a:noFill/>
          </p:spPr>
          <p:txBody>
            <a:bodyPr wrap="none" rtlCol="0">
              <a:spAutoFit/>
            </a:bodyPr>
            <a:lstStyle/>
            <a:p>
              <a:r>
                <a:rPr lang="en-US" altLang="zh-CN" sz="2400" dirty="0">
                  <a:solidFill>
                    <a:srgbClr val="00B0F0"/>
                  </a:solidFill>
                </a:rPr>
                <a:t>GNN</a:t>
              </a:r>
              <a:endParaRPr lang="en-US" dirty="0">
                <a:solidFill>
                  <a:srgbClr val="00B0F0"/>
                </a:solidFill>
              </a:endParaRPr>
            </a:p>
          </p:txBody>
        </p:sp>
        <p:sp>
          <p:nvSpPr>
            <p:cNvPr id="16" name="TextBox 15">
              <a:extLst>
                <a:ext uri="{FF2B5EF4-FFF2-40B4-BE49-F238E27FC236}">
                  <a16:creationId xmlns:a16="http://schemas.microsoft.com/office/drawing/2014/main" id="{BD277F0A-2710-FC46-A303-4E59C3298480}"/>
                </a:ext>
              </a:extLst>
            </p:cNvPr>
            <p:cNvSpPr txBox="1"/>
            <p:nvPr/>
          </p:nvSpPr>
          <p:spPr>
            <a:xfrm>
              <a:off x="466697" y="4212607"/>
              <a:ext cx="1037463" cy="461665"/>
            </a:xfrm>
            <a:prstGeom prst="rect">
              <a:avLst/>
            </a:prstGeom>
            <a:noFill/>
          </p:spPr>
          <p:txBody>
            <a:bodyPr wrap="none" rtlCol="0">
              <a:spAutoFit/>
            </a:bodyPr>
            <a:lstStyle/>
            <a:p>
              <a:r>
                <a:rPr lang="en-US" altLang="zh-CN" sz="2400" dirty="0">
                  <a:solidFill>
                    <a:srgbClr val="00B0F0"/>
                  </a:solidFill>
                </a:rPr>
                <a:t>R-GNN</a:t>
              </a:r>
              <a:endParaRPr lang="en-US" dirty="0">
                <a:solidFill>
                  <a:srgbClr val="00B0F0"/>
                </a:solidFill>
              </a:endParaRPr>
            </a:p>
          </p:txBody>
        </p:sp>
      </p:grpSp>
      <p:sp>
        <p:nvSpPr>
          <p:cNvPr id="25" name="Oval 24">
            <a:extLst>
              <a:ext uri="{FF2B5EF4-FFF2-40B4-BE49-F238E27FC236}">
                <a16:creationId xmlns:a16="http://schemas.microsoft.com/office/drawing/2014/main" id="{875C2A05-67A6-FE46-ABF8-4036C57AF839}"/>
              </a:ext>
            </a:extLst>
          </p:cNvPr>
          <p:cNvSpPr/>
          <p:nvPr/>
        </p:nvSpPr>
        <p:spPr>
          <a:xfrm>
            <a:off x="5174045" y="4685000"/>
            <a:ext cx="339048" cy="777471"/>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73B3BA69-28D8-3242-8BB8-4B402B7457B3}"/>
              </a:ext>
            </a:extLst>
          </p:cNvPr>
          <p:cNvSpPr/>
          <p:nvPr/>
        </p:nvSpPr>
        <p:spPr>
          <a:xfrm>
            <a:off x="2048309" y="4699821"/>
            <a:ext cx="1599459" cy="1179872"/>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F3333A0-9944-4347-8EE1-E1995A4015F6}"/>
              </a:ext>
            </a:extLst>
          </p:cNvPr>
          <p:cNvSpPr txBox="1"/>
          <p:nvPr/>
        </p:nvSpPr>
        <p:spPr>
          <a:xfrm>
            <a:off x="589767" y="6218087"/>
            <a:ext cx="4870308" cy="400110"/>
          </a:xfrm>
          <a:prstGeom prst="rect">
            <a:avLst/>
          </a:prstGeom>
          <a:noFill/>
        </p:spPr>
        <p:txBody>
          <a:bodyPr wrap="none" rtlCol="0">
            <a:spAutoFit/>
          </a:bodyPr>
          <a:lstStyle/>
          <a:p>
            <a:r>
              <a:rPr lang="en-US" altLang="zh-CN" sz="2000" dirty="0">
                <a:solidFill>
                  <a:srgbClr val="00B0F0"/>
                </a:solidFill>
                <a:latin typeface="Calibri" panose="020F0502020204030204" pitchFamily="34" charset="0"/>
                <a:cs typeface="Calibri" panose="020F0502020204030204" pitchFamily="34" charset="0"/>
              </a:rPr>
              <a:t>2)</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aggregation</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per</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relation-specific</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subgraph</a:t>
            </a:r>
          </a:p>
        </p:txBody>
      </p:sp>
      <p:cxnSp>
        <p:nvCxnSpPr>
          <p:cNvPr id="18" name="Straight Arrow Connector 17">
            <a:extLst>
              <a:ext uri="{FF2B5EF4-FFF2-40B4-BE49-F238E27FC236}">
                <a16:creationId xmlns:a16="http://schemas.microsoft.com/office/drawing/2014/main" id="{DD945CA6-5916-6E44-8AB0-0B1AA4785089}"/>
              </a:ext>
            </a:extLst>
          </p:cNvPr>
          <p:cNvCxnSpPr>
            <a:cxnSpLocks/>
          </p:cNvCxnSpPr>
          <p:nvPr/>
        </p:nvCxnSpPr>
        <p:spPr>
          <a:xfrm flipV="1">
            <a:off x="2182761" y="5894870"/>
            <a:ext cx="328352" cy="352713"/>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BC86C00-DE86-F743-818E-C444BC1AE3AD}"/>
              </a:ext>
            </a:extLst>
          </p:cNvPr>
          <p:cNvCxnSpPr>
            <a:cxnSpLocks/>
          </p:cNvCxnSpPr>
          <p:nvPr/>
        </p:nvCxnSpPr>
        <p:spPr>
          <a:xfrm>
            <a:off x="4847303" y="4143783"/>
            <a:ext cx="326742" cy="541217"/>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1833DE7A-DA0D-1241-A743-A5F94B26B58D}"/>
              </a:ext>
            </a:extLst>
          </p:cNvPr>
          <p:cNvPicPr>
            <a:picLocks noChangeAspect="1"/>
          </p:cNvPicPr>
          <p:nvPr/>
        </p:nvPicPr>
        <p:blipFill>
          <a:blip r:embed="rId5"/>
          <a:stretch>
            <a:fillRect/>
          </a:stretch>
        </p:blipFill>
        <p:spPr>
          <a:xfrm>
            <a:off x="10246528" y="1383680"/>
            <a:ext cx="1341336" cy="4780195"/>
          </a:xfrm>
          <a:prstGeom prst="rect">
            <a:avLst/>
          </a:prstGeom>
        </p:spPr>
      </p:pic>
      <p:pic>
        <p:nvPicPr>
          <p:cNvPr id="9" name="Picture 8">
            <a:extLst>
              <a:ext uri="{FF2B5EF4-FFF2-40B4-BE49-F238E27FC236}">
                <a16:creationId xmlns:a16="http://schemas.microsoft.com/office/drawing/2014/main" id="{C0EC9F6D-98ED-B544-AFB4-72AAAC00440E}"/>
              </a:ext>
            </a:extLst>
          </p:cNvPr>
          <p:cNvPicPr>
            <a:picLocks noChangeAspect="1"/>
          </p:cNvPicPr>
          <p:nvPr/>
        </p:nvPicPr>
        <p:blipFill>
          <a:blip r:embed="rId6"/>
          <a:stretch>
            <a:fillRect/>
          </a:stretch>
        </p:blipFill>
        <p:spPr>
          <a:xfrm>
            <a:off x="6213065" y="1463802"/>
            <a:ext cx="1243222" cy="1261110"/>
          </a:xfrm>
          <a:prstGeom prst="rect">
            <a:avLst/>
          </a:prstGeom>
        </p:spPr>
      </p:pic>
      <p:pic>
        <p:nvPicPr>
          <p:cNvPr id="11" name="Picture 10">
            <a:extLst>
              <a:ext uri="{FF2B5EF4-FFF2-40B4-BE49-F238E27FC236}">
                <a16:creationId xmlns:a16="http://schemas.microsoft.com/office/drawing/2014/main" id="{DF7DB233-5921-D144-84AC-C54EBDC707DB}"/>
              </a:ext>
            </a:extLst>
          </p:cNvPr>
          <p:cNvPicPr>
            <a:picLocks noChangeAspect="1"/>
          </p:cNvPicPr>
          <p:nvPr/>
        </p:nvPicPr>
        <p:blipFill>
          <a:blip r:embed="rId7"/>
          <a:stretch>
            <a:fillRect/>
          </a:stretch>
        </p:blipFill>
        <p:spPr>
          <a:xfrm>
            <a:off x="7456819" y="1896783"/>
            <a:ext cx="2595056" cy="2739226"/>
          </a:xfrm>
          <a:prstGeom prst="rect">
            <a:avLst/>
          </a:prstGeom>
        </p:spPr>
      </p:pic>
      <p:pic>
        <p:nvPicPr>
          <p:cNvPr id="12" name="Picture 11">
            <a:extLst>
              <a:ext uri="{FF2B5EF4-FFF2-40B4-BE49-F238E27FC236}">
                <a16:creationId xmlns:a16="http://schemas.microsoft.com/office/drawing/2014/main" id="{B68F8A88-AF58-E340-A5FD-F5B3934CA9D4}"/>
              </a:ext>
            </a:extLst>
          </p:cNvPr>
          <p:cNvPicPr>
            <a:picLocks noChangeAspect="1"/>
          </p:cNvPicPr>
          <p:nvPr/>
        </p:nvPicPr>
        <p:blipFill>
          <a:blip r:embed="rId8"/>
          <a:stretch>
            <a:fillRect/>
          </a:stretch>
        </p:blipFill>
        <p:spPr>
          <a:xfrm>
            <a:off x="6228559" y="3093572"/>
            <a:ext cx="3436826" cy="1360410"/>
          </a:xfrm>
          <a:prstGeom prst="rect">
            <a:avLst/>
          </a:prstGeom>
        </p:spPr>
      </p:pic>
      <p:pic>
        <p:nvPicPr>
          <p:cNvPr id="20" name="Picture 19">
            <a:extLst>
              <a:ext uri="{FF2B5EF4-FFF2-40B4-BE49-F238E27FC236}">
                <a16:creationId xmlns:a16="http://schemas.microsoft.com/office/drawing/2014/main" id="{69B5CAF9-AE06-1346-B306-17AA4E7275CC}"/>
              </a:ext>
            </a:extLst>
          </p:cNvPr>
          <p:cNvPicPr>
            <a:picLocks noChangeAspect="1"/>
          </p:cNvPicPr>
          <p:nvPr/>
        </p:nvPicPr>
        <p:blipFill>
          <a:blip r:embed="rId9"/>
          <a:stretch>
            <a:fillRect/>
          </a:stretch>
        </p:blipFill>
        <p:spPr>
          <a:xfrm>
            <a:off x="6212776" y="4597137"/>
            <a:ext cx="3629936" cy="1662975"/>
          </a:xfrm>
          <a:prstGeom prst="rect">
            <a:avLst/>
          </a:prstGeom>
        </p:spPr>
      </p:pic>
      <p:pic>
        <p:nvPicPr>
          <p:cNvPr id="22" name="Picture 21">
            <a:extLst>
              <a:ext uri="{FF2B5EF4-FFF2-40B4-BE49-F238E27FC236}">
                <a16:creationId xmlns:a16="http://schemas.microsoft.com/office/drawing/2014/main" id="{B4C2EBE6-53FD-9443-90A1-43617793A223}"/>
              </a:ext>
            </a:extLst>
          </p:cNvPr>
          <p:cNvPicPr>
            <a:picLocks noChangeAspect="1"/>
          </p:cNvPicPr>
          <p:nvPr/>
        </p:nvPicPr>
        <p:blipFill>
          <a:blip r:embed="rId10"/>
          <a:stretch>
            <a:fillRect/>
          </a:stretch>
        </p:blipFill>
        <p:spPr>
          <a:xfrm>
            <a:off x="10033770" y="4031745"/>
            <a:ext cx="1656855" cy="796739"/>
          </a:xfrm>
          <a:prstGeom prst="rect">
            <a:avLst/>
          </a:prstGeom>
        </p:spPr>
      </p:pic>
      <p:pic>
        <p:nvPicPr>
          <p:cNvPr id="23" name="Picture 22">
            <a:extLst>
              <a:ext uri="{FF2B5EF4-FFF2-40B4-BE49-F238E27FC236}">
                <a16:creationId xmlns:a16="http://schemas.microsoft.com/office/drawing/2014/main" id="{6990B5A8-BB5D-B440-B850-EA7B89F45848}"/>
              </a:ext>
            </a:extLst>
          </p:cNvPr>
          <p:cNvPicPr>
            <a:picLocks noChangeAspect="1"/>
          </p:cNvPicPr>
          <p:nvPr/>
        </p:nvPicPr>
        <p:blipFill>
          <a:blip r:embed="rId11"/>
          <a:stretch>
            <a:fillRect/>
          </a:stretch>
        </p:blipFill>
        <p:spPr>
          <a:xfrm>
            <a:off x="6478387" y="4233824"/>
            <a:ext cx="977900" cy="647700"/>
          </a:xfrm>
          <a:prstGeom prst="rect">
            <a:avLst/>
          </a:prstGeom>
        </p:spPr>
      </p:pic>
    </p:spTree>
    <p:extLst>
      <p:ext uri="{BB962C8B-B14F-4D97-AF65-F5344CB8AC3E}">
        <p14:creationId xmlns:p14="http://schemas.microsoft.com/office/powerpoint/2010/main" val="378321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animBg="1"/>
      <p:bldP spid="26" grpId="0" animBg="1"/>
      <p:bldP spid="1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R-GNN Variant:</a:t>
            </a:r>
            <a:r>
              <a:rPr lang="zh-CN" altLang="en-US" b="1" spc="-253" dirty="0">
                <a:solidFill>
                  <a:srgbClr val="C00000"/>
                </a:solidFill>
              </a:rPr>
              <a:t> </a:t>
            </a:r>
            <a:r>
              <a:rPr lang="en-US" altLang="zh-CN" b="1" spc="-253" dirty="0">
                <a:solidFill>
                  <a:srgbClr val="C00000"/>
                </a:solidFill>
              </a:rPr>
              <a:t>R-GCN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74</a:t>
            </a:fld>
            <a:endParaRPr lang="en-US"/>
          </a:p>
        </p:txBody>
      </p:sp>
      <p:sp>
        <p:nvSpPr>
          <p:cNvPr id="17" name="TextBox 16">
            <a:extLst>
              <a:ext uri="{FF2B5EF4-FFF2-40B4-BE49-F238E27FC236}">
                <a16:creationId xmlns:a16="http://schemas.microsoft.com/office/drawing/2014/main" id="{85F120E3-BD35-EE48-ACD4-9BB7C56BD2AE}"/>
              </a:ext>
            </a:extLst>
          </p:cNvPr>
          <p:cNvSpPr txBox="1"/>
          <p:nvPr/>
        </p:nvSpPr>
        <p:spPr>
          <a:xfrm>
            <a:off x="4176309" y="4869985"/>
            <a:ext cx="4987840" cy="400110"/>
          </a:xfrm>
          <a:prstGeom prst="rect">
            <a:avLst/>
          </a:prstGeom>
          <a:noFill/>
        </p:spPr>
        <p:txBody>
          <a:bodyPr wrap="none" rtlCol="0">
            <a:spAutoFit/>
          </a:bodyPr>
          <a:lstStyle/>
          <a:p>
            <a:r>
              <a:rPr lang="en-US" altLang="zh-CN" sz="2000" dirty="0">
                <a:solidFill>
                  <a:srgbClr val="00B0F0"/>
                </a:solidFill>
                <a:latin typeface="Calibri" panose="020F0502020204030204" pitchFamily="34" charset="0"/>
                <a:cs typeface="Calibri" panose="020F0502020204030204" pitchFamily="34" charset="0"/>
              </a:rPr>
              <a:t>Relation-specific</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d</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x</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d</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learnable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weight</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matrix</a:t>
            </a:r>
          </a:p>
        </p:txBody>
      </p:sp>
      <p:cxnSp>
        <p:nvCxnSpPr>
          <p:cNvPr id="18" name="Straight Arrow Connector 17">
            <a:extLst>
              <a:ext uri="{FF2B5EF4-FFF2-40B4-BE49-F238E27FC236}">
                <a16:creationId xmlns:a16="http://schemas.microsoft.com/office/drawing/2014/main" id="{16793D8D-8C24-3041-BDE0-0299DFA39E39}"/>
              </a:ext>
            </a:extLst>
          </p:cNvPr>
          <p:cNvCxnSpPr>
            <a:cxnSpLocks/>
          </p:cNvCxnSpPr>
          <p:nvPr/>
        </p:nvCxnSpPr>
        <p:spPr>
          <a:xfrm flipH="1" flipV="1">
            <a:off x="5329298" y="4364211"/>
            <a:ext cx="317643" cy="479095"/>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935EDE84-6437-724B-AE6A-A423576FC083}"/>
              </a:ext>
            </a:extLst>
          </p:cNvPr>
          <p:cNvGrpSpPr/>
          <p:nvPr/>
        </p:nvGrpSpPr>
        <p:grpSpPr>
          <a:xfrm>
            <a:off x="879330" y="3313470"/>
            <a:ext cx="10411966" cy="1176393"/>
            <a:chOff x="359593" y="3929398"/>
            <a:chExt cx="10931703" cy="1341850"/>
          </a:xfrm>
        </p:grpSpPr>
        <p:sp>
          <p:nvSpPr>
            <p:cNvPr id="15" name="Oval 14">
              <a:extLst>
                <a:ext uri="{FF2B5EF4-FFF2-40B4-BE49-F238E27FC236}">
                  <a16:creationId xmlns:a16="http://schemas.microsoft.com/office/drawing/2014/main" id="{4F769A97-7B81-4F43-AF95-136EFAF4CC32}"/>
                </a:ext>
              </a:extLst>
            </p:cNvPr>
            <p:cNvSpPr/>
            <p:nvPr/>
          </p:nvSpPr>
          <p:spPr>
            <a:xfrm>
              <a:off x="4568148" y="3929398"/>
              <a:ext cx="667821" cy="112548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0D62EF32-7DAD-4A4C-A4AA-171119F154B3}"/>
                </a:ext>
              </a:extLst>
            </p:cNvPr>
            <p:cNvPicPr>
              <a:picLocks noChangeAspect="1"/>
            </p:cNvPicPr>
            <p:nvPr/>
          </p:nvPicPr>
          <p:blipFill>
            <a:blip r:embed="rId3"/>
            <a:stretch>
              <a:fillRect/>
            </a:stretch>
          </p:blipFill>
          <p:spPr>
            <a:xfrm>
              <a:off x="359593" y="4145761"/>
              <a:ext cx="10931703" cy="1125487"/>
            </a:xfrm>
            <a:prstGeom prst="rect">
              <a:avLst/>
            </a:prstGeom>
          </p:spPr>
        </p:pic>
      </p:grpSp>
      <p:sp>
        <p:nvSpPr>
          <p:cNvPr id="3" name="TextBox 2">
            <a:extLst>
              <a:ext uri="{FF2B5EF4-FFF2-40B4-BE49-F238E27FC236}">
                <a16:creationId xmlns:a16="http://schemas.microsoft.com/office/drawing/2014/main" id="{98F99D29-1A7F-BE4D-B4E2-B3DE07851D35}"/>
              </a:ext>
            </a:extLst>
          </p:cNvPr>
          <p:cNvSpPr txBox="1"/>
          <p:nvPr/>
        </p:nvSpPr>
        <p:spPr>
          <a:xfrm>
            <a:off x="5488120" y="6362070"/>
            <a:ext cx="5291833" cy="261610"/>
          </a:xfrm>
          <a:prstGeom prst="rect">
            <a:avLst/>
          </a:prstGeom>
          <a:noFill/>
        </p:spPr>
        <p:txBody>
          <a:bodyPr wrap="none" rtlCol="0">
            <a:spAutoFit/>
          </a:bodyPr>
          <a:lstStyle/>
          <a:p>
            <a:r>
              <a:rPr lang="en-US" altLang="zh-CN" sz="1100" i="1" dirty="0" err="1"/>
              <a:t>Schlichtkrull</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“Modeling Relational Data with Graph Convolutional Networks”.</a:t>
            </a:r>
            <a:r>
              <a:rPr lang="zh-CN" altLang="en-US" sz="1100" i="1" dirty="0"/>
              <a:t> </a:t>
            </a:r>
            <a:r>
              <a:rPr lang="en-US" altLang="zh-CN" sz="1100" i="1" dirty="0"/>
              <a:t>2017.</a:t>
            </a:r>
            <a:r>
              <a:rPr lang="zh-CN" altLang="en-US" sz="1100" i="1" dirty="0"/>
              <a:t> </a:t>
            </a:r>
            <a:endParaRPr lang="en-US" sz="1100" i="1" dirty="0"/>
          </a:p>
        </p:txBody>
      </p:sp>
      <p:sp>
        <p:nvSpPr>
          <p:cNvPr id="6" name="TextBox 5">
            <a:extLst>
              <a:ext uri="{FF2B5EF4-FFF2-40B4-BE49-F238E27FC236}">
                <a16:creationId xmlns:a16="http://schemas.microsoft.com/office/drawing/2014/main" id="{7F0DF764-C0EC-314C-B773-59CA55AA80B4}"/>
              </a:ext>
            </a:extLst>
          </p:cNvPr>
          <p:cNvSpPr txBox="1"/>
          <p:nvPr/>
        </p:nvSpPr>
        <p:spPr>
          <a:xfrm>
            <a:off x="879330" y="1674553"/>
            <a:ext cx="10474470" cy="461665"/>
          </a:xfrm>
          <a:prstGeom prst="rect">
            <a:avLst/>
          </a:prstGeom>
          <a:noFill/>
        </p:spPr>
        <p:txBody>
          <a:bodyPr wrap="none" rtlCol="0">
            <a:spAutoFit/>
          </a:bodyPr>
          <a:lstStyle/>
          <a:p>
            <a:pPr marL="342900" indent="-342900">
              <a:buFont typeface="Arial" panose="020B0604020202020204" pitchFamily="34" charset="0"/>
              <a:buChar char="•"/>
            </a:pPr>
            <a:r>
              <a:rPr lang="en-US" altLang="zh-CN" sz="2400" dirty="0"/>
              <a:t>Relation-specific</a:t>
            </a:r>
            <a:r>
              <a:rPr lang="zh-CN" altLang="en-US" sz="2400" dirty="0"/>
              <a:t> </a:t>
            </a:r>
            <a:r>
              <a:rPr lang="en-US" altLang="zh-CN" sz="2400" dirty="0"/>
              <a:t>node</a:t>
            </a:r>
            <a:r>
              <a:rPr lang="zh-CN" altLang="en-US" sz="2400" dirty="0"/>
              <a:t> </a:t>
            </a:r>
            <a:r>
              <a:rPr lang="en-US" altLang="zh-CN" sz="2400" dirty="0"/>
              <a:t>feature</a:t>
            </a:r>
            <a:r>
              <a:rPr lang="zh-CN" altLang="en-US" sz="2400" dirty="0"/>
              <a:t> </a:t>
            </a:r>
            <a:r>
              <a:rPr lang="en-US" altLang="zh-CN" sz="2400" dirty="0"/>
              <a:t>transformation</a:t>
            </a:r>
            <a:r>
              <a:rPr lang="zh-CN" altLang="en-US" sz="2400" dirty="0"/>
              <a:t> </a:t>
            </a:r>
            <a:r>
              <a:rPr lang="en-US" altLang="zh-CN" sz="2400" dirty="0"/>
              <a:t>during</a:t>
            </a:r>
            <a:r>
              <a:rPr lang="zh-CN" altLang="en-US" sz="2400" dirty="0"/>
              <a:t> </a:t>
            </a:r>
            <a:r>
              <a:rPr lang="en-US" altLang="zh-CN" sz="2400" dirty="0"/>
              <a:t>neighborhood</a:t>
            </a:r>
            <a:r>
              <a:rPr lang="zh-CN" altLang="en-US" sz="2400" dirty="0"/>
              <a:t> </a:t>
            </a:r>
            <a:r>
              <a:rPr lang="en-US" altLang="zh-CN" sz="2400" dirty="0"/>
              <a:t>aggregation</a:t>
            </a:r>
            <a:endParaRPr lang="en-US" sz="2400" dirty="0"/>
          </a:p>
        </p:txBody>
      </p:sp>
    </p:spTree>
    <p:extLst>
      <p:ext uri="{BB962C8B-B14F-4D97-AF65-F5344CB8AC3E}">
        <p14:creationId xmlns:p14="http://schemas.microsoft.com/office/powerpoint/2010/main" val="71290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R-GNN:</a:t>
            </a:r>
            <a:r>
              <a:rPr lang="zh-CN" altLang="en-US" b="1" spc="-253" dirty="0">
                <a:solidFill>
                  <a:srgbClr val="C00000"/>
                </a:solidFill>
              </a:rPr>
              <a:t> </a:t>
            </a:r>
            <a:r>
              <a:rPr lang="en-US" altLang="zh-CN" b="1" spc="-253" dirty="0">
                <a:solidFill>
                  <a:srgbClr val="C00000"/>
                </a:solidFill>
              </a:rPr>
              <a:t>Avoiding Over-parameterization</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75</a:t>
            </a:fld>
            <a:endParaRPr lang="en-US"/>
          </a:p>
        </p:txBody>
      </p:sp>
      <p:sp>
        <p:nvSpPr>
          <p:cNvPr id="5" name="TextBox 4">
            <a:extLst>
              <a:ext uri="{FF2B5EF4-FFF2-40B4-BE49-F238E27FC236}">
                <a16:creationId xmlns:a16="http://schemas.microsoft.com/office/drawing/2014/main" id="{5CD0E59D-A967-BB45-80D8-6C49D54FB9DA}"/>
              </a:ext>
            </a:extLst>
          </p:cNvPr>
          <p:cNvSpPr txBox="1"/>
          <p:nvPr/>
        </p:nvSpPr>
        <p:spPr>
          <a:xfrm>
            <a:off x="236306" y="1467498"/>
            <a:ext cx="9452716" cy="830997"/>
          </a:xfrm>
          <a:prstGeom prst="rect">
            <a:avLst/>
          </a:prstGeom>
          <a:noFill/>
        </p:spPr>
        <p:txBody>
          <a:bodyPr wrap="none" rtlCol="0">
            <a:spAutoFit/>
          </a:bodyPr>
          <a:lstStyle/>
          <a:p>
            <a:r>
              <a:rPr lang="en-US" altLang="zh-CN" sz="2400" dirty="0">
                <a:latin typeface="Calibri" panose="020F0502020204030204" pitchFamily="34" charset="0"/>
                <a:cs typeface="Calibri" panose="020F0502020204030204" pitchFamily="34" charset="0"/>
              </a:rPr>
              <a:t>Learning</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d</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x</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d</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transformation</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weight</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matrix</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for</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each</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relation is</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expensive!</a:t>
            </a:r>
            <a:r>
              <a:rPr lang="zh-CN" altLang="en-US" sz="2400" dirty="0">
                <a:latin typeface="Calibri" panose="020F0502020204030204" pitchFamily="34" charset="0"/>
                <a:cs typeface="Calibri" panose="020F0502020204030204" pitchFamily="34" charset="0"/>
              </a:rPr>
              <a:t> </a:t>
            </a:r>
            <a:endParaRPr lang="en-US" altLang="zh-CN" sz="2400" dirty="0">
              <a:latin typeface="Calibri" panose="020F0502020204030204" pitchFamily="34" charset="0"/>
              <a:cs typeface="Calibri" panose="020F0502020204030204" pitchFamily="34" charset="0"/>
            </a:endParaRPr>
          </a:p>
          <a:p>
            <a:r>
              <a:rPr lang="en-US" altLang="zh-CN" sz="2400" dirty="0">
                <a:solidFill>
                  <a:srgbClr val="00B0F0"/>
                </a:solidFill>
                <a:latin typeface="Calibri" panose="020F0502020204030204" pitchFamily="34" charset="0"/>
                <a:cs typeface="Calibri" panose="020F0502020204030204" pitchFamily="34" charset="0"/>
              </a:rPr>
              <a:t>O(Rd^2)</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parameters</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every</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GNN</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layer</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where</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R</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is</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the</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num</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of</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relation</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types</a:t>
            </a:r>
          </a:p>
        </p:txBody>
      </p:sp>
      <p:sp>
        <p:nvSpPr>
          <p:cNvPr id="13" name="TextBox 12">
            <a:extLst>
              <a:ext uri="{FF2B5EF4-FFF2-40B4-BE49-F238E27FC236}">
                <a16:creationId xmlns:a16="http://schemas.microsoft.com/office/drawing/2014/main" id="{62294EEC-E91E-7D41-936F-6A33966B8550}"/>
              </a:ext>
            </a:extLst>
          </p:cNvPr>
          <p:cNvSpPr txBox="1"/>
          <p:nvPr/>
        </p:nvSpPr>
        <p:spPr>
          <a:xfrm>
            <a:off x="282934" y="2259464"/>
            <a:ext cx="4830105" cy="461665"/>
          </a:xfrm>
          <a:prstGeom prst="rect">
            <a:avLst/>
          </a:prstGeom>
          <a:noFill/>
        </p:spPr>
        <p:txBody>
          <a:bodyPr wrap="none" rtlCol="0">
            <a:spAutoFit/>
          </a:bodyPr>
          <a:lstStyle/>
          <a:p>
            <a:r>
              <a:rPr lang="en-US" altLang="zh-CN" sz="2400" dirty="0">
                <a:latin typeface="Calibri" panose="020F0502020204030204" pitchFamily="34" charset="0"/>
                <a:cs typeface="Calibri" panose="020F0502020204030204" pitchFamily="34" charset="0"/>
              </a:rPr>
              <a:t>How</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to</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avoid</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over-parameterization?</a:t>
            </a:r>
            <a:endParaRPr lang="en-US" sz="2400" dirty="0">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6674C735-6140-3F47-8A12-BD10B1915A60}"/>
              </a:ext>
            </a:extLst>
          </p:cNvPr>
          <p:cNvGrpSpPr/>
          <p:nvPr/>
        </p:nvGrpSpPr>
        <p:grpSpPr>
          <a:xfrm>
            <a:off x="282934" y="2907933"/>
            <a:ext cx="8537306" cy="1671359"/>
            <a:chOff x="282934" y="2868605"/>
            <a:chExt cx="8537306" cy="1671359"/>
          </a:xfrm>
        </p:grpSpPr>
        <p:grpSp>
          <p:nvGrpSpPr>
            <p:cNvPr id="6" name="Group 5">
              <a:extLst>
                <a:ext uri="{FF2B5EF4-FFF2-40B4-BE49-F238E27FC236}">
                  <a16:creationId xmlns:a16="http://schemas.microsoft.com/office/drawing/2014/main" id="{51B5DCB1-1935-224F-B158-DB3DB154D422}"/>
                </a:ext>
              </a:extLst>
            </p:cNvPr>
            <p:cNvGrpSpPr/>
            <p:nvPr/>
          </p:nvGrpSpPr>
          <p:grpSpPr>
            <a:xfrm>
              <a:off x="282934" y="2868605"/>
              <a:ext cx="8537306" cy="1671359"/>
              <a:chOff x="282934" y="3222568"/>
              <a:chExt cx="8537306" cy="1671359"/>
            </a:xfrm>
          </p:grpSpPr>
          <p:grpSp>
            <p:nvGrpSpPr>
              <p:cNvPr id="22" name="Group 21">
                <a:extLst>
                  <a:ext uri="{FF2B5EF4-FFF2-40B4-BE49-F238E27FC236}">
                    <a16:creationId xmlns:a16="http://schemas.microsoft.com/office/drawing/2014/main" id="{5577A81A-3DD9-0243-93CF-6BA6A35887E4}"/>
                  </a:ext>
                </a:extLst>
              </p:cNvPr>
              <p:cNvGrpSpPr/>
              <p:nvPr/>
            </p:nvGrpSpPr>
            <p:grpSpPr>
              <a:xfrm>
                <a:off x="282934" y="3222568"/>
                <a:ext cx="8537306" cy="1563383"/>
                <a:chOff x="282934" y="3027362"/>
                <a:chExt cx="8537306" cy="1563383"/>
              </a:xfrm>
            </p:grpSpPr>
            <p:sp>
              <p:nvSpPr>
                <p:cNvPr id="10" name="TextBox 9">
                  <a:extLst>
                    <a:ext uri="{FF2B5EF4-FFF2-40B4-BE49-F238E27FC236}">
                      <a16:creationId xmlns:a16="http://schemas.microsoft.com/office/drawing/2014/main" id="{D4A3B303-4E1F-DE43-AE9B-AB82EC337682}"/>
                    </a:ext>
                  </a:extLst>
                </p:cNvPr>
                <p:cNvSpPr txBox="1"/>
                <p:nvPr/>
              </p:nvSpPr>
              <p:spPr>
                <a:xfrm>
                  <a:off x="5482980" y="3779983"/>
                  <a:ext cx="3337260" cy="461665"/>
                </a:xfrm>
                <a:prstGeom prst="rect">
                  <a:avLst/>
                </a:prstGeom>
                <a:noFill/>
              </p:spPr>
              <p:txBody>
                <a:bodyPr wrap="none" rtlCol="0">
                  <a:spAutoFit/>
                </a:bodyPr>
                <a:lstStyle/>
                <a:p>
                  <a:r>
                    <a:rPr lang="en-US" altLang="zh-CN" sz="2400" dirty="0">
                      <a:solidFill>
                        <a:srgbClr val="00B0F0"/>
                      </a:solidFill>
                      <a:latin typeface="Calibri" panose="020F0502020204030204" pitchFamily="34" charset="0"/>
                      <a:cs typeface="Calibri" panose="020F0502020204030204" pitchFamily="34" charset="0"/>
                    </a:rPr>
                    <a:t>O(RB</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Bd^2)</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parameters</a:t>
                  </a:r>
                </a:p>
              </p:txBody>
            </p:sp>
            <p:sp>
              <p:nvSpPr>
                <p:cNvPr id="14" name="TextBox 13">
                  <a:extLst>
                    <a:ext uri="{FF2B5EF4-FFF2-40B4-BE49-F238E27FC236}">
                      <a16:creationId xmlns:a16="http://schemas.microsoft.com/office/drawing/2014/main" id="{D666C3EF-D081-2A4E-A9DA-56BCFB9D90CA}"/>
                    </a:ext>
                  </a:extLst>
                </p:cNvPr>
                <p:cNvSpPr txBox="1"/>
                <p:nvPr/>
              </p:nvSpPr>
              <p:spPr>
                <a:xfrm>
                  <a:off x="282934" y="3027362"/>
                  <a:ext cx="3992696" cy="461665"/>
                </a:xfrm>
                <a:prstGeom prst="rect">
                  <a:avLst/>
                </a:prstGeom>
                <a:noFill/>
              </p:spPr>
              <p:txBody>
                <a:bodyPr wrap="none" rtlCol="0">
                  <a:spAutoFit/>
                </a:bodyPr>
                <a:lstStyle/>
                <a:p>
                  <a:r>
                    <a:rPr lang="en-US" altLang="zh-CN" sz="2400" dirty="0">
                      <a:latin typeface="Calibri" panose="020F0502020204030204" pitchFamily="34" charset="0"/>
                      <a:cs typeface="Calibri" panose="020F0502020204030204" pitchFamily="34" charset="0"/>
                    </a:rPr>
                    <a:t>Option</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1)</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basis</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decomposition</a:t>
                  </a:r>
                  <a:endParaRPr lang="en-US" sz="2400" dirty="0">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A6A3396-6593-5E44-8132-261D97A13FC5}"/>
                    </a:ext>
                  </a:extLst>
                </p:cNvPr>
                <p:cNvPicPr>
                  <a:picLocks noChangeAspect="1"/>
                </p:cNvPicPr>
                <p:nvPr/>
              </p:nvPicPr>
              <p:blipFill>
                <a:blip r:embed="rId3"/>
                <a:stretch>
                  <a:fillRect/>
                </a:stretch>
              </p:blipFill>
              <p:spPr>
                <a:xfrm>
                  <a:off x="520522" y="3550671"/>
                  <a:ext cx="4729393" cy="1040074"/>
                </a:xfrm>
                <a:prstGeom prst="rect">
                  <a:avLst/>
                </a:prstGeom>
              </p:spPr>
            </p:pic>
          </p:grpSp>
          <p:sp>
            <p:nvSpPr>
              <p:cNvPr id="16" name="TextBox 15">
                <a:extLst>
                  <a:ext uri="{FF2B5EF4-FFF2-40B4-BE49-F238E27FC236}">
                    <a16:creationId xmlns:a16="http://schemas.microsoft.com/office/drawing/2014/main" id="{55E52DB9-46DA-9E41-B526-447A25D4FBD0}"/>
                  </a:ext>
                </a:extLst>
              </p:cNvPr>
              <p:cNvSpPr txBox="1"/>
              <p:nvPr/>
            </p:nvSpPr>
            <p:spPr>
              <a:xfrm>
                <a:off x="3067665" y="4493817"/>
                <a:ext cx="1666675" cy="400110"/>
              </a:xfrm>
              <a:prstGeom prst="rect">
                <a:avLst/>
              </a:prstGeom>
              <a:noFill/>
            </p:spPr>
            <p:txBody>
              <a:bodyPr wrap="none" rtlCol="0">
                <a:spAutoFit/>
              </a:bodyPr>
              <a:lstStyle/>
              <a:p>
                <a:r>
                  <a:rPr lang="en-US" altLang="zh-CN" sz="2000" dirty="0">
                    <a:solidFill>
                      <a:srgbClr val="00B0F0"/>
                    </a:solidFill>
                    <a:latin typeface="Calibri" panose="020F0502020204030204" pitchFamily="34" charset="0"/>
                    <a:cs typeface="Calibri" panose="020F0502020204030204" pitchFamily="34" charset="0"/>
                  </a:rPr>
                  <a:t>Basis</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matrices</a:t>
                </a:r>
              </a:p>
            </p:txBody>
          </p:sp>
          <p:cxnSp>
            <p:nvCxnSpPr>
              <p:cNvPr id="17" name="Straight Arrow Connector 16">
                <a:extLst>
                  <a:ext uri="{FF2B5EF4-FFF2-40B4-BE49-F238E27FC236}">
                    <a16:creationId xmlns:a16="http://schemas.microsoft.com/office/drawing/2014/main" id="{8299C4F6-89A8-084A-BC5E-C4C4EA43B985}"/>
                  </a:ext>
                </a:extLst>
              </p:cNvPr>
              <p:cNvCxnSpPr>
                <a:cxnSpLocks/>
              </p:cNvCxnSpPr>
              <p:nvPr/>
            </p:nvCxnSpPr>
            <p:spPr>
              <a:xfrm flipH="1" flipV="1">
                <a:off x="2735609" y="4480862"/>
                <a:ext cx="332056" cy="244768"/>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DBBD203C-56C4-5A4B-AF0B-A74F58D3F118}"/>
                </a:ext>
              </a:extLst>
            </p:cNvPr>
            <p:cNvSpPr txBox="1"/>
            <p:nvPr/>
          </p:nvSpPr>
          <p:spPr>
            <a:xfrm>
              <a:off x="4434348" y="2868605"/>
              <a:ext cx="2477666" cy="461665"/>
            </a:xfrm>
            <a:prstGeom prst="rect">
              <a:avLst/>
            </a:prstGeom>
            <a:noFill/>
          </p:spPr>
          <p:txBody>
            <a:bodyPr wrap="none" rtlCol="0">
              <a:spAutoFit/>
            </a:bodyPr>
            <a:lstStyle/>
            <a:p>
              <a:r>
                <a:rPr lang="en-US" altLang="zh-CN" sz="2400" dirty="0">
                  <a:solidFill>
                    <a:srgbClr val="FF0000"/>
                  </a:solidFill>
                </a:rPr>
                <a:t>-</a:t>
              </a:r>
              <a:r>
                <a:rPr lang="zh-CN" altLang="en-US" sz="2400" dirty="0">
                  <a:solidFill>
                    <a:srgbClr val="FF0000"/>
                  </a:solidFill>
                </a:rPr>
                <a:t> </a:t>
              </a:r>
              <a:r>
                <a:rPr lang="en-US" sz="2400" dirty="0">
                  <a:solidFill>
                    <a:srgbClr val="FF0000"/>
                  </a:solidFill>
                </a:rPr>
                <a:t>linear hypothesis</a:t>
              </a:r>
            </a:p>
          </p:txBody>
        </p:sp>
      </p:grpSp>
      <p:grpSp>
        <p:nvGrpSpPr>
          <p:cNvPr id="11" name="Group 10">
            <a:extLst>
              <a:ext uri="{FF2B5EF4-FFF2-40B4-BE49-F238E27FC236}">
                <a16:creationId xmlns:a16="http://schemas.microsoft.com/office/drawing/2014/main" id="{F2DAEC27-E68F-0C4F-81E5-E4A5C4A61C32}"/>
              </a:ext>
            </a:extLst>
          </p:cNvPr>
          <p:cNvGrpSpPr/>
          <p:nvPr/>
        </p:nvGrpSpPr>
        <p:grpSpPr>
          <a:xfrm>
            <a:off x="313917" y="4817850"/>
            <a:ext cx="11690618" cy="1756738"/>
            <a:chOff x="313917" y="4778522"/>
            <a:chExt cx="11690618" cy="1756738"/>
          </a:xfrm>
        </p:grpSpPr>
        <p:sp>
          <p:nvSpPr>
            <p:cNvPr id="20" name="TextBox 19">
              <a:extLst>
                <a:ext uri="{FF2B5EF4-FFF2-40B4-BE49-F238E27FC236}">
                  <a16:creationId xmlns:a16="http://schemas.microsoft.com/office/drawing/2014/main" id="{72BC68E2-0631-BF41-9947-77ED3284DD8D}"/>
                </a:ext>
              </a:extLst>
            </p:cNvPr>
            <p:cNvSpPr txBox="1"/>
            <p:nvPr/>
          </p:nvSpPr>
          <p:spPr>
            <a:xfrm>
              <a:off x="4203291" y="6135150"/>
              <a:ext cx="1472711" cy="400110"/>
            </a:xfrm>
            <a:prstGeom prst="rect">
              <a:avLst/>
            </a:prstGeom>
            <a:noFill/>
          </p:spPr>
          <p:txBody>
            <a:bodyPr wrap="none" rtlCol="0">
              <a:spAutoFit/>
            </a:bodyPr>
            <a:lstStyle/>
            <a:p>
              <a:r>
                <a:rPr lang="en-US" altLang="zh-CN" sz="2000" dirty="0">
                  <a:solidFill>
                    <a:srgbClr val="00B0F0"/>
                  </a:solidFill>
                  <a:latin typeface="Calibri" panose="020F0502020204030204" pitchFamily="34" charset="0"/>
                  <a:cs typeface="Calibri" panose="020F0502020204030204" pitchFamily="34" charset="0"/>
                </a:rPr>
                <a:t>Submatrices</a:t>
              </a:r>
            </a:p>
          </p:txBody>
        </p:sp>
        <p:cxnSp>
          <p:nvCxnSpPr>
            <p:cNvPr id="24" name="Straight Arrow Connector 23">
              <a:extLst>
                <a:ext uri="{FF2B5EF4-FFF2-40B4-BE49-F238E27FC236}">
                  <a16:creationId xmlns:a16="http://schemas.microsoft.com/office/drawing/2014/main" id="{A1986638-B611-5644-940E-5402DE2ECA7D}"/>
                </a:ext>
              </a:extLst>
            </p:cNvPr>
            <p:cNvCxnSpPr>
              <a:cxnSpLocks/>
            </p:cNvCxnSpPr>
            <p:nvPr/>
          </p:nvCxnSpPr>
          <p:spPr>
            <a:xfrm flipH="1" flipV="1">
              <a:off x="3871235" y="6122195"/>
              <a:ext cx="332056" cy="244768"/>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1752E3EA-C900-4549-BF7E-934F52DA723D}"/>
                </a:ext>
              </a:extLst>
            </p:cNvPr>
            <p:cNvGrpSpPr/>
            <p:nvPr/>
          </p:nvGrpSpPr>
          <p:grpSpPr>
            <a:xfrm>
              <a:off x="313917" y="4778522"/>
              <a:ext cx="11690618" cy="1530356"/>
              <a:chOff x="313917" y="4778522"/>
              <a:chExt cx="11690618" cy="1530356"/>
            </a:xfrm>
          </p:grpSpPr>
          <p:grpSp>
            <p:nvGrpSpPr>
              <p:cNvPr id="23" name="Group 22">
                <a:extLst>
                  <a:ext uri="{FF2B5EF4-FFF2-40B4-BE49-F238E27FC236}">
                    <a16:creationId xmlns:a16="http://schemas.microsoft.com/office/drawing/2014/main" id="{E9BD2C5E-63CF-3944-A728-5AD491874185}"/>
                  </a:ext>
                </a:extLst>
              </p:cNvPr>
              <p:cNvGrpSpPr/>
              <p:nvPr/>
            </p:nvGrpSpPr>
            <p:grpSpPr>
              <a:xfrm>
                <a:off x="313917" y="4778522"/>
                <a:ext cx="11690618" cy="1530356"/>
                <a:chOff x="313917" y="4903250"/>
                <a:chExt cx="11690618" cy="1530356"/>
              </a:xfrm>
            </p:grpSpPr>
            <p:sp>
              <p:nvSpPr>
                <p:cNvPr id="18" name="TextBox 17">
                  <a:extLst>
                    <a:ext uri="{FF2B5EF4-FFF2-40B4-BE49-F238E27FC236}">
                      <a16:creationId xmlns:a16="http://schemas.microsoft.com/office/drawing/2014/main" id="{979906F1-F2C0-6D4B-B3FC-3BB65D8DEF28}"/>
                    </a:ext>
                  </a:extLst>
                </p:cNvPr>
                <p:cNvSpPr txBox="1"/>
                <p:nvPr/>
              </p:nvSpPr>
              <p:spPr>
                <a:xfrm>
                  <a:off x="313917" y="4903250"/>
                  <a:ext cx="5173276" cy="461665"/>
                </a:xfrm>
                <a:prstGeom prst="rect">
                  <a:avLst/>
                </a:prstGeom>
                <a:noFill/>
              </p:spPr>
              <p:txBody>
                <a:bodyPr wrap="none" rtlCol="0">
                  <a:spAutoFit/>
                </a:bodyPr>
                <a:lstStyle/>
                <a:p>
                  <a:r>
                    <a:rPr lang="en-US" altLang="zh-CN" sz="2400" dirty="0">
                      <a:latin typeface="Calibri" panose="020F0502020204030204" pitchFamily="34" charset="0"/>
                      <a:cs typeface="Calibri" panose="020F0502020204030204" pitchFamily="34" charset="0"/>
                    </a:rPr>
                    <a:t>Option</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2)</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block-diagonal</a:t>
                  </a:r>
                  <a:r>
                    <a:rPr lang="zh-CN" altLang="en-US" sz="2400" dirty="0">
                      <a:latin typeface="Calibri" panose="020F0502020204030204" pitchFamily="34" charset="0"/>
                      <a:cs typeface="Calibri" panose="020F0502020204030204" pitchFamily="34" charset="0"/>
                    </a:rPr>
                    <a:t> </a:t>
                  </a:r>
                  <a:r>
                    <a:rPr lang="en-US" altLang="zh-CN" sz="2400" dirty="0">
                      <a:latin typeface="Calibri" panose="020F0502020204030204" pitchFamily="34" charset="0"/>
                      <a:cs typeface="Calibri" panose="020F0502020204030204" pitchFamily="34" charset="0"/>
                    </a:rPr>
                    <a:t>decomposition</a:t>
                  </a:r>
                  <a:endParaRPr lang="en-US" sz="2400" dirty="0">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1C7C7E3E-45AA-7E4D-BF63-120A196BFE2B}"/>
                    </a:ext>
                  </a:extLst>
                </p:cNvPr>
                <p:cNvSpPr txBox="1"/>
                <p:nvPr/>
              </p:nvSpPr>
              <p:spPr>
                <a:xfrm>
                  <a:off x="9007111" y="5635803"/>
                  <a:ext cx="2997424" cy="461665"/>
                </a:xfrm>
                <a:prstGeom prst="rect">
                  <a:avLst/>
                </a:prstGeom>
                <a:noFill/>
              </p:spPr>
              <p:txBody>
                <a:bodyPr wrap="none" rtlCol="0">
                  <a:spAutoFit/>
                </a:bodyPr>
                <a:lstStyle/>
                <a:p>
                  <a:r>
                    <a:rPr lang="en-US" altLang="zh-CN" sz="2400" dirty="0">
                      <a:solidFill>
                        <a:srgbClr val="00B0F0"/>
                      </a:solidFill>
                      <a:latin typeface="Calibri" panose="020F0502020204030204" pitchFamily="34" charset="0"/>
                      <a:cs typeface="Calibri" panose="020F0502020204030204" pitchFamily="34" charset="0"/>
                    </a:rPr>
                    <a:t>O(Rd^2/B)</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parameters</a:t>
                  </a:r>
                </a:p>
              </p:txBody>
            </p:sp>
            <p:pic>
              <p:nvPicPr>
                <p:cNvPr id="21" name="Picture 20">
                  <a:extLst>
                    <a:ext uri="{FF2B5EF4-FFF2-40B4-BE49-F238E27FC236}">
                      <a16:creationId xmlns:a16="http://schemas.microsoft.com/office/drawing/2014/main" id="{79C85F29-0625-1842-8F18-477E4F38356B}"/>
                    </a:ext>
                  </a:extLst>
                </p:cNvPr>
                <p:cNvPicPr>
                  <a:picLocks noChangeAspect="1"/>
                </p:cNvPicPr>
                <p:nvPr/>
              </p:nvPicPr>
              <p:blipFill>
                <a:blip r:embed="rId4"/>
                <a:stretch>
                  <a:fillRect/>
                </a:stretch>
              </p:blipFill>
              <p:spPr>
                <a:xfrm>
                  <a:off x="520522" y="5486834"/>
                  <a:ext cx="8315513" cy="946772"/>
                </a:xfrm>
                <a:prstGeom prst="rect">
                  <a:avLst/>
                </a:prstGeom>
              </p:spPr>
            </p:pic>
          </p:grpSp>
          <p:sp>
            <p:nvSpPr>
              <p:cNvPr id="25" name="TextBox 24">
                <a:extLst>
                  <a:ext uri="{FF2B5EF4-FFF2-40B4-BE49-F238E27FC236}">
                    <a16:creationId xmlns:a16="http://schemas.microsoft.com/office/drawing/2014/main" id="{CD1A1548-8A80-1B43-B131-581CB7C6A639}"/>
                  </a:ext>
                </a:extLst>
              </p:cNvPr>
              <p:cNvSpPr txBox="1"/>
              <p:nvPr/>
            </p:nvSpPr>
            <p:spPr>
              <a:xfrm>
                <a:off x="5521798" y="4781656"/>
                <a:ext cx="2730491" cy="461665"/>
              </a:xfrm>
              <a:prstGeom prst="rect">
                <a:avLst/>
              </a:prstGeom>
              <a:noFill/>
            </p:spPr>
            <p:txBody>
              <a:bodyPr wrap="none" rtlCol="0">
                <a:spAutoFit/>
              </a:bodyPr>
              <a:lstStyle/>
              <a:p>
                <a:r>
                  <a:rPr lang="en-US" altLang="zh-CN" sz="2400" dirty="0">
                    <a:solidFill>
                      <a:srgbClr val="FF0000"/>
                    </a:solidFill>
                  </a:rPr>
                  <a:t>-</a:t>
                </a:r>
                <a:r>
                  <a:rPr lang="zh-CN" altLang="en-US" sz="2400" dirty="0">
                    <a:solidFill>
                      <a:srgbClr val="FF0000"/>
                    </a:solidFill>
                  </a:rPr>
                  <a:t> </a:t>
                </a:r>
                <a:r>
                  <a:rPr lang="en-US" altLang="zh-CN" sz="2400" dirty="0">
                    <a:solidFill>
                      <a:srgbClr val="FF0000"/>
                    </a:solidFill>
                  </a:rPr>
                  <a:t>sparsity</a:t>
                </a:r>
                <a:r>
                  <a:rPr lang="en-US" sz="2400" dirty="0">
                    <a:solidFill>
                      <a:srgbClr val="FF0000"/>
                    </a:solidFill>
                  </a:rPr>
                  <a:t> hypothesis</a:t>
                </a:r>
              </a:p>
            </p:txBody>
          </p:sp>
        </p:grpSp>
      </p:grpSp>
    </p:spTree>
    <p:extLst>
      <p:ext uri="{BB962C8B-B14F-4D97-AF65-F5344CB8AC3E}">
        <p14:creationId xmlns:p14="http://schemas.microsoft.com/office/powerpoint/2010/main" val="324437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Including</a:t>
            </a:r>
            <a:r>
              <a:rPr kumimoji="1" lang="zh-CN" altLang="en-US" b="1" spc="-253" dirty="0">
                <a:solidFill>
                  <a:srgbClr val="C00000"/>
                </a:solidFill>
              </a:rPr>
              <a:t> </a:t>
            </a:r>
            <a:r>
              <a:rPr kumimoji="1" lang="en-US" altLang="zh-CN" b="1" spc="-253" dirty="0">
                <a:solidFill>
                  <a:srgbClr val="C00000"/>
                </a:solidFill>
              </a:rPr>
              <a:t>Edge</a:t>
            </a:r>
            <a:r>
              <a:rPr kumimoji="1" lang="zh-CN" altLang="en-US" b="1" spc="-253" dirty="0">
                <a:solidFill>
                  <a:srgbClr val="C00000"/>
                </a:solidFill>
              </a:rPr>
              <a:t> </a:t>
            </a:r>
            <a:r>
              <a:rPr kumimoji="1" lang="en-US" altLang="zh-CN" b="1" spc="-253" dirty="0">
                <a:solidFill>
                  <a:srgbClr val="C00000"/>
                </a:solidFill>
              </a:rPr>
              <a:t>Embeddings</a:t>
            </a:r>
            <a:r>
              <a:rPr kumimoji="1" lang="zh-CN" altLang="en-US" b="1" spc="-253" dirty="0">
                <a:solidFill>
                  <a:srgbClr val="C00000"/>
                </a:solidFill>
              </a:rPr>
              <a:t> </a:t>
            </a:r>
            <a:r>
              <a:rPr kumimoji="1" lang="en-US" altLang="zh-CN" b="1" spc="-253" dirty="0">
                <a:solidFill>
                  <a:srgbClr val="C00000"/>
                </a:solidFill>
              </a:rPr>
              <a:t>in</a:t>
            </a:r>
            <a:r>
              <a:rPr kumimoji="1" lang="zh-CN" altLang="en-US" b="1" spc="-253" dirty="0">
                <a:solidFill>
                  <a:srgbClr val="C00000"/>
                </a:solidFill>
              </a:rPr>
              <a:t> </a:t>
            </a:r>
            <a:r>
              <a:rPr kumimoji="1" lang="en-US" altLang="zh-CN" b="1" spc="-253" dirty="0">
                <a:solidFill>
                  <a:srgbClr val="C00000"/>
                </a:solidFill>
              </a:rPr>
              <a:t>GNNs</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76</a:t>
            </a:fld>
            <a:endParaRPr lang="en-US"/>
          </a:p>
        </p:txBody>
      </p:sp>
      <p:sp>
        <p:nvSpPr>
          <p:cNvPr id="5" name="Content Placeholder 4">
            <a:extLst>
              <a:ext uri="{FF2B5EF4-FFF2-40B4-BE49-F238E27FC236}">
                <a16:creationId xmlns:a16="http://schemas.microsoft.com/office/drawing/2014/main" id="{1E7689FC-FDB7-6B4B-9B24-420B6058AD60}"/>
              </a:ext>
            </a:extLst>
          </p:cNvPr>
          <p:cNvSpPr>
            <a:spLocks noGrp="1"/>
          </p:cNvSpPr>
          <p:nvPr>
            <p:ph idx="1"/>
          </p:nvPr>
        </p:nvSpPr>
        <p:spPr>
          <a:xfrm>
            <a:off x="488879" y="4072822"/>
            <a:ext cx="9343490" cy="906253"/>
          </a:xfrm>
        </p:spPr>
        <p:txBody>
          <a:bodyPr/>
          <a:lstStyle/>
          <a:p>
            <a:pPr marL="0" indent="0">
              <a:buNone/>
            </a:pPr>
            <a:r>
              <a:rPr lang="en-US" altLang="zh-CN" dirty="0"/>
              <a:t>Variant 2) Update</a:t>
            </a:r>
            <a:r>
              <a:rPr lang="zh-CN" altLang="en-US" dirty="0"/>
              <a:t> </a:t>
            </a:r>
            <a:r>
              <a:rPr lang="en-US" altLang="zh-CN" dirty="0"/>
              <a:t>edge</a:t>
            </a:r>
            <a:r>
              <a:rPr lang="zh-CN" altLang="en-US" dirty="0"/>
              <a:t> </a:t>
            </a:r>
            <a:r>
              <a:rPr lang="en-US" altLang="zh-CN" dirty="0"/>
              <a:t>embedding</a:t>
            </a:r>
            <a:r>
              <a:rPr lang="zh-CN" altLang="en-US" dirty="0"/>
              <a:t> </a:t>
            </a:r>
            <a:r>
              <a:rPr lang="en-US" altLang="zh-CN" dirty="0"/>
              <a:t>in</a:t>
            </a:r>
            <a:r>
              <a:rPr lang="zh-CN" altLang="en-US" dirty="0"/>
              <a:t> </a:t>
            </a:r>
            <a:r>
              <a:rPr lang="en-US" altLang="zh-CN" dirty="0"/>
              <a:t>message</a:t>
            </a:r>
            <a:r>
              <a:rPr lang="zh-CN" altLang="en-US" dirty="0"/>
              <a:t> </a:t>
            </a:r>
            <a:r>
              <a:rPr lang="en-US" altLang="zh-CN" dirty="0"/>
              <a:t>passing</a:t>
            </a:r>
            <a:endParaRPr lang="en-US" dirty="0"/>
          </a:p>
        </p:txBody>
      </p:sp>
      <p:pic>
        <p:nvPicPr>
          <p:cNvPr id="18" name="Picture 17">
            <a:extLst>
              <a:ext uri="{FF2B5EF4-FFF2-40B4-BE49-F238E27FC236}">
                <a16:creationId xmlns:a16="http://schemas.microsoft.com/office/drawing/2014/main" id="{F1E8F7EF-1F0A-FB49-A9BD-97D707276D7A}"/>
              </a:ext>
            </a:extLst>
          </p:cNvPr>
          <p:cNvPicPr>
            <a:picLocks noChangeAspect="1"/>
          </p:cNvPicPr>
          <p:nvPr/>
        </p:nvPicPr>
        <p:blipFill>
          <a:blip r:embed="rId3"/>
          <a:stretch>
            <a:fillRect/>
          </a:stretch>
        </p:blipFill>
        <p:spPr>
          <a:xfrm>
            <a:off x="838200" y="4966122"/>
            <a:ext cx="10604213" cy="906254"/>
          </a:xfrm>
          <a:prstGeom prst="rect">
            <a:avLst/>
          </a:prstGeom>
        </p:spPr>
      </p:pic>
      <p:sp>
        <p:nvSpPr>
          <p:cNvPr id="7" name="Content Placeholder 4">
            <a:extLst>
              <a:ext uri="{FF2B5EF4-FFF2-40B4-BE49-F238E27FC236}">
                <a16:creationId xmlns:a16="http://schemas.microsoft.com/office/drawing/2014/main" id="{E0A7A91B-78F8-B047-84F0-79C3EC58A58A}"/>
              </a:ext>
            </a:extLst>
          </p:cNvPr>
          <p:cNvSpPr txBox="1">
            <a:spLocks/>
          </p:cNvSpPr>
          <p:nvPr/>
        </p:nvSpPr>
        <p:spPr>
          <a:xfrm>
            <a:off x="585626" y="1550063"/>
            <a:ext cx="8352891" cy="9062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t>Variant 1)</a:t>
            </a:r>
            <a:r>
              <a:rPr lang="zh-CN" altLang="en-US" dirty="0"/>
              <a:t> </a:t>
            </a:r>
            <a:r>
              <a:rPr lang="en-US" altLang="zh-CN" dirty="0"/>
              <a:t>Include</a:t>
            </a:r>
            <a:r>
              <a:rPr lang="zh-CN" altLang="en-US" dirty="0"/>
              <a:t> </a:t>
            </a:r>
            <a:r>
              <a:rPr lang="en-US" altLang="zh-CN" dirty="0"/>
              <a:t>edge</a:t>
            </a:r>
            <a:r>
              <a:rPr lang="zh-CN" altLang="en-US" dirty="0"/>
              <a:t> </a:t>
            </a:r>
            <a:r>
              <a:rPr lang="en-US" altLang="zh-CN" dirty="0"/>
              <a:t>embeddings</a:t>
            </a:r>
            <a:r>
              <a:rPr lang="zh-CN" altLang="en-US" dirty="0"/>
              <a:t> </a:t>
            </a:r>
            <a:r>
              <a:rPr lang="en-US" altLang="zh-CN" dirty="0"/>
              <a:t>in</a:t>
            </a:r>
            <a:r>
              <a:rPr lang="zh-CN" altLang="en-US" dirty="0"/>
              <a:t> </a:t>
            </a:r>
            <a:r>
              <a:rPr lang="en-US" altLang="zh-CN" dirty="0"/>
              <a:t>message</a:t>
            </a:r>
            <a:r>
              <a:rPr lang="zh-CN" altLang="en-US" dirty="0"/>
              <a:t> </a:t>
            </a:r>
            <a:r>
              <a:rPr lang="en-US" altLang="zh-CN" dirty="0"/>
              <a:t>passing</a:t>
            </a:r>
            <a:endParaRPr lang="en-US" dirty="0"/>
          </a:p>
        </p:txBody>
      </p:sp>
      <p:grpSp>
        <p:nvGrpSpPr>
          <p:cNvPr id="9" name="Group 8">
            <a:extLst>
              <a:ext uri="{FF2B5EF4-FFF2-40B4-BE49-F238E27FC236}">
                <a16:creationId xmlns:a16="http://schemas.microsoft.com/office/drawing/2014/main" id="{5CFBEF52-DE89-3141-ADD2-5A6C6F3BE81F}"/>
              </a:ext>
            </a:extLst>
          </p:cNvPr>
          <p:cNvGrpSpPr/>
          <p:nvPr/>
        </p:nvGrpSpPr>
        <p:grpSpPr>
          <a:xfrm>
            <a:off x="821929" y="2194099"/>
            <a:ext cx="8969868" cy="1531467"/>
            <a:chOff x="821929" y="2194099"/>
            <a:chExt cx="8969868" cy="1531467"/>
          </a:xfrm>
        </p:grpSpPr>
        <p:grpSp>
          <p:nvGrpSpPr>
            <p:cNvPr id="15" name="Group 14">
              <a:extLst>
                <a:ext uri="{FF2B5EF4-FFF2-40B4-BE49-F238E27FC236}">
                  <a16:creationId xmlns:a16="http://schemas.microsoft.com/office/drawing/2014/main" id="{1C26FF52-40E5-E94D-8B44-602FA41DFE49}"/>
                </a:ext>
              </a:extLst>
            </p:cNvPr>
            <p:cNvGrpSpPr/>
            <p:nvPr/>
          </p:nvGrpSpPr>
          <p:grpSpPr>
            <a:xfrm>
              <a:off x="821929" y="2194099"/>
              <a:ext cx="8407400" cy="1246947"/>
              <a:chOff x="1892300" y="2734503"/>
              <a:chExt cx="8407400" cy="1246947"/>
            </a:xfrm>
          </p:grpSpPr>
          <p:pic>
            <p:nvPicPr>
              <p:cNvPr id="13" name="Picture 12">
                <a:extLst>
                  <a:ext uri="{FF2B5EF4-FFF2-40B4-BE49-F238E27FC236}">
                    <a16:creationId xmlns:a16="http://schemas.microsoft.com/office/drawing/2014/main" id="{28B3BFB7-4921-E94F-A34D-F890510901B6}"/>
                  </a:ext>
                </a:extLst>
              </p:cNvPr>
              <p:cNvPicPr>
                <a:picLocks noChangeAspect="1"/>
              </p:cNvPicPr>
              <p:nvPr/>
            </p:nvPicPr>
            <p:blipFill>
              <a:blip r:embed="rId4"/>
              <a:stretch>
                <a:fillRect/>
              </a:stretch>
            </p:blipFill>
            <p:spPr>
              <a:xfrm>
                <a:off x="1892300" y="2876550"/>
                <a:ext cx="8407400" cy="1104900"/>
              </a:xfrm>
              <a:prstGeom prst="rect">
                <a:avLst/>
              </a:prstGeom>
            </p:spPr>
          </p:pic>
          <p:sp>
            <p:nvSpPr>
              <p:cNvPr id="14" name="Oval 13">
                <a:extLst>
                  <a:ext uri="{FF2B5EF4-FFF2-40B4-BE49-F238E27FC236}">
                    <a16:creationId xmlns:a16="http://schemas.microsoft.com/office/drawing/2014/main" id="{EDCAD03C-2795-EC47-A084-12C17152B0FC}"/>
                  </a:ext>
                </a:extLst>
              </p:cNvPr>
              <p:cNvSpPr/>
              <p:nvPr/>
            </p:nvSpPr>
            <p:spPr>
              <a:xfrm>
                <a:off x="8610600" y="2734503"/>
                <a:ext cx="738883" cy="931575"/>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FDAA312F-2A2B-BB42-9B05-5C200D982BF0}"/>
                </a:ext>
              </a:extLst>
            </p:cNvPr>
            <p:cNvSpPr txBox="1"/>
            <p:nvPr/>
          </p:nvSpPr>
          <p:spPr>
            <a:xfrm>
              <a:off x="7766371" y="3325456"/>
              <a:ext cx="2025426" cy="400110"/>
            </a:xfrm>
            <a:prstGeom prst="rect">
              <a:avLst/>
            </a:prstGeom>
            <a:noFill/>
          </p:spPr>
          <p:txBody>
            <a:bodyPr wrap="none" rtlCol="0">
              <a:spAutoFit/>
            </a:bodyPr>
            <a:lstStyle/>
            <a:p>
              <a:r>
                <a:rPr lang="en-US" altLang="zh-CN" sz="2000" dirty="0">
                  <a:solidFill>
                    <a:srgbClr val="00B0F0"/>
                  </a:solidFill>
                  <a:latin typeface="Calibri" panose="020F0502020204030204" pitchFamily="34" charset="0"/>
                  <a:cs typeface="Calibri" panose="020F0502020204030204" pitchFamily="34" charset="0"/>
                </a:rPr>
                <a:t>Edge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embeddings</a:t>
              </a:r>
            </a:p>
          </p:txBody>
        </p:sp>
        <p:cxnSp>
          <p:nvCxnSpPr>
            <p:cNvPr id="12" name="Straight Arrow Connector 11">
              <a:extLst>
                <a:ext uri="{FF2B5EF4-FFF2-40B4-BE49-F238E27FC236}">
                  <a16:creationId xmlns:a16="http://schemas.microsoft.com/office/drawing/2014/main" id="{A5BDD74B-4B4B-0946-8C7C-EC3A51AEAB59}"/>
                </a:ext>
              </a:extLst>
            </p:cNvPr>
            <p:cNvCxnSpPr>
              <a:cxnSpLocks/>
            </p:cNvCxnSpPr>
            <p:nvPr/>
          </p:nvCxnSpPr>
          <p:spPr>
            <a:xfrm flipH="1" flipV="1">
              <a:off x="8291172" y="2978800"/>
              <a:ext cx="304227" cy="370816"/>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961C6D36-F246-7E4C-B1E9-F5819D1BDCFA}"/>
              </a:ext>
            </a:extLst>
          </p:cNvPr>
          <p:cNvGrpSpPr/>
          <p:nvPr/>
        </p:nvGrpSpPr>
        <p:grpSpPr>
          <a:xfrm>
            <a:off x="6737862" y="4749023"/>
            <a:ext cx="4883600" cy="1336168"/>
            <a:chOff x="6737862" y="4749023"/>
            <a:chExt cx="4883600" cy="1336168"/>
          </a:xfrm>
        </p:grpSpPr>
        <p:sp>
          <p:nvSpPr>
            <p:cNvPr id="16" name="Oval 15">
              <a:extLst>
                <a:ext uri="{FF2B5EF4-FFF2-40B4-BE49-F238E27FC236}">
                  <a16:creationId xmlns:a16="http://schemas.microsoft.com/office/drawing/2014/main" id="{F9D543CB-50D6-9049-A10E-8AE88A3284A7}"/>
                </a:ext>
              </a:extLst>
            </p:cNvPr>
            <p:cNvSpPr/>
            <p:nvPr/>
          </p:nvSpPr>
          <p:spPr>
            <a:xfrm>
              <a:off x="8341613" y="4749023"/>
              <a:ext cx="3279849" cy="91901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17D47EC-75A5-514C-82E8-04459056DFF9}"/>
                </a:ext>
              </a:extLst>
            </p:cNvPr>
            <p:cNvSpPr txBox="1"/>
            <p:nvPr/>
          </p:nvSpPr>
          <p:spPr>
            <a:xfrm>
              <a:off x="6737862" y="5685081"/>
              <a:ext cx="2857642" cy="400110"/>
            </a:xfrm>
            <a:prstGeom prst="rect">
              <a:avLst/>
            </a:prstGeom>
            <a:noFill/>
          </p:spPr>
          <p:txBody>
            <a:bodyPr wrap="none" rtlCol="0">
              <a:spAutoFit/>
            </a:bodyPr>
            <a:lstStyle/>
            <a:p>
              <a:r>
                <a:rPr lang="en-US" altLang="zh-CN" sz="2000" dirty="0">
                  <a:solidFill>
                    <a:srgbClr val="00B0F0"/>
                  </a:solidFill>
                  <a:latin typeface="Calibri" panose="020F0502020204030204" pitchFamily="34" charset="0"/>
                  <a:cs typeface="Calibri" panose="020F0502020204030204" pitchFamily="34" charset="0"/>
                </a:rPr>
                <a:t>Update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edge</a:t>
              </a:r>
              <a:r>
                <a:rPr lang="zh-CN" altLang="en-US" sz="2000" dirty="0">
                  <a:solidFill>
                    <a:srgbClr val="00B0F0"/>
                  </a:solidFill>
                  <a:latin typeface="Calibri" panose="020F0502020204030204" pitchFamily="34" charset="0"/>
                  <a:cs typeface="Calibri" panose="020F0502020204030204" pitchFamily="34" charset="0"/>
                </a:rPr>
                <a:t> </a:t>
              </a:r>
              <a:r>
                <a:rPr lang="en-US" altLang="zh-CN" sz="2000" dirty="0">
                  <a:solidFill>
                    <a:srgbClr val="00B0F0"/>
                  </a:solidFill>
                  <a:latin typeface="Calibri" panose="020F0502020204030204" pitchFamily="34" charset="0"/>
                  <a:cs typeface="Calibri" panose="020F0502020204030204" pitchFamily="34" charset="0"/>
                </a:rPr>
                <a:t>embeddings</a:t>
              </a:r>
            </a:p>
          </p:txBody>
        </p:sp>
        <p:cxnSp>
          <p:nvCxnSpPr>
            <p:cNvPr id="19" name="Straight Arrow Connector 18">
              <a:extLst>
                <a:ext uri="{FF2B5EF4-FFF2-40B4-BE49-F238E27FC236}">
                  <a16:creationId xmlns:a16="http://schemas.microsoft.com/office/drawing/2014/main" id="{5A4BE2B4-81F0-5E42-ACFA-9AD35FD2D7E2}"/>
                </a:ext>
              </a:extLst>
            </p:cNvPr>
            <p:cNvCxnSpPr>
              <a:cxnSpLocks/>
            </p:cNvCxnSpPr>
            <p:nvPr/>
          </p:nvCxnSpPr>
          <p:spPr>
            <a:xfrm flipV="1">
              <a:off x="8105878" y="5503500"/>
              <a:ext cx="471469" cy="199947"/>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204D8EDE-2C30-394E-915E-9CBB63F4B939}"/>
              </a:ext>
            </a:extLst>
          </p:cNvPr>
          <p:cNvGrpSpPr/>
          <p:nvPr/>
        </p:nvGrpSpPr>
        <p:grpSpPr>
          <a:xfrm>
            <a:off x="3202651" y="6335919"/>
            <a:ext cx="6734536" cy="490975"/>
            <a:chOff x="3202651" y="6257262"/>
            <a:chExt cx="6734536" cy="490975"/>
          </a:xfrm>
        </p:grpSpPr>
        <p:sp>
          <p:nvSpPr>
            <p:cNvPr id="21" name="TextBox 20">
              <a:extLst>
                <a:ext uri="{FF2B5EF4-FFF2-40B4-BE49-F238E27FC236}">
                  <a16:creationId xmlns:a16="http://schemas.microsoft.com/office/drawing/2014/main" id="{D83CC323-B112-644F-9244-C4118AA6FDCF}"/>
                </a:ext>
              </a:extLst>
            </p:cNvPr>
            <p:cNvSpPr txBox="1"/>
            <p:nvPr/>
          </p:nvSpPr>
          <p:spPr>
            <a:xfrm>
              <a:off x="3202651" y="6486627"/>
              <a:ext cx="5735866" cy="261610"/>
            </a:xfrm>
            <a:prstGeom prst="rect">
              <a:avLst/>
            </a:prstGeom>
            <a:noFill/>
          </p:spPr>
          <p:txBody>
            <a:bodyPr wrap="none" rtlCol="0">
              <a:spAutoFit/>
            </a:bodyPr>
            <a:lstStyle/>
            <a:p>
              <a:r>
                <a:rPr lang="en-US" altLang="zh-CN" sz="1100" i="1" dirty="0" err="1"/>
                <a:t>Vashishth</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“Composition-based Multi-Relational Graph Convolutional Networks”.</a:t>
              </a:r>
              <a:r>
                <a:rPr lang="zh-CN" altLang="en-US" sz="1100" i="1" dirty="0"/>
                <a:t> </a:t>
              </a:r>
              <a:r>
                <a:rPr lang="en-US" altLang="zh-CN" sz="1100" i="1" dirty="0"/>
                <a:t>ICLR</a:t>
              </a:r>
              <a:r>
                <a:rPr lang="zh-CN" altLang="en-US" sz="1100" i="1" dirty="0"/>
                <a:t> </a:t>
              </a:r>
              <a:r>
                <a:rPr lang="en-US" altLang="zh-CN" sz="1100" i="1" dirty="0"/>
                <a:t>2020.</a:t>
              </a:r>
              <a:r>
                <a:rPr lang="zh-CN" altLang="en-US" sz="1100" i="1" dirty="0"/>
                <a:t> </a:t>
              </a:r>
              <a:endParaRPr lang="en-US" sz="1100" i="1" dirty="0"/>
            </a:p>
          </p:txBody>
        </p:sp>
        <p:sp>
          <p:nvSpPr>
            <p:cNvPr id="22" name="TextBox 21">
              <a:extLst>
                <a:ext uri="{FF2B5EF4-FFF2-40B4-BE49-F238E27FC236}">
                  <a16:creationId xmlns:a16="http://schemas.microsoft.com/office/drawing/2014/main" id="{D6D02A72-DCB5-094F-8E89-E60AF8ACEC7C}"/>
                </a:ext>
              </a:extLst>
            </p:cNvPr>
            <p:cNvSpPr txBox="1"/>
            <p:nvPr/>
          </p:nvSpPr>
          <p:spPr>
            <a:xfrm>
              <a:off x="3202651" y="6257262"/>
              <a:ext cx="6734536" cy="261610"/>
            </a:xfrm>
            <a:prstGeom prst="rect">
              <a:avLst/>
            </a:prstGeom>
            <a:noFill/>
          </p:spPr>
          <p:txBody>
            <a:bodyPr wrap="none" rtlCol="0">
              <a:spAutoFit/>
            </a:bodyPr>
            <a:lstStyle/>
            <a:p>
              <a:r>
                <a:rPr lang="en-US" altLang="zh-CN" sz="1100" i="1" dirty="0"/>
                <a:t>Chen</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“Toward Subgraph Guided Knowledge Graph Question Generation with Graph Neural Networks”.</a:t>
              </a:r>
              <a:r>
                <a:rPr lang="zh-CN" altLang="en-US" sz="1100" i="1" dirty="0"/>
                <a:t> </a:t>
              </a:r>
              <a:r>
                <a:rPr lang="en-US" altLang="zh-CN" sz="1100" i="1" dirty="0"/>
                <a:t>2020.</a:t>
              </a:r>
              <a:r>
                <a:rPr lang="zh-CN" altLang="en-US" sz="1100" i="1" dirty="0"/>
                <a:t> </a:t>
              </a:r>
              <a:endParaRPr lang="en-US" sz="1100" i="1" dirty="0"/>
            </a:p>
          </p:txBody>
        </p:sp>
      </p:grpSp>
    </p:spTree>
    <p:extLst>
      <p:ext uri="{BB962C8B-B14F-4D97-AF65-F5344CB8AC3E}">
        <p14:creationId xmlns:p14="http://schemas.microsoft.com/office/powerpoint/2010/main" val="342728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Multi-relational</a:t>
            </a:r>
            <a:r>
              <a:rPr kumimoji="1" lang="zh-CN" altLang="en-US" b="1" spc="-253" dirty="0">
                <a:solidFill>
                  <a:srgbClr val="C00000"/>
                </a:solidFill>
              </a:rPr>
              <a:t> </a:t>
            </a:r>
            <a:r>
              <a:rPr kumimoji="1" lang="en-US" altLang="zh-CN" b="1" spc="-253" dirty="0">
                <a:solidFill>
                  <a:srgbClr val="C00000"/>
                </a:solidFill>
              </a:rPr>
              <a:t>Graph</a:t>
            </a:r>
            <a:r>
              <a:rPr kumimoji="1" lang="zh-CN" altLang="en-US" b="1" spc="-253" dirty="0">
                <a:solidFill>
                  <a:srgbClr val="C00000"/>
                </a:solidFill>
              </a:rPr>
              <a:t> </a:t>
            </a:r>
            <a:r>
              <a:rPr kumimoji="1" lang="en-US" altLang="zh-CN" b="1" spc="-253" dirty="0">
                <a:solidFill>
                  <a:srgbClr val="C00000"/>
                </a:solidFill>
              </a:rPr>
              <a:t>Transformers</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77</a:t>
            </a:fld>
            <a:endParaRPr lang="en-US"/>
          </a:p>
        </p:txBody>
      </p:sp>
      <p:sp>
        <p:nvSpPr>
          <p:cNvPr id="5" name="Content Placeholder 4">
            <a:extLst>
              <a:ext uri="{FF2B5EF4-FFF2-40B4-BE49-F238E27FC236}">
                <a16:creationId xmlns:a16="http://schemas.microsoft.com/office/drawing/2014/main" id="{1E7689FC-FDB7-6B4B-9B24-420B6058AD60}"/>
              </a:ext>
            </a:extLst>
          </p:cNvPr>
          <p:cNvSpPr>
            <a:spLocks noGrp="1"/>
          </p:cNvSpPr>
          <p:nvPr>
            <p:ph idx="1"/>
          </p:nvPr>
        </p:nvSpPr>
        <p:spPr/>
        <p:txBody>
          <a:bodyPr/>
          <a:lstStyle/>
          <a:p>
            <a:r>
              <a:rPr lang="en-US" altLang="zh-CN" dirty="0"/>
              <a:t>Transformers</a:t>
            </a:r>
            <a:r>
              <a:rPr lang="zh-CN" altLang="en-US" dirty="0"/>
              <a:t> </a:t>
            </a:r>
            <a:r>
              <a:rPr lang="en-US" altLang="zh-CN" dirty="0"/>
              <a:t>as</a:t>
            </a:r>
            <a:r>
              <a:rPr lang="zh-CN" altLang="en-US" dirty="0"/>
              <a:t> </a:t>
            </a:r>
            <a:r>
              <a:rPr lang="en-US" altLang="zh-CN" dirty="0"/>
              <a:t>a</a:t>
            </a:r>
            <a:r>
              <a:rPr lang="zh-CN" altLang="en-US" dirty="0"/>
              <a:t> </a:t>
            </a:r>
            <a:r>
              <a:rPr lang="en-US" altLang="zh-CN" dirty="0"/>
              <a:t>special</a:t>
            </a:r>
            <a:r>
              <a:rPr lang="zh-CN" altLang="en-US" dirty="0"/>
              <a:t> </a:t>
            </a:r>
            <a:r>
              <a:rPr lang="en-US" altLang="zh-CN" dirty="0"/>
              <a:t>class</a:t>
            </a:r>
            <a:r>
              <a:rPr lang="zh-CN" altLang="en-US" dirty="0"/>
              <a:t> </a:t>
            </a:r>
            <a:r>
              <a:rPr lang="en-US" altLang="zh-CN" dirty="0"/>
              <a:t>of</a:t>
            </a:r>
            <a:r>
              <a:rPr lang="zh-CN" altLang="en-US" dirty="0"/>
              <a:t> </a:t>
            </a:r>
            <a:r>
              <a:rPr lang="en-US" altLang="zh-CN" dirty="0"/>
              <a:t>GNNs</a:t>
            </a:r>
            <a:r>
              <a:rPr lang="zh-CN" altLang="en-US" dirty="0"/>
              <a:t> </a:t>
            </a:r>
            <a:r>
              <a:rPr lang="en-US" altLang="zh-CN" dirty="0"/>
              <a:t>which</a:t>
            </a:r>
          </a:p>
          <a:p>
            <a:pPr lvl="1"/>
            <a:r>
              <a:rPr lang="en-US" altLang="zh-CN" dirty="0"/>
              <a:t>jointly</a:t>
            </a:r>
            <a:r>
              <a:rPr lang="zh-CN" altLang="en-US" dirty="0"/>
              <a:t> </a:t>
            </a:r>
            <a:r>
              <a:rPr lang="en-US" altLang="zh-CN" dirty="0"/>
              <a:t>learn</a:t>
            </a:r>
            <a:r>
              <a:rPr lang="zh-CN" altLang="en-US" dirty="0"/>
              <a:t> </a:t>
            </a:r>
            <a:r>
              <a:rPr lang="en-US" altLang="zh-CN" dirty="0"/>
              <a:t>and</a:t>
            </a:r>
            <a:r>
              <a:rPr lang="zh-CN" altLang="en-US" dirty="0"/>
              <a:t> </a:t>
            </a:r>
            <a:r>
              <a:rPr lang="en-US" altLang="zh-CN" dirty="0"/>
              <a:t>encode</a:t>
            </a:r>
            <a:r>
              <a:rPr lang="zh-CN" altLang="en-US" dirty="0"/>
              <a:t> </a:t>
            </a:r>
            <a:r>
              <a:rPr lang="en-US" altLang="zh-CN" dirty="0"/>
              <a:t>a</a:t>
            </a:r>
            <a:r>
              <a:rPr lang="zh-CN" altLang="en-US" dirty="0"/>
              <a:t> </a:t>
            </a:r>
            <a:r>
              <a:rPr lang="en-US" altLang="zh-CN" dirty="0">
                <a:solidFill>
                  <a:srgbClr val="FF0000"/>
                </a:solidFill>
              </a:rPr>
              <a:t>fully-connected</a:t>
            </a:r>
            <a:r>
              <a:rPr lang="zh-CN" altLang="en-US" dirty="0">
                <a:solidFill>
                  <a:srgbClr val="FF0000"/>
                </a:solidFill>
              </a:rPr>
              <a:t> </a:t>
            </a:r>
            <a:r>
              <a:rPr lang="en-US" altLang="zh-CN" dirty="0">
                <a:solidFill>
                  <a:srgbClr val="FF0000"/>
                </a:solidFill>
              </a:rPr>
              <a:t>graph</a:t>
            </a:r>
            <a:r>
              <a:rPr lang="zh-CN" altLang="en-US" dirty="0">
                <a:solidFill>
                  <a:srgbClr val="FF0000"/>
                </a:solidFill>
              </a:rPr>
              <a:t> </a:t>
            </a:r>
            <a:r>
              <a:rPr lang="en-US" altLang="zh-CN" dirty="0"/>
              <a:t>via</a:t>
            </a:r>
            <a:r>
              <a:rPr lang="zh-CN" altLang="en-US" dirty="0"/>
              <a:t> </a:t>
            </a:r>
            <a:r>
              <a:rPr lang="en-US" altLang="zh-CN" dirty="0"/>
              <a:t>self-attention</a:t>
            </a:r>
          </a:p>
          <a:p>
            <a:pPr lvl="1"/>
            <a:r>
              <a:rPr lang="en-US" altLang="zh-CN" dirty="0"/>
              <a:t>share</a:t>
            </a:r>
            <a:r>
              <a:rPr lang="zh-CN" altLang="en-US" dirty="0"/>
              <a:t> </a:t>
            </a:r>
            <a:r>
              <a:rPr lang="en-US" altLang="zh-CN" dirty="0"/>
              <a:t>many</a:t>
            </a:r>
            <a:r>
              <a:rPr lang="zh-CN" altLang="en-US" dirty="0"/>
              <a:t> </a:t>
            </a:r>
            <a:r>
              <a:rPr lang="en-US" altLang="zh-CN" dirty="0"/>
              <a:t>similarities</a:t>
            </a:r>
            <a:r>
              <a:rPr lang="zh-CN" altLang="en-US" dirty="0"/>
              <a:t> </a:t>
            </a:r>
            <a:r>
              <a:rPr lang="en-US" altLang="zh-CN" dirty="0"/>
              <a:t>with</a:t>
            </a:r>
            <a:r>
              <a:rPr lang="zh-CN" altLang="en-US" dirty="0"/>
              <a:t> </a:t>
            </a:r>
            <a:r>
              <a:rPr lang="en-US" altLang="zh-CN" dirty="0"/>
              <a:t>GAT</a:t>
            </a:r>
          </a:p>
          <a:p>
            <a:pPr lvl="1"/>
            <a:r>
              <a:rPr lang="en-US" altLang="zh-CN" dirty="0"/>
              <a:t>fail</a:t>
            </a:r>
            <a:r>
              <a:rPr lang="zh-CN" altLang="en-US" dirty="0"/>
              <a:t> </a:t>
            </a:r>
            <a:r>
              <a:rPr lang="en-US" altLang="zh-CN" dirty="0"/>
              <a:t>to</a:t>
            </a:r>
            <a:r>
              <a:rPr lang="zh-CN" altLang="en-US" dirty="0"/>
              <a:t> </a:t>
            </a:r>
            <a:r>
              <a:rPr lang="en-US" altLang="zh-CN" dirty="0"/>
              <a:t>effectively</a:t>
            </a:r>
            <a:r>
              <a:rPr lang="zh-CN" altLang="en-US" dirty="0"/>
              <a:t> </a:t>
            </a:r>
            <a:r>
              <a:rPr lang="en-US" altLang="zh-CN" dirty="0"/>
              <a:t>handle</a:t>
            </a:r>
            <a:r>
              <a:rPr lang="zh-CN" altLang="en-US" dirty="0"/>
              <a:t> </a:t>
            </a:r>
            <a:r>
              <a:rPr lang="en-US" altLang="zh-CN" dirty="0">
                <a:solidFill>
                  <a:srgbClr val="FF0000"/>
                </a:solidFill>
              </a:rPr>
              <a:t>arbitrary</a:t>
            </a:r>
            <a:r>
              <a:rPr lang="zh-CN" altLang="en-US" dirty="0">
                <a:solidFill>
                  <a:srgbClr val="FF0000"/>
                </a:solidFill>
              </a:rPr>
              <a:t> </a:t>
            </a:r>
            <a:r>
              <a:rPr lang="en-US" altLang="zh-CN" dirty="0">
                <a:solidFill>
                  <a:srgbClr val="FF0000"/>
                </a:solidFill>
              </a:rPr>
              <a:t>graph-structured</a:t>
            </a:r>
            <a:r>
              <a:rPr lang="zh-CN" altLang="en-US" dirty="0">
                <a:solidFill>
                  <a:srgbClr val="FF0000"/>
                </a:solidFill>
              </a:rPr>
              <a:t> </a:t>
            </a:r>
            <a:r>
              <a:rPr lang="en-US" altLang="zh-CN" dirty="0">
                <a:solidFill>
                  <a:srgbClr val="FF0000"/>
                </a:solidFill>
              </a:rPr>
              <a:t>data</a:t>
            </a:r>
          </a:p>
          <a:p>
            <a:pPr lvl="2"/>
            <a:r>
              <a:rPr lang="en-US" altLang="zh-CN" dirty="0"/>
              <a:t>e.g.,</a:t>
            </a:r>
            <a:r>
              <a:rPr lang="zh-CN" altLang="en-US" dirty="0"/>
              <a:t> </a:t>
            </a:r>
            <a:r>
              <a:rPr lang="en-US" altLang="zh-CN" dirty="0"/>
              <a:t>position</a:t>
            </a:r>
            <a:r>
              <a:rPr lang="zh-CN" altLang="en-US" dirty="0"/>
              <a:t> </a:t>
            </a:r>
            <a:r>
              <a:rPr lang="en-US" altLang="zh-CN" dirty="0"/>
              <a:t>embeddings</a:t>
            </a:r>
            <a:r>
              <a:rPr lang="zh-CN" altLang="en-US" dirty="0"/>
              <a:t> </a:t>
            </a:r>
            <a:r>
              <a:rPr lang="en-US" altLang="zh-CN" dirty="0"/>
              <a:t>for</a:t>
            </a:r>
            <a:r>
              <a:rPr lang="zh-CN" altLang="en-US" dirty="0"/>
              <a:t> </a:t>
            </a:r>
            <a:r>
              <a:rPr lang="en-US" altLang="zh-CN" dirty="0"/>
              <a:t>sequential</a:t>
            </a:r>
            <a:r>
              <a:rPr lang="zh-CN" altLang="en-US" dirty="0"/>
              <a:t> </a:t>
            </a:r>
            <a:r>
              <a:rPr lang="en-US" altLang="zh-CN" dirty="0"/>
              <a:t>data,</a:t>
            </a:r>
            <a:r>
              <a:rPr lang="zh-CN" altLang="en-US" dirty="0"/>
              <a:t> </a:t>
            </a:r>
            <a:r>
              <a:rPr lang="en-US" altLang="zh-CN" dirty="0"/>
              <a:t>removing</a:t>
            </a:r>
            <a:r>
              <a:rPr lang="zh-CN" altLang="en-US" dirty="0"/>
              <a:t> </a:t>
            </a:r>
            <a:r>
              <a:rPr lang="en-US" altLang="zh-CN" dirty="0"/>
              <a:t>position</a:t>
            </a:r>
            <a:r>
              <a:rPr lang="zh-CN" altLang="en-US" dirty="0"/>
              <a:t> </a:t>
            </a:r>
            <a:r>
              <a:rPr lang="en-US" altLang="zh-CN" dirty="0"/>
              <a:t>embeddings</a:t>
            </a:r>
            <a:r>
              <a:rPr lang="zh-CN" altLang="en-US" dirty="0"/>
              <a:t> </a:t>
            </a:r>
            <a:r>
              <a:rPr lang="en-US" altLang="zh-CN" dirty="0"/>
              <a:t>for</a:t>
            </a:r>
            <a:r>
              <a:rPr lang="zh-CN" altLang="en-US" dirty="0"/>
              <a:t> </a:t>
            </a:r>
            <a:r>
              <a:rPr lang="en-US" altLang="zh-CN" dirty="0"/>
              <a:t>set</a:t>
            </a:r>
          </a:p>
          <a:p>
            <a:r>
              <a:rPr lang="en-US" altLang="zh-CN" dirty="0"/>
              <a:t>Multi-relational</a:t>
            </a:r>
            <a:r>
              <a:rPr lang="zh-CN" altLang="en-US" dirty="0"/>
              <a:t> </a:t>
            </a:r>
            <a:r>
              <a:rPr lang="en-US" altLang="zh-CN" dirty="0"/>
              <a:t>graph</a:t>
            </a:r>
            <a:r>
              <a:rPr lang="zh-CN" altLang="en-US" dirty="0"/>
              <a:t> </a:t>
            </a:r>
            <a:r>
              <a:rPr lang="en-US" altLang="zh-CN" dirty="0"/>
              <a:t>transformers</a:t>
            </a:r>
          </a:p>
          <a:p>
            <a:pPr lvl="1"/>
            <a:r>
              <a:rPr lang="en-US" altLang="zh-CN" dirty="0"/>
              <a:t>employed</a:t>
            </a:r>
            <a:r>
              <a:rPr lang="zh-CN" altLang="en-US" dirty="0"/>
              <a:t> </a:t>
            </a:r>
            <a:r>
              <a:rPr lang="en-US" altLang="zh-CN" dirty="0"/>
              <a:t>with</a:t>
            </a:r>
            <a:r>
              <a:rPr lang="zh-CN" altLang="en-US" dirty="0"/>
              <a:t> </a:t>
            </a:r>
            <a:r>
              <a:rPr lang="en-US" altLang="zh-CN" dirty="0">
                <a:solidFill>
                  <a:srgbClr val="FF0000"/>
                </a:solidFill>
              </a:rPr>
              <a:t>structure-aware</a:t>
            </a:r>
            <a:r>
              <a:rPr lang="zh-CN" altLang="en-US" dirty="0">
                <a:solidFill>
                  <a:srgbClr val="FF0000"/>
                </a:solidFill>
              </a:rPr>
              <a:t> </a:t>
            </a:r>
            <a:r>
              <a:rPr lang="en-US" altLang="zh-CN" dirty="0">
                <a:solidFill>
                  <a:srgbClr val="FF0000"/>
                </a:solidFill>
              </a:rPr>
              <a:t>self-attention</a:t>
            </a:r>
          </a:p>
          <a:p>
            <a:pPr lvl="1"/>
            <a:r>
              <a:rPr lang="en-US" altLang="zh-CN" dirty="0"/>
              <a:t>respect</a:t>
            </a:r>
            <a:r>
              <a:rPr lang="zh-CN" altLang="en-US" dirty="0"/>
              <a:t> </a:t>
            </a:r>
            <a:r>
              <a:rPr lang="en-US" altLang="zh-CN" dirty="0">
                <a:solidFill>
                  <a:srgbClr val="FF0000"/>
                </a:solidFill>
              </a:rPr>
              <a:t>various</a:t>
            </a:r>
            <a:r>
              <a:rPr lang="zh-CN" altLang="en-US" dirty="0">
                <a:solidFill>
                  <a:srgbClr val="FF0000"/>
                </a:solidFill>
              </a:rPr>
              <a:t> </a:t>
            </a:r>
            <a:r>
              <a:rPr lang="en-US" altLang="zh-CN" dirty="0">
                <a:solidFill>
                  <a:srgbClr val="FF0000"/>
                </a:solidFill>
              </a:rPr>
              <a:t>relation</a:t>
            </a:r>
            <a:r>
              <a:rPr lang="zh-CN" altLang="en-US" dirty="0">
                <a:solidFill>
                  <a:srgbClr val="FF0000"/>
                </a:solidFill>
              </a:rPr>
              <a:t> </a:t>
            </a:r>
            <a:r>
              <a:rPr lang="en-US" altLang="zh-CN" dirty="0">
                <a:solidFill>
                  <a:srgbClr val="FF0000"/>
                </a:solidFill>
              </a:rPr>
              <a:t>types</a:t>
            </a:r>
          </a:p>
        </p:txBody>
      </p:sp>
    </p:spTree>
    <p:extLst>
      <p:ext uri="{BB962C8B-B14F-4D97-AF65-F5344CB8AC3E}">
        <p14:creationId xmlns:p14="http://schemas.microsoft.com/office/powerpoint/2010/main" val="1859853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R-GAT</a:t>
            </a:r>
            <a:r>
              <a:rPr kumimoji="1" lang="zh-CN" altLang="en-US" b="1" spc="-253" dirty="0">
                <a:solidFill>
                  <a:srgbClr val="C00000"/>
                </a:solidFill>
              </a:rPr>
              <a:t> </a:t>
            </a:r>
            <a:r>
              <a:rPr kumimoji="1" lang="en-US" altLang="zh-CN" b="1" spc="-253" dirty="0">
                <a:solidFill>
                  <a:srgbClr val="C00000"/>
                </a:solidFill>
              </a:rPr>
              <a:t>based</a:t>
            </a:r>
            <a:r>
              <a:rPr kumimoji="1" lang="zh-CN" altLang="en-US" b="1" spc="-253" dirty="0">
                <a:solidFill>
                  <a:srgbClr val="C00000"/>
                </a:solidFill>
              </a:rPr>
              <a:t> </a:t>
            </a:r>
            <a:r>
              <a:rPr kumimoji="1" lang="en-US" altLang="zh-CN" b="1" spc="-253" dirty="0">
                <a:solidFill>
                  <a:srgbClr val="C00000"/>
                </a:solidFill>
              </a:rPr>
              <a:t>Graph</a:t>
            </a:r>
            <a:r>
              <a:rPr kumimoji="1" lang="zh-CN" altLang="en-US" b="1" spc="-253" dirty="0">
                <a:solidFill>
                  <a:srgbClr val="C00000"/>
                </a:solidFill>
              </a:rPr>
              <a:t> </a:t>
            </a:r>
            <a:r>
              <a:rPr kumimoji="1" lang="en-US" altLang="zh-CN" b="1" spc="-253" dirty="0">
                <a:solidFill>
                  <a:srgbClr val="C00000"/>
                </a:solidFill>
              </a:rPr>
              <a:t>Transformers</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78</a:t>
            </a:fld>
            <a:endParaRPr lang="en-US"/>
          </a:p>
        </p:txBody>
      </p:sp>
      <p:pic>
        <p:nvPicPr>
          <p:cNvPr id="7" name="Picture 6">
            <a:extLst>
              <a:ext uri="{FF2B5EF4-FFF2-40B4-BE49-F238E27FC236}">
                <a16:creationId xmlns:a16="http://schemas.microsoft.com/office/drawing/2014/main" id="{0AB67AE1-FAFC-AF40-A3B1-A01E7D25EBB5}"/>
              </a:ext>
            </a:extLst>
          </p:cNvPr>
          <p:cNvPicPr>
            <a:picLocks noChangeAspect="1"/>
          </p:cNvPicPr>
          <p:nvPr/>
        </p:nvPicPr>
        <p:blipFill>
          <a:blip r:embed="rId3"/>
          <a:stretch>
            <a:fillRect/>
          </a:stretch>
        </p:blipFill>
        <p:spPr>
          <a:xfrm>
            <a:off x="819978" y="2591415"/>
            <a:ext cx="4892564" cy="1392745"/>
          </a:xfrm>
          <a:prstGeom prst="rect">
            <a:avLst/>
          </a:prstGeom>
        </p:spPr>
      </p:pic>
      <p:grpSp>
        <p:nvGrpSpPr>
          <p:cNvPr id="24" name="Group 23">
            <a:extLst>
              <a:ext uri="{FF2B5EF4-FFF2-40B4-BE49-F238E27FC236}">
                <a16:creationId xmlns:a16="http://schemas.microsoft.com/office/drawing/2014/main" id="{3E3E1FA9-ECB3-674F-AA17-90DBD9D8F039}"/>
              </a:ext>
            </a:extLst>
          </p:cNvPr>
          <p:cNvGrpSpPr/>
          <p:nvPr/>
        </p:nvGrpSpPr>
        <p:grpSpPr>
          <a:xfrm>
            <a:off x="696033" y="3336191"/>
            <a:ext cx="2799532" cy="1567487"/>
            <a:chOff x="696033" y="3336191"/>
            <a:chExt cx="2799532" cy="1567487"/>
          </a:xfrm>
        </p:grpSpPr>
        <p:sp>
          <p:nvSpPr>
            <p:cNvPr id="8" name="Oval 7">
              <a:extLst>
                <a:ext uri="{FF2B5EF4-FFF2-40B4-BE49-F238E27FC236}">
                  <a16:creationId xmlns:a16="http://schemas.microsoft.com/office/drawing/2014/main" id="{C5AE5E6A-C7C4-6540-8DD2-B963989F0BC9}"/>
                </a:ext>
              </a:extLst>
            </p:cNvPr>
            <p:cNvSpPr/>
            <p:nvPr/>
          </p:nvSpPr>
          <p:spPr>
            <a:xfrm>
              <a:off x="2683744" y="3336191"/>
              <a:ext cx="623929" cy="87644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CCE5EE-30BE-784E-BF3F-F9F885BD97AD}"/>
                </a:ext>
              </a:extLst>
            </p:cNvPr>
            <p:cNvSpPr txBox="1"/>
            <p:nvPr/>
          </p:nvSpPr>
          <p:spPr>
            <a:xfrm>
              <a:off x="696033" y="4638767"/>
              <a:ext cx="2799532" cy="264911"/>
            </a:xfrm>
            <a:prstGeom prst="rect">
              <a:avLst/>
            </a:prstGeom>
            <a:noFill/>
          </p:spPr>
          <p:txBody>
            <a:bodyPr wrap="none" rtlCol="0">
              <a:spAutoFit/>
            </a:bodyPr>
            <a:lstStyle/>
            <a:p>
              <a:r>
                <a:rPr lang="en-US" altLang="zh-CN" dirty="0">
                  <a:solidFill>
                    <a:srgbClr val="00B0F0"/>
                  </a:solidFill>
                </a:rPr>
                <a:t>Relation-specific</a:t>
              </a:r>
              <a:r>
                <a:rPr lang="zh-CN" altLang="en-US" dirty="0">
                  <a:solidFill>
                    <a:srgbClr val="00B0F0"/>
                  </a:solidFill>
                </a:rPr>
                <a:t> </a:t>
              </a:r>
              <a:r>
                <a:rPr lang="en-US" altLang="zh-CN" dirty="0">
                  <a:solidFill>
                    <a:srgbClr val="00B0F0"/>
                  </a:solidFill>
                </a:rPr>
                <a:t>learnable</a:t>
              </a:r>
              <a:r>
                <a:rPr lang="zh-CN" altLang="en-US" dirty="0">
                  <a:solidFill>
                    <a:srgbClr val="00B0F0"/>
                  </a:solidFill>
                </a:rPr>
                <a:t> </a:t>
              </a:r>
              <a:r>
                <a:rPr lang="en-US" altLang="zh-CN" dirty="0">
                  <a:solidFill>
                    <a:srgbClr val="00B0F0"/>
                  </a:solidFill>
                </a:rPr>
                <a:t>weight</a:t>
              </a:r>
              <a:r>
                <a:rPr lang="zh-CN" altLang="en-US" dirty="0">
                  <a:solidFill>
                    <a:srgbClr val="00B0F0"/>
                  </a:solidFill>
                </a:rPr>
                <a:t> </a:t>
              </a:r>
              <a:r>
                <a:rPr lang="en-US" altLang="zh-CN" dirty="0">
                  <a:solidFill>
                    <a:srgbClr val="00B0F0"/>
                  </a:solidFill>
                </a:rPr>
                <a:t>matrix</a:t>
              </a:r>
              <a:endParaRPr lang="en-US" dirty="0">
                <a:solidFill>
                  <a:srgbClr val="00B0F0"/>
                </a:solidFill>
              </a:endParaRPr>
            </a:p>
          </p:txBody>
        </p:sp>
        <p:cxnSp>
          <p:nvCxnSpPr>
            <p:cNvPr id="10" name="Straight Arrow Connector 9">
              <a:extLst>
                <a:ext uri="{FF2B5EF4-FFF2-40B4-BE49-F238E27FC236}">
                  <a16:creationId xmlns:a16="http://schemas.microsoft.com/office/drawing/2014/main" id="{01C3677B-6269-9744-A54D-0CD9AAB2C246}"/>
                </a:ext>
              </a:extLst>
            </p:cNvPr>
            <p:cNvCxnSpPr>
              <a:cxnSpLocks/>
            </p:cNvCxnSpPr>
            <p:nvPr/>
          </p:nvCxnSpPr>
          <p:spPr>
            <a:xfrm flipV="1">
              <a:off x="2645414" y="4278136"/>
              <a:ext cx="309270" cy="339445"/>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A55BD06C-950A-1242-A64E-F965207855F7}"/>
              </a:ext>
            </a:extLst>
          </p:cNvPr>
          <p:cNvGrpSpPr/>
          <p:nvPr/>
        </p:nvGrpSpPr>
        <p:grpSpPr>
          <a:xfrm>
            <a:off x="732716" y="1752142"/>
            <a:ext cx="2794361" cy="1444295"/>
            <a:chOff x="732716" y="1752142"/>
            <a:chExt cx="2794361" cy="1444295"/>
          </a:xfrm>
        </p:grpSpPr>
        <p:sp>
          <p:nvSpPr>
            <p:cNvPr id="6" name="Oval 5">
              <a:extLst>
                <a:ext uri="{FF2B5EF4-FFF2-40B4-BE49-F238E27FC236}">
                  <a16:creationId xmlns:a16="http://schemas.microsoft.com/office/drawing/2014/main" id="{EE301319-3110-654C-855B-4C186BBB5402}"/>
                </a:ext>
              </a:extLst>
            </p:cNvPr>
            <p:cNvSpPr/>
            <p:nvPr/>
          </p:nvSpPr>
          <p:spPr>
            <a:xfrm>
              <a:off x="2954684" y="2480996"/>
              <a:ext cx="572393" cy="715441"/>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C629E45-F721-6143-BF7C-D2F1070688B5}"/>
                </a:ext>
              </a:extLst>
            </p:cNvPr>
            <p:cNvSpPr txBox="1"/>
            <p:nvPr/>
          </p:nvSpPr>
          <p:spPr>
            <a:xfrm>
              <a:off x="732716" y="1752142"/>
              <a:ext cx="2611640" cy="369332"/>
            </a:xfrm>
            <a:prstGeom prst="rect">
              <a:avLst/>
            </a:prstGeom>
            <a:noFill/>
          </p:spPr>
          <p:txBody>
            <a:bodyPr wrap="square" rtlCol="0">
              <a:spAutoFit/>
            </a:bodyPr>
            <a:lstStyle/>
            <a:p>
              <a:r>
                <a:rPr lang="en-US" altLang="zh-CN" dirty="0">
                  <a:solidFill>
                    <a:srgbClr val="00B0F0"/>
                  </a:solidFill>
                </a:rPr>
                <a:t>GAT-like</a:t>
              </a:r>
              <a:r>
                <a:rPr lang="zh-CN" altLang="en-US" dirty="0">
                  <a:solidFill>
                    <a:srgbClr val="00B0F0"/>
                  </a:solidFill>
                </a:rPr>
                <a:t> </a:t>
              </a:r>
              <a:r>
                <a:rPr lang="en-US" altLang="zh-CN" dirty="0">
                  <a:solidFill>
                    <a:srgbClr val="00B0F0"/>
                  </a:solidFill>
                </a:rPr>
                <a:t>masked</a:t>
              </a:r>
              <a:r>
                <a:rPr lang="zh-CN" altLang="en-US" dirty="0">
                  <a:solidFill>
                    <a:srgbClr val="00B0F0"/>
                  </a:solidFill>
                </a:rPr>
                <a:t> </a:t>
              </a:r>
              <a:r>
                <a:rPr lang="en-US" altLang="zh-CN" dirty="0">
                  <a:solidFill>
                    <a:srgbClr val="00B0F0"/>
                  </a:solidFill>
                </a:rPr>
                <a:t>attention</a:t>
              </a:r>
              <a:endParaRPr lang="en-US" dirty="0">
                <a:solidFill>
                  <a:srgbClr val="00B0F0"/>
                </a:solidFill>
              </a:endParaRPr>
            </a:p>
          </p:txBody>
        </p:sp>
        <p:cxnSp>
          <p:nvCxnSpPr>
            <p:cNvPr id="12" name="Straight Arrow Connector 11">
              <a:extLst>
                <a:ext uri="{FF2B5EF4-FFF2-40B4-BE49-F238E27FC236}">
                  <a16:creationId xmlns:a16="http://schemas.microsoft.com/office/drawing/2014/main" id="{28BCF1D0-C60B-8E44-B5A1-AC2BA291CACF}"/>
                </a:ext>
              </a:extLst>
            </p:cNvPr>
            <p:cNvCxnSpPr>
              <a:cxnSpLocks/>
            </p:cNvCxnSpPr>
            <p:nvPr/>
          </p:nvCxnSpPr>
          <p:spPr>
            <a:xfrm>
              <a:off x="2871019" y="2120284"/>
              <a:ext cx="238970" cy="345190"/>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BC7894FA-4256-1544-80F4-F1D453908C82}"/>
              </a:ext>
            </a:extLst>
          </p:cNvPr>
          <p:cNvSpPr txBox="1"/>
          <p:nvPr/>
        </p:nvSpPr>
        <p:spPr>
          <a:xfrm>
            <a:off x="5089519" y="6452490"/>
            <a:ext cx="5352747" cy="261610"/>
          </a:xfrm>
          <a:prstGeom prst="rect">
            <a:avLst/>
          </a:prstGeom>
          <a:noFill/>
        </p:spPr>
        <p:txBody>
          <a:bodyPr wrap="none" rtlCol="0">
            <a:spAutoFit/>
          </a:bodyPr>
          <a:lstStyle/>
          <a:p>
            <a:r>
              <a:rPr lang="en-US" altLang="zh-CN" sz="1100" i="1" dirty="0"/>
              <a:t>Yao</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“Heterogeneous Graph Transformer for Graph-to-Sequence Learning”.</a:t>
            </a:r>
            <a:r>
              <a:rPr lang="zh-CN" altLang="en-US" sz="1100" i="1" dirty="0"/>
              <a:t> </a:t>
            </a:r>
            <a:r>
              <a:rPr lang="en-US" altLang="zh-CN" sz="1100" i="1" dirty="0"/>
              <a:t>ACL</a:t>
            </a:r>
            <a:r>
              <a:rPr lang="zh-CN" altLang="en-US" sz="1100" i="1" dirty="0"/>
              <a:t> </a:t>
            </a:r>
            <a:r>
              <a:rPr lang="en-US" altLang="zh-CN" sz="1100" i="1" dirty="0"/>
              <a:t>2020.</a:t>
            </a:r>
            <a:endParaRPr lang="en-US" sz="1100" i="1" dirty="0"/>
          </a:p>
        </p:txBody>
      </p:sp>
      <p:grpSp>
        <p:nvGrpSpPr>
          <p:cNvPr id="27" name="Group 26">
            <a:extLst>
              <a:ext uri="{FF2B5EF4-FFF2-40B4-BE49-F238E27FC236}">
                <a16:creationId xmlns:a16="http://schemas.microsoft.com/office/drawing/2014/main" id="{06B79B79-B236-D843-A03D-EB9ADF8F281B}"/>
              </a:ext>
            </a:extLst>
          </p:cNvPr>
          <p:cNvGrpSpPr/>
          <p:nvPr/>
        </p:nvGrpSpPr>
        <p:grpSpPr>
          <a:xfrm>
            <a:off x="5488366" y="1375508"/>
            <a:ext cx="6334149" cy="4388534"/>
            <a:chOff x="5732206" y="1375508"/>
            <a:chExt cx="6334149" cy="4388534"/>
          </a:xfrm>
        </p:grpSpPr>
        <p:pic>
          <p:nvPicPr>
            <p:cNvPr id="18" name="Picture 17">
              <a:extLst>
                <a:ext uri="{FF2B5EF4-FFF2-40B4-BE49-F238E27FC236}">
                  <a16:creationId xmlns:a16="http://schemas.microsoft.com/office/drawing/2014/main" id="{C4163300-FE46-FC4D-9156-6B4030702123}"/>
                </a:ext>
              </a:extLst>
            </p:cNvPr>
            <p:cNvPicPr>
              <a:picLocks noChangeAspect="1"/>
            </p:cNvPicPr>
            <p:nvPr/>
          </p:nvPicPr>
          <p:blipFill>
            <a:blip r:embed="rId4"/>
            <a:stretch>
              <a:fillRect/>
            </a:stretch>
          </p:blipFill>
          <p:spPr>
            <a:xfrm>
              <a:off x="6345667" y="1375508"/>
              <a:ext cx="5720688" cy="4388534"/>
            </a:xfrm>
            <a:prstGeom prst="rect">
              <a:avLst/>
            </a:prstGeom>
          </p:spPr>
        </p:pic>
        <p:pic>
          <p:nvPicPr>
            <p:cNvPr id="26" name="Picture 25">
              <a:extLst>
                <a:ext uri="{FF2B5EF4-FFF2-40B4-BE49-F238E27FC236}">
                  <a16:creationId xmlns:a16="http://schemas.microsoft.com/office/drawing/2014/main" id="{BF42EC56-6295-F045-BC7A-91762DC66888}"/>
                </a:ext>
              </a:extLst>
            </p:cNvPr>
            <p:cNvPicPr>
              <a:picLocks noChangeAspect="1"/>
            </p:cNvPicPr>
            <p:nvPr/>
          </p:nvPicPr>
          <p:blipFill>
            <a:blip r:embed="rId5"/>
            <a:stretch>
              <a:fillRect/>
            </a:stretch>
          </p:blipFill>
          <p:spPr>
            <a:xfrm>
              <a:off x="5732206" y="5053780"/>
              <a:ext cx="2679700" cy="180249"/>
            </a:xfrm>
            <a:prstGeom prst="rect">
              <a:avLst/>
            </a:prstGeom>
          </p:spPr>
        </p:pic>
      </p:grpSp>
    </p:spTree>
    <p:extLst>
      <p:ext uri="{BB962C8B-B14F-4D97-AF65-F5344CB8AC3E}">
        <p14:creationId xmlns:p14="http://schemas.microsoft.com/office/powerpoint/2010/main" val="2126923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kumimoji="1" lang="en-US" altLang="zh-CN" b="1" spc="-253" dirty="0">
                <a:solidFill>
                  <a:srgbClr val="C00000"/>
                </a:solidFill>
              </a:rPr>
              <a:t>Structure-aware Self-attention based Graph Transformers</a:t>
            </a:r>
            <a:endParaRPr kumimoji="1" lang="zh-CN" altLang="en-US" dirty="0"/>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79</a:t>
            </a:fld>
            <a:endParaRPr lang="en-US"/>
          </a:p>
        </p:txBody>
      </p:sp>
      <p:pic>
        <p:nvPicPr>
          <p:cNvPr id="3" name="Picture 2">
            <a:extLst>
              <a:ext uri="{FF2B5EF4-FFF2-40B4-BE49-F238E27FC236}">
                <a16:creationId xmlns:a16="http://schemas.microsoft.com/office/drawing/2014/main" id="{967EBBD3-6EFE-DE4A-890B-DBEB598A97DA}"/>
              </a:ext>
            </a:extLst>
          </p:cNvPr>
          <p:cNvPicPr>
            <a:picLocks noChangeAspect="1"/>
          </p:cNvPicPr>
          <p:nvPr/>
        </p:nvPicPr>
        <p:blipFill>
          <a:blip r:embed="rId3"/>
          <a:stretch>
            <a:fillRect/>
          </a:stretch>
        </p:blipFill>
        <p:spPr>
          <a:xfrm>
            <a:off x="689470" y="2262823"/>
            <a:ext cx="5982703" cy="2380014"/>
          </a:xfrm>
          <a:prstGeom prst="rect">
            <a:avLst/>
          </a:prstGeom>
        </p:spPr>
      </p:pic>
      <p:grpSp>
        <p:nvGrpSpPr>
          <p:cNvPr id="16" name="Group 15">
            <a:extLst>
              <a:ext uri="{FF2B5EF4-FFF2-40B4-BE49-F238E27FC236}">
                <a16:creationId xmlns:a16="http://schemas.microsoft.com/office/drawing/2014/main" id="{997E952D-E065-5F44-BAEF-5FBC0D4E1FAD}"/>
              </a:ext>
            </a:extLst>
          </p:cNvPr>
          <p:cNvGrpSpPr/>
          <p:nvPr/>
        </p:nvGrpSpPr>
        <p:grpSpPr>
          <a:xfrm>
            <a:off x="5066196" y="2213270"/>
            <a:ext cx="1844864" cy="2016685"/>
            <a:chOff x="7298123" y="2213270"/>
            <a:chExt cx="1844864" cy="2016685"/>
          </a:xfrm>
        </p:grpSpPr>
        <p:sp>
          <p:nvSpPr>
            <p:cNvPr id="9" name="Oval 8">
              <a:extLst>
                <a:ext uri="{FF2B5EF4-FFF2-40B4-BE49-F238E27FC236}">
                  <a16:creationId xmlns:a16="http://schemas.microsoft.com/office/drawing/2014/main" id="{2266B309-8ACF-504B-B267-1578E37A9290}"/>
                </a:ext>
              </a:extLst>
            </p:cNvPr>
            <p:cNvSpPr/>
            <p:nvPr/>
          </p:nvSpPr>
          <p:spPr>
            <a:xfrm>
              <a:off x="7433517" y="2213270"/>
              <a:ext cx="534010" cy="637644"/>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B4E85CE-8C64-F14C-996A-E904AEC94165}"/>
                </a:ext>
              </a:extLst>
            </p:cNvPr>
            <p:cNvSpPr/>
            <p:nvPr/>
          </p:nvSpPr>
          <p:spPr>
            <a:xfrm>
              <a:off x="8249796" y="3660518"/>
              <a:ext cx="550079" cy="56943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1208941-9427-5948-B789-95BA1CDB9685}"/>
                </a:ext>
              </a:extLst>
            </p:cNvPr>
            <p:cNvSpPr txBox="1"/>
            <p:nvPr/>
          </p:nvSpPr>
          <p:spPr>
            <a:xfrm>
              <a:off x="7298123" y="3116373"/>
              <a:ext cx="1844864" cy="369332"/>
            </a:xfrm>
            <a:prstGeom prst="rect">
              <a:avLst/>
            </a:prstGeom>
            <a:noFill/>
          </p:spPr>
          <p:txBody>
            <a:bodyPr wrap="none" rtlCol="0">
              <a:spAutoFit/>
            </a:bodyPr>
            <a:lstStyle/>
            <a:p>
              <a:r>
                <a:rPr lang="en-US" altLang="zh-CN" dirty="0">
                  <a:solidFill>
                    <a:srgbClr val="00B0F0"/>
                  </a:solidFill>
                </a:rPr>
                <a:t>Edge</a:t>
              </a:r>
              <a:r>
                <a:rPr lang="zh-CN" altLang="en-US" dirty="0">
                  <a:solidFill>
                    <a:srgbClr val="00B0F0"/>
                  </a:solidFill>
                </a:rPr>
                <a:t> </a:t>
              </a:r>
              <a:r>
                <a:rPr lang="en-US" altLang="zh-CN" dirty="0">
                  <a:solidFill>
                    <a:srgbClr val="00B0F0"/>
                  </a:solidFill>
                </a:rPr>
                <a:t>embeddings</a:t>
              </a:r>
              <a:endParaRPr lang="en-US" dirty="0">
                <a:solidFill>
                  <a:srgbClr val="00B0F0"/>
                </a:solidFill>
              </a:endParaRPr>
            </a:p>
          </p:txBody>
        </p:sp>
        <p:cxnSp>
          <p:nvCxnSpPr>
            <p:cNvPr id="12" name="Straight Arrow Connector 11">
              <a:extLst>
                <a:ext uri="{FF2B5EF4-FFF2-40B4-BE49-F238E27FC236}">
                  <a16:creationId xmlns:a16="http://schemas.microsoft.com/office/drawing/2014/main" id="{A963421C-F0EA-6B47-9887-A5C603E53142}"/>
                </a:ext>
              </a:extLst>
            </p:cNvPr>
            <p:cNvCxnSpPr>
              <a:cxnSpLocks/>
            </p:cNvCxnSpPr>
            <p:nvPr/>
          </p:nvCxnSpPr>
          <p:spPr>
            <a:xfrm flipH="1" flipV="1">
              <a:off x="7700524" y="2897617"/>
              <a:ext cx="175119" cy="288035"/>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D2CBE60-DB0E-EA45-9A76-2F5A4428871D}"/>
                </a:ext>
              </a:extLst>
            </p:cNvPr>
            <p:cNvCxnSpPr>
              <a:cxnSpLocks/>
            </p:cNvCxnSpPr>
            <p:nvPr/>
          </p:nvCxnSpPr>
          <p:spPr>
            <a:xfrm>
              <a:off x="7967527" y="3464204"/>
              <a:ext cx="360400" cy="240260"/>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3360372B-4D64-054E-BD34-77DEBDB305EB}"/>
              </a:ext>
            </a:extLst>
          </p:cNvPr>
          <p:cNvGrpSpPr/>
          <p:nvPr/>
        </p:nvGrpSpPr>
        <p:grpSpPr>
          <a:xfrm>
            <a:off x="4656899" y="6244159"/>
            <a:ext cx="6067687" cy="452212"/>
            <a:chOff x="4981364" y="5862855"/>
            <a:chExt cx="6067687" cy="452212"/>
          </a:xfrm>
        </p:grpSpPr>
        <p:sp>
          <p:nvSpPr>
            <p:cNvPr id="13" name="TextBox 12">
              <a:extLst>
                <a:ext uri="{FF2B5EF4-FFF2-40B4-BE49-F238E27FC236}">
                  <a16:creationId xmlns:a16="http://schemas.microsoft.com/office/drawing/2014/main" id="{D326CBFE-45CF-F646-B9DF-2287EDF153EB}"/>
                </a:ext>
              </a:extLst>
            </p:cNvPr>
            <p:cNvSpPr txBox="1"/>
            <p:nvPr/>
          </p:nvSpPr>
          <p:spPr>
            <a:xfrm>
              <a:off x="4981364" y="5862855"/>
              <a:ext cx="5322291" cy="261610"/>
            </a:xfrm>
            <a:prstGeom prst="rect">
              <a:avLst/>
            </a:prstGeom>
            <a:noFill/>
          </p:spPr>
          <p:txBody>
            <a:bodyPr wrap="none" rtlCol="0">
              <a:spAutoFit/>
            </a:bodyPr>
            <a:lstStyle/>
            <a:p>
              <a:r>
                <a:rPr lang="en-US" altLang="zh-CN" sz="1100" i="1" dirty="0"/>
                <a:t>Xiao</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“Lattice-Based Transformer Encoder for Neural Machine Translation”.</a:t>
              </a:r>
              <a:r>
                <a:rPr lang="zh-CN" altLang="en-US" sz="1100" i="1" dirty="0"/>
                <a:t> </a:t>
              </a:r>
              <a:r>
                <a:rPr lang="en-US" altLang="zh-CN" sz="1100" i="1" dirty="0"/>
                <a:t>ACL</a:t>
              </a:r>
              <a:r>
                <a:rPr lang="zh-CN" altLang="en-US" sz="1100" i="1" dirty="0"/>
                <a:t> </a:t>
              </a:r>
              <a:r>
                <a:rPr lang="en-US" altLang="zh-CN" sz="1100" i="1" dirty="0"/>
                <a:t>2019.</a:t>
              </a:r>
              <a:endParaRPr lang="en-US" sz="1100" i="1" dirty="0"/>
            </a:p>
          </p:txBody>
        </p:sp>
        <p:sp>
          <p:nvSpPr>
            <p:cNvPr id="15" name="TextBox 14">
              <a:extLst>
                <a:ext uri="{FF2B5EF4-FFF2-40B4-BE49-F238E27FC236}">
                  <a16:creationId xmlns:a16="http://schemas.microsoft.com/office/drawing/2014/main" id="{7F1E0FF8-C7D5-FF4C-BEAF-481D1C83DA16}"/>
                </a:ext>
              </a:extLst>
            </p:cNvPr>
            <p:cNvSpPr txBox="1"/>
            <p:nvPr/>
          </p:nvSpPr>
          <p:spPr>
            <a:xfrm>
              <a:off x="4981364" y="6053457"/>
              <a:ext cx="6067687" cy="261610"/>
            </a:xfrm>
            <a:prstGeom prst="rect">
              <a:avLst/>
            </a:prstGeom>
            <a:noFill/>
          </p:spPr>
          <p:txBody>
            <a:bodyPr wrap="none" rtlCol="0">
              <a:spAutoFit/>
            </a:bodyPr>
            <a:lstStyle/>
            <a:p>
              <a:r>
                <a:rPr lang="en-US" altLang="zh-CN" sz="1100" i="1" dirty="0"/>
                <a:t>Zhu</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“Modeling Graph Structure in Transformer for Better AMR-to-Text Generation”.</a:t>
              </a:r>
              <a:r>
                <a:rPr lang="zh-CN" altLang="en-US" sz="1100" i="1" dirty="0"/>
                <a:t> </a:t>
              </a:r>
              <a:r>
                <a:rPr lang="en-US" altLang="zh-CN" sz="1100" i="1" dirty="0"/>
                <a:t>EMNLP 2019.</a:t>
              </a:r>
              <a:endParaRPr lang="en-US" sz="1100" i="1" dirty="0"/>
            </a:p>
          </p:txBody>
        </p:sp>
      </p:grpSp>
      <p:pic>
        <p:nvPicPr>
          <p:cNvPr id="20" name="Picture 19">
            <a:extLst>
              <a:ext uri="{FF2B5EF4-FFF2-40B4-BE49-F238E27FC236}">
                <a16:creationId xmlns:a16="http://schemas.microsoft.com/office/drawing/2014/main" id="{ECE98B6F-E0F3-7E41-B0EC-D193203CC149}"/>
              </a:ext>
            </a:extLst>
          </p:cNvPr>
          <p:cNvPicPr>
            <a:picLocks noChangeAspect="1"/>
          </p:cNvPicPr>
          <p:nvPr/>
        </p:nvPicPr>
        <p:blipFill>
          <a:blip r:embed="rId4"/>
          <a:stretch>
            <a:fillRect/>
          </a:stretch>
        </p:blipFill>
        <p:spPr>
          <a:xfrm>
            <a:off x="6954442" y="1749017"/>
            <a:ext cx="5002747" cy="3730152"/>
          </a:xfrm>
          <a:prstGeom prst="rect">
            <a:avLst/>
          </a:prstGeom>
        </p:spPr>
      </p:pic>
    </p:spTree>
    <p:extLst>
      <p:ext uri="{BB962C8B-B14F-4D97-AF65-F5344CB8AC3E}">
        <p14:creationId xmlns:p14="http://schemas.microsoft.com/office/powerpoint/2010/main" val="39162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C726A-51EF-AF4C-BFDA-05BDA17EF9B2}"/>
              </a:ext>
            </a:extLst>
          </p:cNvPr>
          <p:cNvSpPr>
            <a:spLocks noGrp="1"/>
          </p:cNvSpPr>
          <p:nvPr>
            <p:ph type="title"/>
          </p:nvPr>
        </p:nvSpPr>
        <p:spPr>
          <a:xfrm>
            <a:off x="838199" y="365125"/>
            <a:ext cx="10779369" cy="1325563"/>
          </a:xfrm>
        </p:spPr>
        <p:txBody>
          <a:bodyPr/>
          <a:lstStyle/>
          <a:p>
            <a:r>
              <a:rPr lang="en-US" b="1" spc="-147" dirty="0">
                <a:solidFill>
                  <a:srgbClr val="C00000"/>
                </a:solidFill>
              </a:rPr>
              <a:t>Natural Language Processing: A Graph Perspective</a:t>
            </a:r>
          </a:p>
        </p:txBody>
      </p:sp>
      <p:sp>
        <p:nvSpPr>
          <p:cNvPr id="3" name="Content Placeholder 2">
            <a:extLst>
              <a:ext uri="{FF2B5EF4-FFF2-40B4-BE49-F238E27FC236}">
                <a16:creationId xmlns:a16="http://schemas.microsoft.com/office/drawing/2014/main" id="{FDC4E92C-6DAE-4A48-8787-BACE7D7DB2CC}"/>
              </a:ext>
            </a:extLst>
          </p:cNvPr>
          <p:cNvSpPr>
            <a:spLocks noGrp="1"/>
          </p:cNvSpPr>
          <p:nvPr>
            <p:ph idx="1"/>
          </p:nvPr>
        </p:nvSpPr>
        <p:spPr>
          <a:xfrm>
            <a:off x="838200" y="1825625"/>
            <a:ext cx="7095186" cy="4351338"/>
          </a:xfrm>
        </p:spPr>
        <p:txBody>
          <a:bodyPr>
            <a:normAutofit/>
          </a:bodyPr>
          <a:lstStyle/>
          <a:p>
            <a:r>
              <a:rPr lang="en-US" sz="2400" dirty="0"/>
              <a:t>Represent natural language as a bag of tokens</a:t>
            </a:r>
          </a:p>
          <a:p>
            <a:pPr lvl="1"/>
            <a:r>
              <a:rPr lang="en-US" sz="2000" dirty="0"/>
              <a:t>BOW, TF-IDF</a:t>
            </a:r>
          </a:p>
          <a:p>
            <a:pPr lvl="1"/>
            <a:r>
              <a:rPr lang="en-US" sz="2000" dirty="0"/>
              <a:t>Topic Modeling: text as a mixture of topics </a:t>
            </a:r>
          </a:p>
          <a:p>
            <a:pPr marL="457200" lvl="1" indent="0">
              <a:buNone/>
            </a:pPr>
            <a:endParaRPr lang="en-US" sz="1000" dirty="0"/>
          </a:p>
          <a:p>
            <a:r>
              <a:rPr lang="en-US" sz="2400" dirty="0"/>
              <a:t>Represent natural language as a sequence of tokens</a:t>
            </a:r>
          </a:p>
          <a:p>
            <a:pPr lvl="1"/>
            <a:r>
              <a:rPr lang="en-US" sz="2000" dirty="0"/>
              <a:t>Linear-chain CRF</a:t>
            </a:r>
          </a:p>
          <a:p>
            <a:pPr lvl="1"/>
            <a:r>
              <a:rPr lang="en-US" sz="2000" dirty="0"/>
              <a:t>Word2vec, Glove</a:t>
            </a:r>
          </a:p>
          <a:p>
            <a:pPr lvl="1"/>
            <a:endParaRPr lang="en-US" sz="1000" dirty="0"/>
          </a:p>
          <a:p>
            <a:r>
              <a:rPr lang="en-US" sz="2400" dirty="0">
                <a:solidFill>
                  <a:srgbClr val="C00000"/>
                </a:solidFill>
              </a:rPr>
              <a:t>Represent natural language as a graph</a:t>
            </a:r>
          </a:p>
          <a:p>
            <a:pPr lvl="1"/>
            <a:r>
              <a:rPr lang="en-US" sz="2000" dirty="0"/>
              <a:t>Dependency graphs, constituency graphs, AMR graphs,        IE graphs, and knowledge graphs</a:t>
            </a:r>
          </a:p>
          <a:p>
            <a:pPr lvl="1"/>
            <a:r>
              <a:rPr lang="en-US" sz="2000" dirty="0"/>
              <a:t> Text graph containing multiple hierarchies of elements, i.e. document, sentence and word</a:t>
            </a:r>
          </a:p>
        </p:txBody>
      </p:sp>
      <p:sp>
        <p:nvSpPr>
          <p:cNvPr id="4" name="Slide Number Placeholder 3">
            <a:extLst>
              <a:ext uri="{FF2B5EF4-FFF2-40B4-BE49-F238E27FC236}">
                <a16:creationId xmlns:a16="http://schemas.microsoft.com/office/drawing/2014/main" id="{D9B899AF-3A7D-5F42-BC6F-1AB8B4638374}"/>
              </a:ext>
            </a:extLst>
          </p:cNvPr>
          <p:cNvSpPr>
            <a:spLocks noGrp="1"/>
          </p:cNvSpPr>
          <p:nvPr>
            <p:ph type="sldNum" sz="quarter" idx="12"/>
          </p:nvPr>
        </p:nvSpPr>
        <p:spPr/>
        <p:txBody>
          <a:bodyPr/>
          <a:lstStyle/>
          <a:p>
            <a:fld id="{4C15419E-54D6-8648-ABFB-BEF58E3E877E}" type="slidenum">
              <a:rPr lang="en-US" smtClean="0"/>
              <a:t>8</a:t>
            </a:fld>
            <a:endParaRPr lang="en-US"/>
          </a:p>
        </p:txBody>
      </p:sp>
      <p:pic>
        <p:nvPicPr>
          <p:cNvPr id="12" name="Picture 11">
            <a:extLst>
              <a:ext uri="{FF2B5EF4-FFF2-40B4-BE49-F238E27FC236}">
                <a16:creationId xmlns:a16="http://schemas.microsoft.com/office/drawing/2014/main" id="{80BC4E01-CDC7-6349-9461-FD0DC73E32AE}"/>
              </a:ext>
            </a:extLst>
          </p:cNvPr>
          <p:cNvPicPr>
            <a:picLocks noChangeAspect="1"/>
          </p:cNvPicPr>
          <p:nvPr/>
        </p:nvPicPr>
        <p:blipFill>
          <a:blip r:embed="rId2"/>
          <a:stretch>
            <a:fillRect/>
          </a:stretch>
        </p:blipFill>
        <p:spPr>
          <a:xfrm>
            <a:off x="7771784" y="1392648"/>
            <a:ext cx="3845784" cy="1629812"/>
          </a:xfrm>
          <a:prstGeom prst="rect">
            <a:avLst/>
          </a:prstGeom>
        </p:spPr>
      </p:pic>
      <p:pic>
        <p:nvPicPr>
          <p:cNvPr id="14" name="Picture 13">
            <a:extLst>
              <a:ext uri="{FF2B5EF4-FFF2-40B4-BE49-F238E27FC236}">
                <a16:creationId xmlns:a16="http://schemas.microsoft.com/office/drawing/2014/main" id="{262F33F8-45C9-CF41-9656-BFED39E2692D}"/>
              </a:ext>
            </a:extLst>
          </p:cNvPr>
          <p:cNvPicPr>
            <a:picLocks noChangeAspect="1"/>
          </p:cNvPicPr>
          <p:nvPr/>
        </p:nvPicPr>
        <p:blipFill>
          <a:blip r:embed="rId3"/>
          <a:stretch>
            <a:fillRect/>
          </a:stretch>
        </p:blipFill>
        <p:spPr>
          <a:xfrm>
            <a:off x="7493360" y="3022460"/>
            <a:ext cx="4124208" cy="1912873"/>
          </a:xfrm>
          <a:prstGeom prst="rect">
            <a:avLst/>
          </a:prstGeom>
        </p:spPr>
      </p:pic>
      <p:pic>
        <p:nvPicPr>
          <p:cNvPr id="16" name="Picture 15">
            <a:extLst>
              <a:ext uri="{FF2B5EF4-FFF2-40B4-BE49-F238E27FC236}">
                <a16:creationId xmlns:a16="http://schemas.microsoft.com/office/drawing/2014/main" id="{C1852516-EED3-334D-A034-D47009A3FE0A}"/>
              </a:ext>
            </a:extLst>
          </p:cNvPr>
          <p:cNvPicPr>
            <a:picLocks noChangeAspect="1"/>
          </p:cNvPicPr>
          <p:nvPr/>
        </p:nvPicPr>
        <p:blipFill>
          <a:blip r:embed="rId4"/>
          <a:stretch>
            <a:fillRect/>
          </a:stretch>
        </p:blipFill>
        <p:spPr>
          <a:xfrm>
            <a:off x="8610600" y="5027491"/>
            <a:ext cx="2616200" cy="1600200"/>
          </a:xfrm>
          <a:prstGeom prst="rect">
            <a:avLst/>
          </a:prstGeom>
        </p:spPr>
      </p:pic>
    </p:spTree>
    <p:extLst>
      <p:ext uri="{BB962C8B-B14F-4D97-AF65-F5344CB8AC3E}">
        <p14:creationId xmlns:p14="http://schemas.microsoft.com/office/powerpoint/2010/main" val="21807926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Heterogeneous GNNs</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a:xfrm>
            <a:off x="838200" y="1508369"/>
            <a:ext cx="5651090" cy="2100070"/>
          </a:xfrm>
        </p:spPr>
        <p:txBody>
          <a:bodyPr>
            <a:noAutofit/>
          </a:bodyPr>
          <a:lstStyle/>
          <a:p>
            <a:r>
              <a:rPr lang="en-US" altLang="zh-CN" dirty="0">
                <a:latin typeface="Calibri" panose="020F0502020204030204" pitchFamily="34" charset="0"/>
                <a:cs typeface="Calibri" panose="020F0502020204030204" pitchFamily="34" charset="0"/>
              </a:rPr>
              <a:t>When</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to</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use</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Heterogeneous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GNNs?</a:t>
            </a:r>
          </a:p>
          <a:p>
            <a:r>
              <a:rPr lang="en-US" altLang="zh-CN" dirty="0">
                <a:latin typeface="Calibri" panose="020F0502020204030204" pitchFamily="34" charset="0"/>
                <a:cs typeface="Calibri" panose="020F0502020204030204" pitchFamily="34" charset="0"/>
              </a:rPr>
              <a:t>Heterogeneous GNNs</a:t>
            </a:r>
          </a:p>
          <a:p>
            <a:pPr marL="914400" lvl="1" indent="-457200">
              <a:buFont typeface="+mj-lt"/>
              <a:buAutoNum type="alphaLcParenR"/>
            </a:pPr>
            <a:r>
              <a:rPr lang="en-US" altLang="zh-CN" dirty="0">
                <a:latin typeface="Calibri" panose="020F0502020204030204" pitchFamily="34" charset="0"/>
                <a:cs typeface="Calibri" panose="020F0502020204030204" pitchFamily="34" charset="0"/>
              </a:rPr>
              <a:t>Meta-path based Heterogeneous GNNs</a:t>
            </a:r>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80</a:t>
            </a:fld>
            <a:endParaRPr lang="en-US"/>
          </a:p>
        </p:txBody>
      </p:sp>
      <p:grpSp>
        <p:nvGrpSpPr>
          <p:cNvPr id="11" name="Group 10">
            <a:extLst>
              <a:ext uri="{FF2B5EF4-FFF2-40B4-BE49-F238E27FC236}">
                <a16:creationId xmlns:a16="http://schemas.microsoft.com/office/drawing/2014/main" id="{1813DAC2-6933-CF41-891F-4C7BAE5868FF}"/>
              </a:ext>
            </a:extLst>
          </p:cNvPr>
          <p:cNvGrpSpPr/>
          <p:nvPr/>
        </p:nvGrpSpPr>
        <p:grpSpPr>
          <a:xfrm>
            <a:off x="447514" y="4041058"/>
            <a:ext cx="6602593" cy="2406240"/>
            <a:chOff x="447514" y="4041058"/>
            <a:chExt cx="6602593" cy="2406240"/>
          </a:xfrm>
        </p:grpSpPr>
        <p:pic>
          <p:nvPicPr>
            <p:cNvPr id="5" name="Picture 4">
              <a:extLst>
                <a:ext uri="{FF2B5EF4-FFF2-40B4-BE49-F238E27FC236}">
                  <a16:creationId xmlns:a16="http://schemas.microsoft.com/office/drawing/2014/main" id="{6369BC22-B807-D649-B8FF-DA11858173D4}"/>
                </a:ext>
              </a:extLst>
            </p:cNvPr>
            <p:cNvPicPr>
              <a:picLocks noChangeAspect="1"/>
            </p:cNvPicPr>
            <p:nvPr/>
          </p:nvPicPr>
          <p:blipFill>
            <a:blip r:embed="rId3"/>
            <a:stretch>
              <a:fillRect/>
            </a:stretch>
          </p:blipFill>
          <p:spPr>
            <a:xfrm>
              <a:off x="447514" y="4041058"/>
              <a:ext cx="6602593" cy="1914676"/>
            </a:xfrm>
            <a:prstGeom prst="rect">
              <a:avLst/>
            </a:prstGeom>
          </p:spPr>
        </p:pic>
        <p:sp>
          <p:nvSpPr>
            <p:cNvPr id="10" name="TextBox 9">
              <a:extLst>
                <a:ext uri="{FF2B5EF4-FFF2-40B4-BE49-F238E27FC236}">
                  <a16:creationId xmlns:a16="http://schemas.microsoft.com/office/drawing/2014/main" id="{B81E35C5-6826-6C44-A975-0ADC75B0CFB2}"/>
                </a:ext>
              </a:extLst>
            </p:cNvPr>
            <p:cNvSpPr txBox="1"/>
            <p:nvPr/>
          </p:nvSpPr>
          <p:spPr>
            <a:xfrm>
              <a:off x="1950057" y="6077966"/>
              <a:ext cx="3262688" cy="369332"/>
            </a:xfrm>
            <a:prstGeom prst="rect">
              <a:avLst/>
            </a:prstGeom>
            <a:noFill/>
          </p:spPr>
          <p:txBody>
            <a:bodyPr wrap="none" rtlCol="0">
              <a:spAutoFit/>
            </a:bodyPr>
            <a:lstStyle/>
            <a:p>
              <a:r>
                <a:rPr lang="en-US" altLang="zh-CN" dirty="0"/>
                <a:t>Meta</a:t>
              </a:r>
              <a:r>
                <a:rPr lang="zh-CN" altLang="en-US" dirty="0"/>
                <a:t> </a:t>
              </a:r>
              <a:r>
                <a:rPr lang="en-US" altLang="zh-CN" dirty="0"/>
                <a:t>paths</a:t>
              </a:r>
              <a:r>
                <a:rPr lang="zh-CN" altLang="en-US" dirty="0"/>
                <a:t> </a:t>
              </a:r>
              <a:r>
                <a:rPr lang="en-US" altLang="zh-CN" dirty="0"/>
                <a:t>among</a:t>
              </a:r>
              <a:r>
                <a:rPr lang="zh-CN" altLang="en-US" dirty="0"/>
                <a:t> </a:t>
              </a:r>
              <a:r>
                <a:rPr lang="en-US" altLang="zh-CN" dirty="0"/>
                <a:t>author</a:t>
              </a:r>
              <a:r>
                <a:rPr lang="zh-CN" altLang="en-US" dirty="0"/>
                <a:t> </a:t>
              </a:r>
              <a:r>
                <a:rPr lang="en-US" altLang="zh-CN" dirty="0"/>
                <a:t>nodes</a:t>
              </a:r>
              <a:endParaRPr lang="en-US" dirty="0"/>
            </a:p>
          </p:txBody>
        </p:sp>
      </p:grpSp>
      <p:pic>
        <p:nvPicPr>
          <p:cNvPr id="6" name="Picture 5">
            <a:extLst>
              <a:ext uri="{FF2B5EF4-FFF2-40B4-BE49-F238E27FC236}">
                <a16:creationId xmlns:a16="http://schemas.microsoft.com/office/drawing/2014/main" id="{F607DF86-471A-7B43-9530-ECA3E927212D}"/>
              </a:ext>
            </a:extLst>
          </p:cNvPr>
          <p:cNvPicPr>
            <a:picLocks noChangeAspect="1"/>
          </p:cNvPicPr>
          <p:nvPr/>
        </p:nvPicPr>
        <p:blipFill>
          <a:blip r:embed="rId4"/>
          <a:stretch>
            <a:fillRect/>
          </a:stretch>
        </p:blipFill>
        <p:spPr>
          <a:xfrm>
            <a:off x="7752617" y="1312348"/>
            <a:ext cx="1483662" cy="591390"/>
          </a:xfrm>
          <a:prstGeom prst="rect">
            <a:avLst/>
          </a:prstGeom>
        </p:spPr>
      </p:pic>
      <p:pic>
        <p:nvPicPr>
          <p:cNvPr id="7" name="Picture 6">
            <a:extLst>
              <a:ext uri="{FF2B5EF4-FFF2-40B4-BE49-F238E27FC236}">
                <a16:creationId xmlns:a16="http://schemas.microsoft.com/office/drawing/2014/main" id="{3BBFC339-521E-9344-A28E-71C7CD3A02A6}"/>
              </a:ext>
            </a:extLst>
          </p:cNvPr>
          <p:cNvPicPr>
            <a:picLocks noChangeAspect="1"/>
          </p:cNvPicPr>
          <p:nvPr/>
        </p:nvPicPr>
        <p:blipFill>
          <a:blip r:embed="rId5"/>
          <a:stretch>
            <a:fillRect/>
          </a:stretch>
        </p:blipFill>
        <p:spPr>
          <a:xfrm>
            <a:off x="7368047" y="1855669"/>
            <a:ext cx="4582666" cy="4312510"/>
          </a:xfrm>
          <a:prstGeom prst="rect">
            <a:avLst/>
          </a:prstGeom>
        </p:spPr>
      </p:pic>
    </p:spTree>
    <p:extLst>
      <p:ext uri="{BB962C8B-B14F-4D97-AF65-F5344CB8AC3E}">
        <p14:creationId xmlns:p14="http://schemas.microsoft.com/office/powerpoint/2010/main" val="425168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a:xfrm>
            <a:off x="838200" y="1508369"/>
            <a:ext cx="8040329" cy="1372483"/>
          </a:xfrm>
        </p:spPr>
        <p:txBody>
          <a:bodyPr/>
          <a:lstStyle/>
          <a:p>
            <a:pPr marL="0" indent="0">
              <a:buNone/>
            </a:pPr>
            <a:r>
              <a:rPr lang="en-US" altLang="zh-CN" dirty="0"/>
              <a:t>Step</a:t>
            </a:r>
            <a:r>
              <a:rPr lang="zh-CN" altLang="en-US" dirty="0"/>
              <a:t> </a:t>
            </a:r>
            <a:r>
              <a:rPr lang="en-US" altLang="zh-CN" dirty="0"/>
              <a:t>1)</a:t>
            </a:r>
            <a:r>
              <a:rPr lang="zh-CN" altLang="en-US" dirty="0"/>
              <a:t> </a:t>
            </a:r>
            <a:r>
              <a:rPr lang="en-US" altLang="zh-CN" dirty="0"/>
              <a:t>t</a:t>
            </a:r>
            <a:r>
              <a:rPr lang="en-US" dirty="0"/>
              <a:t>ype-specific node feature transformation</a:t>
            </a:r>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81</a:t>
            </a:fld>
            <a:endParaRPr lang="en-US"/>
          </a:p>
        </p:txBody>
      </p:sp>
      <p:sp>
        <p:nvSpPr>
          <p:cNvPr id="15" name="标题 1">
            <a:extLst>
              <a:ext uri="{FF2B5EF4-FFF2-40B4-BE49-F238E27FC236}">
                <a16:creationId xmlns:a16="http://schemas.microsoft.com/office/drawing/2014/main" id="{D008156F-A66E-C445-885D-C59C838446E8}"/>
              </a:ext>
            </a:extLst>
          </p:cNvPr>
          <p:cNvSpPr txBox="1">
            <a:spLocks/>
          </p:cNvSpPr>
          <p:nvPr/>
        </p:nvSpPr>
        <p:spPr>
          <a:xfrm>
            <a:off x="990600" y="517525"/>
            <a:ext cx="10515600" cy="101038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b="1" spc="-253" dirty="0">
                <a:solidFill>
                  <a:srgbClr val="C00000"/>
                </a:solidFill>
              </a:rPr>
              <a:t>Meta-path based Heterogeneous GNN</a:t>
            </a:r>
            <a:r>
              <a:rPr lang="zh-CN" altLang="en-US" b="1" spc="-253" dirty="0">
                <a:solidFill>
                  <a:srgbClr val="C00000"/>
                </a:solidFill>
              </a:rPr>
              <a:t> </a:t>
            </a:r>
            <a:r>
              <a:rPr lang="en-US" altLang="zh-CN" b="1" spc="-253" dirty="0">
                <a:solidFill>
                  <a:srgbClr val="C00000"/>
                </a:solidFill>
              </a:rPr>
              <a:t>example:</a:t>
            </a:r>
            <a:r>
              <a:rPr lang="zh-CN" altLang="en-US" b="1" spc="-253" dirty="0">
                <a:solidFill>
                  <a:srgbClr val="C00000"/>
                </a:solidFill>
              </a:rPr>
              <a:t> </a:t>
            </a:r>
            <a:r>
              <a:rPr lang="en-US" altLang="zh-CN" b="1" spc="-253" dirty="0">
                <a:solidFill>
                  <a:srgbClr val="C00000"/>
                </a:solidFill>
              </a:rPr>
              <a:t>HAN</a:t>
            </a:r>
            <a:endParaRPr kumimoji="1" lang="zh-CN" altLang="en-US" dirty="0"/>
          </a:p>
        </p:txBody>
      </p:sp>
      <p:pic>
        <p:nvPicPr>
          <p:cNvPr id="5" name="Picture 4">
            <a:extLst>
              <a:ext uri="{FF2B5EF4-FFF2-40B4-BE49-F238E27FC236}">
                <a16:creationId xmlns:a16="http://schemas.microsoft.com/office/drawing/2014/main" id="{00DDF9B4-670A-3B43-8B23-D5DEA9AD704D}"/>
              </a:ext>
            </a:extLst>
          </p:cNvPr>
          <p:cNvPicPr>
            <a:picLocks noChangeAspect="1"/>
          </p:cNvPicPr>
          <p:nvPr/>
        </p:nvPicPr>
        <p:blipFill>
          <a:blip r:embed="rId3"/>
          <a:stretch>
            <a:fillRect/>
          </a:stretch>
        </p:blipFill>
        <p:spPr>
          <a:xfrm>
            <a:off x="3594919" y="2178461"/>
            <a:ext cx="2583276" cy="431170"/>
          </a:xfrm>
          <a:prstGeom prst="rect">
            <a:avLst/>
          </a:prstGeom>
        </p:spPr>
      </p:pic>
      <p:sp>
        <p:nvSpPr>
          <p:cNvPr id="6" name="内容占位符 2">
            <a:extLst>
              <a:ext uri="{FF2B5EF4-FFF2-40B4-BE49-F238E27FC236}">
                <a16:creationId xmlns:a16="http://schemas.microsoft.com/office/drawing/2014/main" id="{DEADEA9B-7847-D74B-8B03-D4E34068EC1A}"/>
              </a:ext>
            </a:extLst>
          </p:cNvPr>
          <p:cNvSpPr txBox="1">
            <a:spLocks/>
          </p:cNvSpPr>
          <p:nvPr/>
        </p:nvSpPr>
        <p:spPr>
          <a:xfrm>
            <a:off x="911942" y="2871148"/>
            <a:ext cx="8105877" cy="1372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t>Step</a:t>
            </a:r>
            <a:r>
              <a:rPr lang="zh-CN" altLang="en-US" dirty="0"/>
              <a:t> </a:t>
            </a:r>
            <a:r>
              <a:rPr lang="en-US" altLang="zh-CN" dirty="0"/>
              <a:t>2)</a:t>
            </a:r>
            <a:r>
              <a:rPr lang="zh-CN" altLang="en-US" dirty="0"/>
              <a:t> </a:t>
            </a:r>
            <a:r>
              <a:rPr lang="en-US" altLang="zh-CN" dirty="0"/>
              <a:t>n</a:t>
            </a:r>
            <a:r>
              <a:rPr lang="en-US" dirty="0"/>
              <a:t>ode-level aggregation</a:t>
            </a:r>
            <a:r>
              <a:rPr lang="zh-CN" altLang="en-US" dirty="0"/>
              <a:t> </a:t>
            </a:r>
            <a:r>
              <a:rPr lang="en-US" altLang="zh-CN" dirty="0"/>
              <a:t>along</a:t>
            </a:r>
            <a:r>
              <a:rPr lang="zh-CN" altLang="en-US" dirty="0"/>
              <a:t> </a:t>
            </a:r>
            <a:r>
              <a:rPr lang="en-US" altLang="zh-CN" dirty="0"/>
              <a:t>each</a:t>
            </a:r>
            <a:r>
              <a:rPr lang="zh-CN" altLang="en-US" dirty="0"/>
              <a:t> </a:t>
            </a:r>
            <a:r>
              <a:rPr lang="en-US" altLang="zh-CN" dirty="0"/>
              <a:t>meta</a:t>
            </a:r>
            <a:r>
              <a:rPr lang="zh-CN" altLang="en-US" dirty="0"/>
              <a:t> </a:t>
            </a:r>
            <a:r>
              <a:rPr lang="en-US" altLang="zh-CN" dirty="0"/>
              <a:t>path</a:t>
            </a:r>
            <a:endParaRPr lang="en-US" dirty="0"/>
          </a:p>
          <a:p>
            <a:endParaRPr lang="en-US" dirty="0"/>
          </a:p>
        </p:txBody>
      </p:sp>
      <p:pic>
        <p:nvPicPr>
          <p:cNvPr id="8" name="Picture 7">
            <a:extLst>
              <a:ext uri="{FF2B5EF4-FFF2-40B4-BE49-F238E27FC236}">
                <a16:creationId xmlns:a16="http://schemas.microsoft.com/office/drawing/2014/main" id="{18D3826E-F6E0-D749-9D0E-78325F701667}"/>
              </a:ext>
            </a:extLst>
          </p:cNvPr>
          <p:cNvPicPr>
            <a:picLocks noChangeAspect="1"/>
          </p:cNvPicPr>
          <p:nvPr/>
        </p:nvPicPr>
        <p:blipFill>
          <a:blip r:embed="rId4"/>
          <a:stretch>
            <a:fillRect/>
          </a:stretch>
        </p:blipFill>
        <p:spPr>
          <a:xfrm>
            <a:off x="3594919" y="3479661"/>
            <a:ext cx="4467533" cy="941635"/>
          </a:xfrm>
          <a:prstGeom prst="rect">
            <a:avLst/>
          </a:prstGeom>
        </p:spPr>
      </p:pic>
      <p:sp>
        <p:nvSpPr>
          <p:cNvPr id="9" name="内容占位符 2">
            <a:extLst>
              <a:ext uri="{FF2B5EF4-FFF2-40B4-BE49-F238E27FC236}">
                <a16:creationId xmlns:a16="http://schemas.microsoft.com/office/drawing/2014/main" id="{B8D5B03E-E38A-4E4C-A998-255F33993F60}"/>
              </a:ext>
            </a:extLst>
          </p:cNvPr>
          <p:cNvSpPr txBox="1">
            <a:spLocks/>
          </p:cNvSpPr>
          <p:nvPr/>
        </p:nvSpPr>
        <p:spPr>
          <a:xfrm>
            <a:off x="990600" y="4702890"/>
            <a:ext cx="7293077" cy="1372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dirty="0"/>
              <a:t>Step</a:t>
            </a:r>
            <a:r>
              <a:rPr lang="zh-CN" altLang="en-US" dirty="0"/>
              <a:t> </a:t>
            </a:r>
            <a:r>
              <a:rPr lang="en-US" altLang="zh-CN" dirty="0"/>
              <a:t>3)</a:t>
            </a:r>
            <a:r>
              <a:rPr lang="zh-CN" altLang="en-US" dirty="0"/>
              <a:t> </a:t>
            </a:r>
            <a:r>
              <a:rPr lang="en-US" altLang="zh-CN" dirty="0"/>
              <a:t>m</a:t>
            </a:r>
            <a:r>
              <a:rPr lang="en-US" dirty="0"/>
              <a:t>eta-path level aggregation</a:t>
            </a:r>
          </a:p>
          <a:p>
            <a:endParaRPr lang="en-US" dirty="0"/>
          </a:p>
        </p:txBody>
      </p:sp>
      <p:pic>
        <p:nvPicPr>
          <p:cNvPr id="10" name="Picture 9">
            <a:extLst>
              <a:ext uri="{FF2B5EF4-FFF2-40B4-BE49-F238E27FC236}">
                <a16:creationId xmlns:a16="http://schemas.microsoft.com/office/drawing/2014/main" id="{2C331C85-02F9-8E4C-93A4-A0D2DAD39207}"/>
              </a:ext>
            </a:extLst>
          </p:cNvPr>
          <p:cNvPicPr>
            <a:picLocks noChangeAspect="1"/>
          </p:cNvPicPr>
          <p:nvPr/>
        </p:nvPicPr>
        <p:blipFill>
          <a:blip r:embed="rId5"/>
          <a:stretch>
            <a:fillRect/>
          </a:stretch>
        </p:blipFill>
        <p:spPr>
          <a:xfrm>
            <a:off x="3580170" y="5211018"/>
            <a:ext cx="2808071" cy="1084936"/>
          </a:xfrm>
          <a:prstGeom prst="rect">
            <a:avLst/>
          </a:prstGeom>
        </p:spPr>
      </p:pic>
      <p:sp>
        <p:nvSpPr>
          <p:cNvPr id="14" name="TextBox 13">
            <a:extLst>
              <a:ext uri="{FF2B5EF4-FFF2-40B4-BE49-F238E27FC236}">
                <a16:creationId xmlns:a16="http://schemas.microsoft.com/office/drawing/2014/main" id="{2B6A68CC-9B9C-A04A-8330-3959360AC312}"/>
              </a:ext>
            </a:extLst>
          </p:cNvPr>
          <p:cNvSpPr txBox="1"/>
          <p:nvPr/>
        </p:nvSpPr>
        <p:spPr>
          <a:xfrm>
            <a:off x="4637138" y="6528203"/>
            <a:ext cx="6126998" cy="261610"/>
          </a:xfrm>
          <a:prstGeom prst="rect">
            <a:avLst/>
          </a:prstGeom>
          <a:noFill/>
        </p:spPr>
        <p:txBody>
          <a:bodyPr wrap="none" rtlCol="0">
            <a:spAutoFit/>
          </a:bodyPr>
          <a:lstStyle/>
          <a:p>
            <a:r>
              <a:rPr lang="en-US" altLang="zh-CN" sz="1100" i="1" dirty="0"/>
              <a:t>Wang</a:t>
            </a:r>
            <a:r>
              <a:rPr lang="zh-CN" altLang="en-US" sz="1100" i="1" dirty="0"/>
              <a:t> </a:t>
            </a:r>
            <a:r>
              <a:rPr lang="en-US" altLang="zh-CN" sz="1100" i="1" dirty="0"/>
              <a:t>et</a:t>
            </a:r>
            <a:r>
              <a:rPr lang="zh-CN" altLang="en-US" sz="1100" i="1" dirty="0"/>
              <a:t> </a:t>
            </a:r>
            <a:r>
              <a:rPr lang="en-US" altLang="zh-CN" sz="1100" i="1" dirty="0"/>
              <a:t>al.</a:t>
            </a:r>
            <a:r>
              <a:rPr lang="zh-CN" altLang="en-US" sz="1100" i="1" dirty="0"/>
              <a:t> </a:t>
            </a:r>
            <a:r>
              <a:rPr lang="en-US" altLang="zh-CN" sz="1100" i="1" dirty="0"/>
              <a:t>“Heterogeneous Graph Neural Networks for Extractive Document Summarization”.</a:t>
            </a:r>
            <a:r>
              <a:rPr lang="zh-CN" altLang="en-US" sz="1100" i="1" dirty="0"/>
              <a:t> </a:t>
            </a:r>
            <a:r>
              <a:rPr lang="en-US" altLang="zh-CN" sz="1100" i="1" dirty="0"/>
              <a:t>ACL</a:t>
            </a:r>
            <a:r>
              <a:rPr lang="zh-CN" altLang="en-US" sz="1100" i="1" dirty="0"/>
              <a:t> </a:t>
            </a:r>
            <a:r>
              <a:rPr lang="en-US" altLang="zh-CN" sz="1100" i="1" dirty="0"/>
              <a:t>2020.</a:t>
            </a:r>
            <a:endParaRPr lang="en-US" sz="1100" i="1" dirty="0"/>
          </a:p>
        </p:txBody>
      </p:sp>
      <p:grpSp>
        <p:nvGrpSpPr>
          <p:cNvPr id="17" name="Group 16">
            <a:extLst>
              <a:ext uri="{FF2B5EF4-FFF2-40B4-BE49-F238E27FC236}">
                <a16:creationId xmlns:a16="http://schemas.microsoft.com/office/drawing/2014/main" id="{E065DDE3-2059-1B4E-A349-7BDA9A7A423A}"/>
              </a:ext>
            </a:extLst>
          </p:cNvPr>
          <p:cNvGrpSpPr/>
          <p:nvPr/>
        </p:nvGrpSpPr>
        <p:grpSpPr>
          <a:xfrm>
            <a:off x="4495214" y="1865004"/>
            <a:ext cx="6645637" cy="907524"/>
            <a:chOff x="4495214" y="1865004"/>
            <a:chExt cx="6645637" cy="907524"/>
          </a:xfrm>
        </p:grpSpPr>
        <p:sp>
          <p:nvSpPr>
            <p:cNvPr id="11" name="Oval 10">
              <a:extLst>
                <a:ext uri="{FF2B5EF4-FFF2-40B4-BE49-F238E27FC236}">
                  <a16:creationId xmlns:a16="http://schemas.microsoft.com/office/drawing/2014/main" id="{F76E8363-A2F9-3449-B92B-F452D73B7384}"/>
                </a:ext>
              </a:extLst>
            </p:cNvPr>
            <p:cNvSpPr/>
            <p:nvPr/>
          </p:nvSpPr>
          <p:spPr>
            <a:xfrm>
              <a:off x="4495214" y="1899795"/>
              <a:ext cx="1315652" cy="872733"/>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1AB3E02-68D3-C04D-B967-A65F3ADEF93F}"/>
                </a:ext>
              </a:extLst>
            </p:cNvPr>
            <p:cNvSpPr txBox="1"/>
            <p:nvPr/>
          </p:nvSpPr>
          <p:spPr>
            <a:xfrm>
              <a:off x="6381136" y="1865004"/>
              <a:ext cx="4759715" cy="369332"/>
            </a:xfrm>
            <a:prstGeom prst="rect">
              <a:avLst/>
            </a:prstGeom>
            <a:noFill/>
          </p:spPr>
          <p:txBody>
            <a:bodyPr wrap="square" rtlCol="0">
              <a:spAutoFit/>
            </a:bodyPr>
            <a:lstStyle/>
            <a:p>
              <a:r>
                <a:rPr lang="en-US" altLang="zh-CN" dirty="0">
                  <a:solidFill>
                    <a:srgbClr val="00B0F0"/>
                  </a:solidFill>
                </a:rPr>
                <a:t>Node-type</a:t>
              </a:r>
              <a:r>
                <a:rPr lang="zh-CN" altLang="en-US" dirty="0">
                  <a:solidFill>
                    <a:srgbClr val="00B0F0"/>
                  </a:solidFill>
                </a:rPr>
                <a:t> </a:t>
              </a:r>
              <a:r>
                <a:rPr lang="en-US" altLang="zh-CN" dirty="0">
                  <a:solidFill>
                    <a:srgbClr val="00B0F0"/>
                  </a:solidFill>
                </a:rPr>
                <a:t>specific</a:t>
              </a:r>
              <a:r>
                <a:rPr lang="zh-CN" altLang="en-US" dirty="0">
                  <a:solidFill>
                    <a:srgbClr val="00B0F0"/>
                  </a:solidFill>
                </a:rPr>
                <a:t> </a:t>
              </a:r>
              <a:r>
                <a:rPr lang="en-US" altLang="zh-CN" dirty="0">
                  <a:solidFill>
                    <a:srgbClr val="00B0F0"/>
                  </a:solidFill>
                </a:rPr>
                <a:t>learnable</a:t>
              </a:r>
              <a:r>
                <a:rPr lang="zh-CN" altLang="en-US" dirty="0">
                  <a:solidFill>
                    <a:srgbClr val="00B0F0"/>
                  </a:solidFill>
                </a:rPr>
                <a:t> </a:t>
              </a:r>
              <a:r>
                <a:rPr lang="en-US" altLang="zh-CN" dirty="0">
                  <a:solidFill>
                    <a:srgbClr val="00B0F0"/>
                  </a:solidFill>
                </a:rPr>
                <a:t>weight</a:t>
              </a:r>
              <a:r>
                <a:rPr lang="zh-CN" altLang="en-US" dirty="0">
                  <a:solidFill>
                    <a:srgbClr val="00B0F0"/>
                  </a:solidFill>
                </a:rPr>
                <a:t> </a:t>
              </a:r>
              <a:r>
                <a:rPr lang="en-US" altLang="zh-CN" dirty="0">
                  <a:solidFill>
                    <a:srgbClr val="00B0F0"/>
                  </a:solidFill>
                </a:rPr>
                <a:t>matrix</a:t>
              </a:r>
              <a:endParaRPr lang="en-US" dirty="0">
                <a:solidFill>
                  <a:srgbClr val="00B0F0"/>
                </a:solidFill>
              </a:endParaRPr>
            </a:p>
          </p:txBody>
        </p:sp>
        <p:cxnSp>
          <p:nvCxnSpPr>
            <p:cNvPr id="21" name="Straight Arrow Connector 20">
              <a:extLst>
                <a:ext uri="{FF2B5EF4-FFF2-40B4-BE49-F238E27FC236}">
                  <a16:creationId xmlns:a16="http://schemas.microsoft.com/office/drawing/2014/main" id="{A65F3D4A-351A-2048-BB15-765BED8DF5C8}"/>
                </a:ext>
              </a:extLst>
            </p:cNvPr>
            <p:cNvCxnSpPr>
              <a:cxnSpLocks/>
              <a:stCxn id="20" idx="1"/>
            </p:cNvCxnSpPr>
            <p:nvPr/>
          </p:nvCxnSpPr>
          <p:spPr>
            <a:xfrm flipH="1">
              <a:off x="5849294" y="2049670"/>
              <a:ext cx="531842" cy="80597"/>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7F081987-31A3-0045-BCCD-E4C9FA2A4831}"/>
              </a:ext>
            </a:extLst>
          </p:cNvPr>
          <p:cNvGrpSpPr/>
          <p:nvPr/>
        </p:nvGrpSpPr>
        <p:grpSpPr>
          <a:xfrm>
            <a:off x="4964880" y="5142680"/>
            <a:ext cx="5908367" cy="1050680"/>
            <a:chOff x="4964880" y="5142680"/>
            <a:chExt cx="5908367" cy="1050680"/>
          </a:xfrm>
        </p:grpSpPr>
        <p:sp>
          <p:nvSpPr>
            <p:cNvPr id="13" name="Oval 12">
              <a:extLst>
                <a:ext uri="{FF2B5EF4-FFF2-40B4-BE49-F238E27FC236}">
                  <a16:creationId xmlns:a16="http://schemas.microsoft.com/office/drawing/2014/main" id="{4560DF79-717D-EE47-BBAC-EEF851236442}"/>
                </a:ext>
              </a:extLst>
            </p:cNvPr>
            <p:cNvSpPr/>
            <p:nvPr/>
          </p:nvSpPr>
          <p:spPr>
            <a:xfrm>
              <a:off x="4964880" y="5310303"/>
              <a:ext cx="678836" cy="88305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25968A8B-8B27-2C41-A079-90E6A7267170}"/>
                </a:ext>
              </a:extLst>
            </p:cNvPr>
            <p:cNvSpPr txBox="1"/>
            <p:nvPr/>
          </p:nvSpPr>
          <p:spPr>
            <a:xfrm>
              <a:off x="6113532" y="5142680"/>
              <a:ext cx="4759715" cy="369332"/>
            </a:xfrm>
            <a:prstGeom prst="rect">
              <a:avLst/>
            </a:prstGeom>
            <a:noFill/>
          </p:spPr>
          <p:txBody>
            <a:bodyPr wrap="square" rtlCol="0">
              <a:spAutoFit/>
            </a:bodyPr>
            <a:lstStyle/>
            <a:p>
              <a:r>
                <a:rPr lang="en-US" altLang="zh-CN" dirty="0">
                  <a:solidFill>
                    <a:srgbClr val="00B0F0"/>
                  </a:solidFill>
                </a:rPr>
                <a:t>Attention</a:t>
              </a:r>
              <a:r>
                <a:rPr lang="zh-CN" altLang="en-US" dirty="0">
                  <a:solidFill>
                    <a:srgbClr val="00B0F0"/>
                  </a:solidFill>
                </a:rPr>
                <a:t> </a:t>
              </a:r>
              <a:r>
                <a:rPr lang="en-US" altLang="zh-CN" dirty="0">
                  <a:solidFill>
                    <a:srgbClr val="00B0F0"/>
                  </a:solidFill>
                </a:rPr>
                <a:t>weights</a:t>
              </a:r>
              <a:r>
                <a:rPr lang="zh-CN" altLang="en-US" dirty="0">
                  <a:solidFill>
                    <a:srgbClr val="00B0F0"/>
                  </a:solidFill>
                </a:rPr>
                <a:t> </a:t>
              </a:r>
              <a:r>
                <a:rPr lang="en-US" altLang="zh-CN" dirty="0">
                  <a:solidFill>
                    <a:srgbClr val="00B0F0"/>
                  </a:solidFill>
                </a:rPr>
                <a:t>over</a:t>
              </a:r>
              <a:r>
                <a:rPr lang="zh-CN" altLang="en-US" dirty="0">
                  <a:solidFill>
                    <a:srgbClr val="00B0F0"/>
                  </a:solidFill>
                </a:rPr>
                <a:t> </a:t>
              </a:r>
              <a:r>
                <a:rPr lang="en-US" altLang="zh-CN" dirty="0">
                  <a:solidFill>
                    <a:srgbClr val="00B0F0"/>
                  </a:solidFill>
                </a:rPr>
                <a:t>meta</a:t>
              </a:r>
              <a:r>
                <a:rPr lang="zh-CN" altLang="en-US" dirty="0">
                  <a:solidFill>
                    <a:srgbClr val="00B0F0"/>
                  </a:solidFill>
                </a:rPr>
                <a:t> </a:t>
              </a:r>
              <a:r>
                <a:rPr lang="en-US" altLang="zh-CN" dirty="0">
                  <a:solidFill>
                    <a:srgbClr val="00B0F0"/>
                  </a:solidFill>
                </a:rPr>
                <a:t>paths</a:t>
              </a:r>
              <a:endParaRPr lang="en-US" dirty="0">
                <a:solidFill>
                  <a:srgbClr val="00B0F0"/>
                </a:solidFill>
              </a:endParaRPr>
            </a:p>
          </p:txBody>
        </p:sp>
        <p:cxnSp>
          <p:nvCxnSpPr>
            <p:cNvPr id="24" name="Straight Arrow Connector 23">
              <a:extLst>
                <a:ext uri="{FF2B5EF4-FFF2-40B4-BE49-F238E27FC236}">
                  <a16:creationId xmlns:a16="http://schemas.microsoft.com/office/drawing/2014/main" id="{8001DEA7-2036-A544-B2BC-07A016CF420A}"/>
                </a:ext>
              </a:extLst>
            </p:cNvPr>
            <p:cNvCxnSpPr>
              <a:cxnSpLocks/>
              <a:stCxn id="23" idx="1"/>
            </p:cNvCxnSpPr>
            <p:nvPr/>
          </p:nvCxnSpPr>
          <p:spPr>
            <a:xfrm flipH="1">
              <a:off x="5581690" y="5327346"/>
              <a:ext cx="531842" cy="80597"/>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257B5571-6B15-8842-981B-2F9E9BC1B8F6}"/>
              </a:ext>
            </a:extLst>
          </p:cNvPr>
          <p:cNvGrpSpPr/>
          <p:nvPr/>
        </p:nvGrpSpPr>
        <p:grpSpPr>
          <a:xfrm>
            <a:off x="5112774" y="3982242"/>
            <a:ext cx="5892022" cy="776695"/>
            <a:chOff x="5112774" y="3982242"/>
            <a:chExt cx="5892022" cy="776695"/>
          </a:xfrm>
        </p:grpSpPr>
        <p:sp>
          <p:nvSpPr>
            <p:cNvPr id="12" name="Oval 11">
              <a:extLst>
                <a:ext uri="{FF2B5EF4-FFF2-40B4-BE49-F238E27FC236}">
                  <a16:creationId xmlns:a16="http://schemas.microsoft.com/office/drawing/2014/main" id="{483CAEB4-A0C2-9C40-85C9-6001415ADCC7}"/>
                </a:ext>
              </a:extLst>
            </p:cNvPr>
            <p:cNvSpPr/>
            <p:nvPr/>
          </p:nvSpPr>
          <p:spPr>
            <a:xfrm>
              <a:off x="5112774" y="3982242"/>
              <a:ext cx="1917291" cy="52850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87368300-6D5C-7746-9864-D147C4D5A34C}"/>
                </a:ext>
              </a:extLst>
            </p:cNvPr>
            <p:cNvSpPr txBox="1"/>
            <p:nvPr/>
          </p:nvSpPr>
          <p:spPr>
            <a:xfrm>
              <a:off x="7579178" y="4112606"/>
              <a:ext cx="3425618" cy="646331"/>
            </a:xfrm>
            <a:prstGeom prst="rect">
              <a:avLst/>
            </a:prstGeom>
            <a:noFill/>
          </p:spPr>
          <p:txBody>
            <a:bodyPr wrap="square" rtlCol="0">
              <a:spAutoFit/>
            </a:bodyPr>
            <a:lstStyle/>
            <a:p>
              <a:r>
                <a:rPr lang="en-US" altLang="zh-CN" dirty="0">
                  <a:solidFill>
                    <a:srgbClr val="00B0F0"/>
                  </a:solidFill>
                </a:rPr>
                <a:t>Aggregate</a:t>
              </a:r>
              <a:r>
                <a:rPr lang="zh-CN" altLang="en-US" dirty="0">
                  <a:solidFill>
                    <a:srgbClr val="00B0F0"/>
                  </a:solidFill>
                </a:rPr>
                <a:t> </a:t>
              </a:r>
              <a:r>
                <a:rPr lang="en-US" altLang="zh-CN" dirty="0">
                  <a:solidFill>
                    <a:srgbClr val="00B0F0"/>
                  </a:solidFill>
                </a:rPr>
                <a:t>over</a:t>
              </a:r>
              <a:r>
                <a:rPr lang="zh-CN" altLang="en-US" dirty="0">
                  <a:solidFill>
                    <a:srgbClr val="00B0F0"/>
                  </a:solidFill>
                </a:rPr>
                <a:t> </a:t>
              </a:r>
              <a:r>
                <a:rPr lang="en-US" altLang="zh-CN" dirty="0">
                  <a:solidFill>
                    <a:srgbClr val="00B0F0"/>
                  </a:solidFill>
                </a:rPr>
                <a:t>neighboring</a:t>
              </a:r>
              <a:r>
                <a:rPr lang="zh-CN" altLang="en-US" dirty="0">
                  <a:solidFill>
                    <a:srgbClr val="00B0F0"/>
                  </a:solidFill>
                </a:rPr>
                <a:t> </a:t>
              </a:r>
              <a:r>
                <a:rPr lang="en-US" altLang="zh-CN" dirty="0">
                  <a:solidFill>
                    <a:srgbClr val="00B0F0"/>
                  </a:solidFill>
                </a:rPr>
                <a:t>nodes</a:t>
              </a:r>
              <a:r>
                <a:rPr lang="zh-CN" altLang="en-US" dirty="0">
                  <a:solidFill>
                    <a:srgbClr val="00B0F0"/>
                  </a:solidFill>
                </a:rPr>
                <a:t> </a:t>
              </a:r>
              <a:r>
                <a:rPr lang="en-US" altLang="zh-CN" dirty="0">
                  <a:solidFill>
                    <a:srgbClr val="00B0F0"/>
                  </a:solidFill>
                </a:rPr>
                <a:t>in</a:t>
              </a:r>
              <a:r>
                <a:rPr lang="zh-CN" altLang="en-US" dirty="0">
                  <a:solidFill>
                    <a:srgbClr val="00B0F0"/>
                  </a:solidFill>
                </a:rPr>
                <a:t> </a:t>
              </a:r>
              <a:r>
                <a:rPr lang="en-US" altLang="zh-CN" dirty="0">
                  <a:solidFill>
                    <a:srgbClr val="00B0F0"/>
                  </a:solidFill>
                </a:rPr>
                <a:t>k-length</a:t>
              </a:r>
              <a:r>
                <a:rPr lang="zh-CN" altLang="en-US" dirty="0">
                  <a:solidFill>
                    <a:srgbClr val="00B0F0"/>
                  </a:solidFill>
                </a:rPr>
                <a:t> </a:t>
              </a:r>
              <a:r>
                <a:rPr lang="en-US" altLang="zh-CN" dirty="0">
                  <a:solidFill>
                    <a:srgbClr val="00B0F0"/>
                  </a:solidFill>
                </a:rPr>
                <a:t>meta</a:t>
              </a:r>
              <a:r>
                <a:rPr lang="zh-CN" altLang="en-US" dirty="0">
                  <a:solidFill>
                    <a:srgbClr val="00B0F0"/>
                  </a:solidFill>
                </a:rPr>
                <a:t> </a:t>
              </a:r>
              <a:r>
                <a:rPr lang="en-US" altLang="zh-CN" dirty="0">
                  <a:solidFill>
                    <a:srgbClr val="00B0F0"/>
                  </a:solidFill>
                </a:rPr>
                <a:t>path</a:t>
              </a:r>
              <a:endParaRPr lang="en-US" dirty="0">
                <a:solidFill>
                  <a:srgbClr val="00B0F0"/>
                </a:solidFill>
              </a:endParaRPr>
            </a:p>
          </p:txBody>
        </p:sp>
        <p:cxnSp>
          <p:nvCxnSpPr>
            <p:cNvPr id="26" name="Straight Arrow Connector 25">
              <a:extLst>
                <a:ext uri="{FF2B5EF4-FFF2-40B4-BE49-F238E27FC236}">
                  <a16:creationId xmlns:a16="http://schemas.microsoft.com/office/drawing/2014/main" id="{32314B37-563A-854B-A0A7-10D57FDA40A4}"/>
                </a:ext>
              </a:extLst>
            </p:cNvPr>
            <p:cNvCxnSpPr>
              <a:cxnSpLocks/>
            </p:cNvCxnSpPr>
            <p:nvPr/>
          </p:nvCxnSpPr>
          <p:spPr>
            <a:xfrm flipH="1" flipV="1">
              <a:off x="7097308" y="4325914"/>
              <a:ext cx="416808" cy="76186"/>
            </a:xfrm>
            <a:prstGeom prst="straightConnector1">
              <a:avLst/>
            </a:prstGeom>
            <a:ln w="3175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886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9"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DEAEF938-7EC6-1441-87BE-2824800107C5}"/>
              </a:ext>
            </a:extLst>
          </p:cNvPr>
          <p:cNvSpPr/>
          <p:nvPr/>
        </p:nvSpPr>
        <p:spPr bwMode="hidden">
          <a:xfrm>
            <a:off x="2489309" y="2526264"/>
            <a:ext cx="7772400" cy="1338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dirty="0">
              <a:ln>
                <a:noFill/>
              </a:ln>
              <a:solidFill>
                <a:srgbClr val="4472C4"/>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3" name="矩形 2">
            <a:extLst>
              <a:ext uri="{FF2B5EF4-FFF2-40B4-BE49-F238E27FC236}">
                <a16:creationId xmlns:a16="http://schemas.microsoft.com/office/drawing/2014/main" id="{C7E53BB1-428E-674E-A58B-518CCE62E23E}"/>
              </a:ext>
            </a:extLst>
          </p:cNvPr>
          <p:cNvSpPr/>
          <p:nvPr/>
        </p:nvSpPr>
        <p:spPr bwMode="hidden">
          <a:xfrm>
            <a:off x="2489309" y="4218130"/>
            <a:ext cx="7772400" cy="1338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
        <p:nvSpPr>
          <p:cNvPr id="5" name="文本框 4">
            <a:extLst>
              <a:ext uri="{FF2B5EF4-FFF2-40B4-BE49-F238E27FC236}">
                <a16:creationId xmlns:a16="http://schemas.microsoft.com/office/drawing/2014/main" id="{4E10AC86-D3CA-8045-AE24-F50A6C66D40B}"/>
              </a:ext>
            </a:extLst>
          </p:cNvPr>
          <p:cNvSpPr txBox="1"/>
          <p:nvPr/>
        </p:nvSpPr>
        <p:spPr bwMode="hidden">
          <a:xfrm>
            <a:off x="1970469" y="2767280"/>
            <a:ext cx="8810080" cy="1323439"/>
          </a:xfrm>
          <a:prstGeom prst="rect">
            <a:avLst/>
          </a:prstGeom>
          <a:noFill/>
        </p:spPr>
        <p:txBody>
          <a:bodyPr wrap="square" rtlCol="0">
            <a:spAutoFit/>
          </a:bodyPr>
          <a:lstStyle/>
          <a:p>
            <a:pPr lvl="0" algn="ctr">
              <a:defRPr/>
            </a:pPr>
            <a:r>
              <a:rPr lang="en-US" altLang="zh-CN" sz="4000" b="1" dirty="0">
                <a:solidFill>
                  <a:srgbClr val="C00000"/>
                </a:solidFill>
              </a:rPr>
              <a:t>Graph Encoder-Decoder Models </a:t>
            </a:r>
          </a:p>
          <a:p>
            <a:pPr lvl="0" algn="ctr">
              <a:defRPr/>
            </a:pPr>
            <a:r>
              <a:rPr lang="en-US" altLang="zh-CN" sz="4000" b="1" dirty="0">
                <a:solidFill>
                  <a:srgbClr val="C00000"/>
                </a:solidFill>
              </a:rPr>
              <a:t>for NLP</a:t>
            </a:r>
            <a:endParaRPr lang="zh-CN" altLang="en-US" sz="4000" b="1" dirty="0">
              <a:solidFill>
                <a:srgbClr val="C00000"/>
              </a:solidFill>
            </a:endParaRPr>
          </a:p>
        </p:txBody>
      </p:sp>
      <p:sp>
        <p:nvSpPr>
          <p:cNvPr id="8" name="灯片编号占位符 7">
            <a:extLst>
              <a:ext uri="{FF2B5EF4-FFF2-40B4-BE49-F238E27FC236}">
                <a16:creationId xmlns:a16="http://schemas.microsoft.com/office/drawing/2014/main" id="{433737DF-17C8-48FF-B2B9-224284DB85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E37F2-1F69-A747-B276-7CCC19A0C558}" type="slidenum">
              <a:rPr kumimoji="1" lang="zh-CN" altLang="en-US" sz="1200" b="0" i="0" u="none" strike="noStrike" kern="1200" cap="none" spc="0" normalizeH="0" baseline="0" noProof="0" smtClean="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1" lang="zh-CN" altLang="en-US" sz="1200" b="0" i="0" u="none" strike="noStrike" kern="1200" cap="none" spc="0" normalizeH="0" baseline="0" noProof="0" dirty="0">
              <a:ln>
                <a:noFill/>
              </a:ln>
              <a:solidFill>
                <a:prstClr val="black">
                  <a:tint val="75000"/>
                </a:prstClr>
              </a:solidFill>
              <a:effectLst/>
              <a:uLnTx/>
              <a:uFillTx/>
              <a:latin typeface="Helvetica" panose="020B0604020202020204" pitchFamily="34" charset="0"/>
              <a:ea typeface="等线" panose="02010600030101010101" pitchFamily="2" charset="-122"/>
              <a:cs typeface="Helvetica" panose="020B0604020202020204" pitchFamily="34" charset="0"/>
            </a:endParaRPr>
          </a:p>
        </p:txBody>
      </p:sp>
    </p:spTree>
    <p:extLst>
      <p:ext uri="{BB962C8B-B14F-4D97-AF65-F5344CB8AC3E}">
        <p14:creationId xmlns:p14="http://schemas.microsoft.com/office/powerpoint/2010/main" val="7842484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A066F-473F-2241-AA50-D940B33BD898}"/>
              </a:ext>
            </a:extLst>
          </p:cNvPr>
          <p:cNvSpPr>
            <a:spLocks noGrp="1"/>
          </p:cNvSpPr>
          <p:nvPr>
            <p:ph type="title"/>
          </p:nvPr>
        </p:nvSpPr>
        <p:spPr/>
        <p:txBody>
          <a:bodyPr>
            <a:normAutofit/>
          </a:bodyPr>
          <a:lstStyle/>
          <a:p>
            <a:r>
              <a:rPr lang="en-US" b="1" spc="-253" dirty="0">
                <a:solidFill>
                  <a:srgbClr val="C00000"/>
                </a:solidFill>
              </a:rPr>
              <a:t>Seq2Seq: Applications and Challenges</a:t>
            </a:r>
          </a:p>
        </p:txBody>
      </p:sp>
      <p:sp>
        <p:nvSpPr>
          <p:cNvPr id="3" name="Content Placeholder 2">
            <a:extLst>
              <a:ext uri="{FF2B5EF4-FFF2-40B4-BE49-F238E27FC236}">
                <a16:creationId xmlns:a16="http://schemas.microsoft.com/office/drawing/2014/main" id="{750D1B49-BB25-8B4D-8BD2-97E93FD2F3BE}"/>
              </a:ext>
            </a:extLst>
          </p:cNvPr>
          <p:cNvSpPr>
            <a:spLocks noGrp="1"/>
          </p:cNvSpPr>
          <p:nvPr>
            <p:ph sz="half" idx="1"/>
          </p:nvPr>
        </p:nvSpPr>
        <p:spPr>
          <a:xfrm>
            <a:off x="838200" y="1769021"/>
            <a:ext cx="5181600" cy="4351338"/>
          </a:xfrm>
        </p:spPr>
        <p:txBody>
          <a:bodyPr/>
          <a:lstStyle/>
          <a:p>
            <a:r>
              <a:rPr lang="en-US" dirty="0"/>
              <a:t>Applications</a:t>
            </a:r>
          </a:p>
          <a:p>
            <a:pPr lvl="1"/>
            <a:r>
              <a:rPr lang="en-US" dirty="0"/>
              <a:t>Machine translation</a:t>
            </a:r>
          </a:p>
          <a:p>
            <a:pPr lvl="1"/>
            <a:r>
              <a:rPr lang="en-US" dirty="0"/>
              <a:t>Natural language generation</a:t>
            </a:r>
          </a:p>
          <a:p>
            <a:pPr lvl="1"/>
            <a:r>
              <a:rPr lang="en-US" dirty="0"/>
              <a:t>Logic form translation</a:t>
            </a:r>
          </a:p>
          <a:p>
            <a:pPr lvl="1"/>
            <a:r>
              <a:rPr lang="en-US" dirty="0"/>
              <a:t>Information extraction</a:t>
            </a:r>
          </a:p>
        </p:txBody>
      </p:sp>
      <p:sp>
        <p:nvSpPr>
          <p:cNvPr id="4" name="Content Placeholder 3">
            <a:extLst>
              <a:ext uri="{FF2B5EF4-FFF2-40B4-BE49-F238E27FC236}">
                <a16:creationId xmlns:a16="http://schemas.microsoft.com/office/drawing/2014/main" id="{54E24783-CEFB-1940-8873-359141065BD1}"/>
              </a:ext>
            </a:extLst>
          </p:cNvPr>
          <p:cNvSpPr>
            <a:spLocks noGrp="1"/>
          </p:cNvSpPr>
          <p:nvPr>
            <p:ph sz="half" idx="2"/>
          </p:nvPr>
        </p:nvSpPr>
        <p:spPr>
          <a:xfrm>
            <a:off x="6172200" y="1769021"/>
            <a:ext cx="5181600" cy="4351338"/>
          </a:xfrm>
        </p:spPr>
        <p:txBody>
          <a:bodyPr/>
          <a:lstStyle/>
          <a:p>
            <a:r>
              <a:rPr lang="en-US" dirty="0"/>
              <a:t>Challenges</a:t>
            </a:r>
          </a:p>
          <a:p>
            <a:pPr lvl="1"/>
            <a:r>
              <a:rPr lang="en-US" dirty="0"/>
              <a:t>Only applied to problems whose inputs are represented as sequences </a:t>
            </a:r>
          </a:p>
          <a:p>
            <a:pPr lvl="1"/>
            <a:r>
              <a:rPr lang="en-US" dirty="0"/>
              <a:t>Cannot handle more complex structure such as graphs </a:t>
            </a:r>
          </a:p>
          <a:p>
            <a:pPr lvl="1"/>
            <a:r>
              <a:rPr lang="en-US" dirty="0"/>
              <a:t>Converting graph inputs into sequences inputs lose information</a:t>
            </a:r>
          </a:p>
          <a:p>
            <a:pPr lvl="1"/>
            <a:r>
              <a:rPr lang="en-US" dirty="0"/>
              <a:t>Augmenting original sequence inputs with additional structural information enhances word sequence feature</a:t>
            </a:r>
          </a:p>
          <a:p>
            <a:pPr lvl="1"/>
            <a:endParaRPr lang="en-US" dirty="0"/>
          </a:p>
          <a:p>
            <a:pPr lvl="1"/>
            <a:endParaRPr lang="en-US" dirty="0"/>
          </a:p>
        </p:txBody>
      </p:sp>
      <p:pic>
        <p:nvPicPr>
          <p:cNvPr id="5" name="Picture 4">
            <a:extLst>
              <a:ext uri="{FF2B5EF4-FFF2-40B4-BE49-F238E27FC236}">
                <a16:creationId xmlns:a16="http://schemas.microsoft.com/office/drawing/2014/main" id="{ACD776C4-D62D-5B45-8549-3F28ECE4FC60}"/>
              </a:ext>
            </a:extLst>
          </p:cNvPr>
          <p:cNvPicPr>
            <a:picLocks noChangeAspect="1"/>
          </p:cNvPicPr>
          <p:nvPr/>
        </p:nvPicPr>
        <p:blipFill>
          <a:blip r:embed="rId2"/>
          <a:stretch>
            <a:fillRect/>
          </a:stretch>
        </p:blipFill>
        <p:spPr>
          <a:xfrm>
            <a:off x="873299" y="3810328"/>
            <a:ext cx="2079735" cy="1386490"/>
          </a:xfrm>
          <a:prstGeom prst="rect">
            <a:avLst/>
          </a:prstGeom>
        </p:spPr>
      </p:pic>
      <p:pic>
        <p:nvPicPr>
          <p:cNvPr id="6" name="Picture 5">
            <a:extLst>
              <a:ext uri="{FF2B5EF4-FFF2-40B4-BE49-F238E27FC236}">
                <a16:creationId xmlns:a16="http://schemas.microsoft.com/office/drawing/2014/main" id="{2A3E7E93-58BA-B748-9692-31D24C05C36F}"/>
              </a:ext>
            </a:extLst>
          </p:cNvPr>
          <p:cNvPicPr>
            <a:picLocks noChangeAspect="1"/>
          </p:cNvPicPr>
          <p:nvPr/>
        </p:nvPicPr>
        <p:blipFill>
          <a:blip r:embed="rId3"/>
          <a:stretch>
            <a:fillRect/>
          </a:stretch>
        </p:blipFill>
        <p:spPr>
          <a:xfrm>
            <a:off x="524488" y="5281095"/>
            <a:ext cx="2777358" cy="1388679"/>
          </a:xfrm>
          <a:prstGeom prst="rect">
            <a:avLst/>
          </a:prstGeom>
        </p:spPr>
      </p:pic>
      <p:sp>
        <p:nvSpPr>
          <p:cNvPr id="8" name="Slide Number Placeholder 7">
            <a:extLst>
              <a:ext uri="{FF2B5EF4-FFF2-40B4-BE49-F238E27FC236}">
                <a16:creationId xmlns:a16="http://schemas.microsoft.com/office/drawing/2014/main" id="{CCEE934E-295F-304E-A213-924AA2CFE6DB}"/>
              </a:ext>
            </a:extLst>
          </p:cNvPr>
          <p:cNvSpPr>
            <a:spLocks noGrp="1"/>
          </p:cNvSpPr>
          <p:nvPr>
            <p:ph type="sldNum" sz="quarter" idx="12"/>
          </p:nvPr>
        </p:nvSpPr>
        <p:spPr/>
        <p:txBody>
          <a:bodyPr/>
          <a:lstStyle/>
          <a:p>
            <a:fld id="{4C15419E-54D6-8648-ABFB-BEF58E3E877E}" type="slidenum">
              <a:rPr lang="en-US" smtClean="0"/>
              <a:t>83</a:t>
            </a:fld>
            <a:endParaRPr lang="en-US" dirty="0"/>
          </a:p>
        </p:txBody>
      </p:sp>
      <p:pic>
        <p:nvPicPr>
          <p:cNvPr id="10" name="Picture 9">
            <a:extLst>
              <a:ext uri="{FF2B5EF4-FFF2-40B4-BE49-F238E27FC236}">
                <a16:creationId xmlns:a16="http://schemas.microsoft.com/office/drawing/2014/main" id="{A24C8838-D724-174C-A2A7-36DF391767F8}"/>
              </a:ext>
            </a:extLst>
          </p:cNvPr>
          <p:cNvPicPr>
            <a:picLocks noChangeAspect="1"/>
          </p:cNvPicPr>
          <p:nvPr/>
        </p:nvPicPr>
        <p:blipFill>
          <a:blip r:embed="rId4"/>
          <a:stretch>
            <a:fillRect/>
          </a:stretch>
        </p:blipFill>
        <p:spPr>
          <a:xfrm>
            <a:off x="3378746" y="4502478"/>
            <a:ext cx="2954766" cy="1388679"/>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a:outerShdw blurRad="629538" dist="50800" dir="5400000" algn="ctr" rotWithShape="0">
              <a:srgbClr val="000000">
                <a:alpha val="52000"/>
              </a:srgbClr>
            </a:outerShdw>
          </a:effectLst>
        </p:spPr>
      </p:pic>
    </p:spTree>
    <p:extLst>
      <p:ext uri="{BB962C8B-B14F-4D97-AF65-F5344CB8AC3E}">
        <p14:creationId xmlns:p14="http://schemas.microsoft.com/office/powerpoint/2010/main" val="33616329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spc="-107" dirty="0">
                <a:solidFill>
                  <a:srgbClr val="C00000"/>
                </a:solidFill>
              </a:rPr>
              <a:t>Graph-to-Sequence</a:t>
            </a:r>
            <a:r>
              <a:rPr lang="zh-CN" altLang="en-US" b="1" spc="-107" dirty="0">
                <a:solidFill>
                  <a:srgbClr val="C00000"/>
                </a:solidFill>
              </a:rPr>
              <a:t> </a:t>
            </a:r>
            <a:r>
              <a:rPr lang="en-US" altLang="zh-CN" b="1" spc="-107" dirty="0">
                <a:solidFill>
                  <a:srgbClr val="C00000"/>
                </a:solidFill>
              </a:rPr>
              <a:t>Model</a:t>
            </a:r>
            <a:endParaRPr lang="zh-CN" altLang="en-US" b="1" spc="-107" baseline="30000" dirty="0">
              <a:solidFill>
                <a:srgbClr val="C00000"/>
              </a:solidFill>
            </a:endParaRPr>
          </a:p>
        </p:txBody>
      </p:sp>
      <p:sp>
        <p:nvSpPr>
          <p:cNvPr id="3" name="内容占位符 2"/>
          <p:cNvSpPr>
            <a:spLocks noGrp="1"/>
          </p:cNvSpPr>
          <p:nvPr>
            <p:ph idx="1"/>
          </p:nvPr>
        </p:nvSpPr>
        <p:spPr/>
        <p:txBody>
          <a:bodyPr/>
          <a:lstStyle/>
          <a:p>
            <a:r>
              <a:rPr kumimoji="1" lang="en-US" altLang="zh-CN" dirty="0"/>
              <a:t>Graph</a:t>
            </a:r>
            <a:r>
              <a:rPr kumimoji="1" lang="zh-CN" altLang="en-US" dirty="0"/>
              <a:t> </a:t>
            </a:r>
            <a:r>
              <a:rPr kumimoji="1" lang="en-US" altLang="zh-CN" dirty="0"/>
              <a:t>Convolutional</a:t>
            </a:r>
            <a:r>
              <a:rPr kumimoji="1" lang="zh-CN" altLang="en-US" dirty="0"/>
              <a:t> </a:t>
            </a:r>
            <a:r>
              <a:rPr kumimoji="1" lang="en-US" altLang="zh-CN" dirty="0"/>
              <a:t>Neural</a:t>
            </a:r>
            <a:r>
              <a:rPr kumimoji="1" lang="zh-CN" altLang="en-US" dirty="0"/>
              <a:t> </a:t>
            </a:r>
            <a:r>
              <a:rPr kumimoji="1" lang="en-US" altLang="zh-CN" dirty="0"/>
              <a:t>Network</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40748"/>
            <a:ext cx="10863833" cy="4121585"/>
          </a:xfrm>
          <a:prstGeom prst="rect">
            <a:avLst/>
          </a:prstGeom>
        </p:spPr>
      </p:pic>
      <p:sp>
        <p:nvSpPr>
          <p:cNvPr id="6" name="TextBox 5">
            <a:extLst>
              <a:ext uri="{FF2B5EF4-FFF2-40B4-BE49-F238E27FC236}">
                <a16:creationId xmlns:a16="http://schemas.microsoft.com/office/drawing/2014/main" id="{CA29B960-724B-E345-80D4-77B6B40D1313}"/>
              </a:ext>
            </a:extLst>
          </p:cNvPr>
          <p:cNvSpPr txBox="1"/>
          <p:nvPr/>
        </p:nvSpPr>
        <p:spPr>
          <a:xfrm>
            <a:off x="838199" y="5697270"/>
            <a:ext cx="10863833" cy="954107"/>
          </a:xfrm>
          <a:prstGeom prst="rect">
            <a:avLst/>
          </a:prstGeom>
          <a:noFill/>
        </p:spPr>
        <p:txBody>
          <a:bodyPr wrap="square" rtlCol="0">
            <a:spAutoFit/>
          </a:bodyPr>
          <a:lstStyle/>
          <a:p>
            <a:r>
              <a:rPr lang="en-US" sz="1400" dirty="0"/>
              <a:t>[1] Kun Xu*, </a:t>
            </a:r>
            <a:r>
              <a:rPr lang="en-US" sz="1400" dirty="0" err="1"/>
              <a:t>Lingfei</a:t>
            </a:r>
            <a:r>
              <a:rPr lang="en-US" sz="1400" dirty="0"/>
              <a:t> Wu</a:t>
            </a:r>
            <a:r>
              <a:rPr lang="en-US" sz="1400" b="1" dirty="0"/>
              <a:t>*</a:t>
            </a:r>
            <a:r>
              <a:rPr lang="en-US" sz="1400" dirty="0"/>
              <a:t>, </a:t>
            </a:r>
            <a:r>
              <a:rPr lang="en-US" sz="1400" dirty="0" err="1"/>
              <a:t>Zhiguo</a:t>
            </a:r>
            <a:r>
              <a:rPr lang="en-US" sz="1400" dirty="0"/>
              <a:t> Wang, </a:t>
            </a:r>
            <a:r>
              <a:rPr lang="en-US" sz="1400" dirty="0" err="1"/>
              <a:t>Yansong</a:t>
            </a:r>
            <a:r>
              <a:rPr lang="en-US" sz="1400" dirty="0"/>
              <a:t> Feng, Michael </a:t>
            </a:r>
            <a:r>
              <a:rPr lang="en-US" sz="1400" dirty="0" err="1"/>
              <a:t>Witbrock</a:t>
            </a:r>
            <a:r>
              <a:rPr lang="en-US" sz="1400" dirty="0"/>
              <a:t>, and Vadim </a:t>
            </a:r>
            <a:r>
              <a:rPr lang="en-US" sz="1400" dirty="0" err="1"/>
              <a:t>Sheinin</a:t>
            </a:r>
            <a:r>
              <a:rPr lang="en-US" sz="1400" dirty="0"/>
              <a:t> (Equally Contributed), "Graph2Seq: Graph to Sequence Learning with Attention-based Neural Networks", </a:t>
            </a:r>
            <a:r>
              <a:rPr lang="en-US" sz="1400" dirty="0" err="1"/>
              <a:t>arXiv</a:t>
            </a:r>
            <a:r>
              <a:rPr lang="en-US" sz="1400" dirty="0"/>
              <a:t> 2018.</a:t>
            </a:r>
          </a:p>
          <a:p>
            <a:r>
              <a:rPr lang="en-US" sz="1400" dirty="0"/>
              <a:t>[2] Yu Chen, </a:t>
            </a:r>
            <a:r>
              <a:rPr lang="en-US" sz="1400" dirty="0" err="1"/>
              <a:t>Lingfei</a:t>
            </a:r>
            <a:r>
              <a:rPr lang="en-US" sz="1400" dirty="0"/>
              <a:t> Wu</a:t>
            </a:r>
            <a:r>
              <a:rPr lang="en-US" sz="1400" b="1" dirty="0"/>
              <a:t>** </a:t>
            </a:r>
            <a:r>
              <a:rPr lang="en-US" sz="1400" dirty="0"/>
              <a:t>and</a:t>
            </a:r>
            <a:r>
              <a:rPr lang="en-US" sz="1400" b="1" dirty="0"/>
              <a:t> </a:t>
            </a:r>
            <a:r>
              <a:rPr lang="en-US" sz="1400" dirty="0"/>
              <a:t>Mohammed J. </a:t>
            </a:r>
            <a:r>
              <a:rPr lang="en-US" sz="1400" dirty="0" err="1"/>
              <a:t>Zaki</a:t>
            </a:r>
            <a:r>
              <a:rPr lang="en-US" sz="1400" dirty="0"/>
              <a:t> (**Corresponding Author), "Reinforcement Learning Based Graph-to-Sequence Model for Natural Question Generation”, ICLR’20. </a:t>
            </a:r>
          </a:p>
        </p:txBody>
      </p:sp>
      <p:sp>
        <p:nvSpPr>
          <p:cNvPr id="7" name="Slide Number Placeholder 6">
            <a:extLst>
              <a:ext uri="{FF2B5EF4-FFF2-40B4-BE49-F238E27FC236}">
                <a16:creationId xmlns:a16="http://schemas.microsoft.com/office/drawing/2014/main" id="{D1E585A4-55BC-FE4A-B952-1DC8CF4B5DD7}"/>
              </a:ext>
            </a:extLst>
          </p:cNvPr>
          <p:cNvSpPr>
            <a:spLocks noGrp="1"/>
          </p:cNvSpPr>
          <p:nvPr>
            <p:ph type="sldNum" sz="quarter" idx="12"/>
          </p:nvPr>
        </p:nvSpPr>
        <p:spPr/>
        <p:txBody>
          <a:bodyPr/>
          <a:lstStyle/>
          <a:p>
            <a:fld id="{4C15419E-54D6-8648-ABFB-BEF58E3E877E}" type="slidenum">
              <a:rPr lang="en-US" smtClean="0"/>
              <a:t>84</a:t>
            </a:fld>
            <a:endParaRPr lang="en-US" dirty="0"/>
          </a:p>
        </p:txBody>
      </p:sp>
    </p:spTree>
    <p:extLst>
      <p:ext uri="{BB962C8B-B14F-4D97-AF65-F5344CB8AC3E}">
        <p14:creationId xmlns:p14="http://schemas.microsoft.com/office/powerpoint/2010/main" val="33324987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Bidirectional</a:t>
            </a:r>
            <a:r>
              <a:rPr lang="zh-CN" altLang="en-US" b="1" spc="-253" dirty="0">
                <a:solidFill>
                  <a:srgbClr val="C00000"/>
                </a:solidFill>
              </a:rPr>
              <a:t> </a:t>
            </a:r>
            <a:r>
              <a:rPr lang="en-US" altLang="zh-CN" b="1" spc="-253" dirty="0">
                <a:solidFill>
                  <a:srgbClr val="C00000"/>
                </a:solidFill>
              </a:rPr>
              <a:t>GNNs</a:t>
            </a:r>
            <a:r>
              <a:rPr lang="zh-CN" altLang="en-US" b="1" spc="-253" dirty="0">
                <a:solidFill>
                  <a:srgbClr val="C00000"/>
                </a:solidFill>
              </a:rPr>
              <a:t> </a:t>
            </a:r>
            <a:r>
              <a:rPr lang="en-US" altLang="zh-CN" b="1" spc="-253" dirty="0">
                <a:solidFill>
                  <a:srgbClr val="C00000"/>
                </a:solidFill>
              </a:rPr>
              <a:t>for</a:t>
            </a:r>
            <a:r>
              <a:rPr lang="zh-CN" altLang="en-US" b="1" spc="-253" dirty="0">
                <a:solidFill>
                  <a:srgbClr val="C00000"/>
                </a:solidFill>
              </a:rPr>
              <a:t> </a:t>
            </a:r>
            <a:r>
              <a:rPr lang="en-US" altLang="zh-CN" b="1" spc="-253" dirty="0">
                <a:solidFill>
                  <a:srgbClr val="C00000"/>
                </a:solidFill>
              </a:rPr>
              <a:t>Directed</a:t>
            </a:r>
            <a:r>
              <a:rPr lang="zh-CN" altLang="en-US" b="1" spc="-253" dirty="0">
                <a:solidFill>
                  <a:srgbClr val="C00000"/>
                </a:solidFill>
              </a:rPr>
              <a:t> </a:t>
            </a:r>
            <a:r>
              <a:rPr lang="en-US" altLang="zh-CN" b="1" spc="-253" dirty="0">
                <a:solidFill>
                  <a:srgbClr val="C00000"/>
                </a:solidFill>
              </a:rPr>
              <a:t>Graphs</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a:xfrm>
            <a:off x="838200" y="1488703"/>
            <a:ext cx="10515600" cy="459960"/>
          </a:xfrm>
        </p:spPr>
        <p:txBody>
          <a:bodyPr>
            <a:normAutofit lnSpcReduction="10000"/>
          </a:bodyPr>
          <a:lstStyle/>
          <a:p>
            <a:pPr marL="0" indent="0">
              <a:buNone/>
            </a:pPr>
            <a:r>
              <a:rPr lang="en-US" altLang="zh-CN" dirty="0">
                <a:latin typeface="Calibri" panose="020F0502020204030204" pitchFamily="34" charset="0"/>
                <a:cs typeface="Calibri" panose="020F0502020204030204" pitchFamily="34" charset="0"/>
              </a:rPr>
              <a:t>Bi-Sep</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GNNs</a:t>
            </a:r>
            <a:r>
              <a:rPr lang="zh-CN" altLang="en-US" dirty="0">
                <a:latin typeface="Calibri" panose="020F0502020204030204" pitchFamily="34" charset="0"/>
                <a:cs typeface="Calibri" panose="020F0502020204030204" pitchFamily="34" charset="0"/>
              </a:rPr>
              <a:t> </a:t>
            </a:r>
            <a:r>
              <a:rPr lang="en-US" altLang="zh-CN" dirty="0">
                <a:latin typeface="Calibri" panose="020F0502020204030204" pitchFamily="34" charset="0"/>
                <a:cs typeface="Calibri" panose="020F0502020204030204" pitchFamily="34" charset="0"/>
              </a:rPr>
              <a:t>formulation:</a:t>
            </a:r>
          </a:p>
          <a:p>
            <a:pPr marL="0" indent="0">
              <a:buNone/>
            </a:pPr>
            <a:endParaRPr lang="en-US" altLang="zh-CN" dirty="0">
              <a:solidFill>
                <a:srgbClr val="002060"/>
              </a:solidFill>
              <a:latin typeface="Calibri" panose="020F0502020204030204" pitchFamily="34" charset="0"/>
              <a:cs typeface="Calibri" panose="020F0502020204030204" pitchFamily="34" charset="0"/>
            </a:endParaRPr>
          </a:p>
          <a:p>
            <a:pPr marL="0" indent="0">
              <a:buNone/>
            </a:pPr>
            <a:endParaRPr lang="en" altLang="zh-CN" dirty="0">
              <a:solidFill>
                <a:srgbClr val="002060"/>
              </a:solidFill>
              <a:latin typeface="Calibri" panose="020F0502020204030204" pitchFamily="34" charset="0"/>
              <a:cs typeface="Calibri" panose="020F0502020204030204" pitchFamily="34" charset="0"/>
            </a:endParaRPr>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85</a:t>
            </a:fld>
            <a:endParaRPr lang="en-US" dirty="0"/>
          </a:p>
        </p:txBody>
      </p:sp>
      <p:pic>
        <p:nvPicPr>
          <p:cNvPr id="7" name="Picture 6">
            <a:extLst>
              <a:ext uri="{FF2B5EF4-FFF2-40B4-BE49-F238E27FC236}">
                <a16:creationId xmlns:a16="http://schemas.microsoft.com/office/drawing/2014/main" id="{1671008B-CB24-554A-A2F3-3CC0BE8F6F88}"/>
              </a:ext>
            </a:extLst>
          </p:cNvPr>
          <p:cNvPicPr>
            <a:picLocks noChangeAspect="1"/>
          </p:cNvPicPr>
          <p:nvPr/>
        </p:nvPicPr>
        <p:blipFill>
          <a:blip r:embed="rId3"/>
          <a:stretch>
            <a:fillRect/>
          </a:stretch>
        </p:blipFill>
        <p:spPr>
          <a:xfrm>
            <a:off x="1067999" y="2902932"/>
            <a:ext cx="6099718" cy="458414"/>
          </a:xfrm>
          <a:prstGeom prst="rect">
            <a:avLst/>
          </a:prstGeom>
        </p:spPr>
      </p:pic>
      <p:sp>
        <p:nvSpPr>
          <p:cNvPr id="11" name="TextBox 10">
            <a:extLst>
              <a:ext uri="{FF2B5EF4-FFF2-40B4-BE49-F238E27FC236}">
                <a16:creationId xmlns:a16="http://schemas.microsoft.com/office/drawing/2014/main" id="{B02A13AE-6EFA-7349-948A-57C0A100EC18}"/>
              </a:ext>
            </a:extLst>
          </p:cNvPr>
          <p:cNvSpPr txBox="1"/>
          <p:nvPr/>
        </p:nvSpPr>
        <p:spPr>
          <a:xfrm>
            <a:off x="877528" y="2093320"/>
            <a:ext cx="6684009" cy="461665"/>
          </a:xfrm>
          <a:prstGeom prst="rect">
            <a:avLst/>
          </a:prstGeom>
          <a:noFill/>
        </p:spPr>
        <p:txBody>
          <a:bodyPr wrap="none" rtlCol="0">
            <a:spAutoFit/>
          </a:bodyPr>
          <a:lstStyle/>
          <a:p>
            <a:r>
              <a:rPr lang="en-US" altLang="zh-CN" sz="2400" dirty="0">
                <a:solidFill>
                  <a:srgbClr val="00B0F0"/>
                </a:solidFill>
              </a:rPr>
              <a:t>Run</a:t>
            </a:r>
            <a:r>
              <a:rPr lang="zh-CN" altLang="en-US" sz="2400" dirty="0">
                <a:solidFill>
                  <a:srgbClr val="00B0F0"/>
                </a:solidFill>
              </a:rPr>
              <a:t> </a:t>
            </a:r>
            <a:r>
              <a:rPr lang="en-US" altLang="zh-CN" sz="2400" dirty="0">
                <a:solidFill>
                  <a:srgbClr val="00B0F0"/>
                </a:solidFill>
              </a:rPr>
              <a:t>multi-hop</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GNN</a:t>
            </a:r>
            <a:r>
              <a:rPr lang="zh-CN" altLang="en-US" sz="2400" dirty="0">
                <a:solidFill>
                  <a:srgbClr val="00B0F0"/>
                </a:solidFill>
              </a:rPr>
              <a:t> </a:t>
            </a:r>
            <a:r>
              <a:rPr lang="en-US" altLang="zh-CN" sz="2400" dirty="0">
                <a:solidFill>
                  <a:srgbClr val="00B0F0"/>
                </a:solidFill>
              </a:rPr>
              <a:t>on</a:t>
            </a:r>
            <a:r>
              <a:rPr lang="zh-CN" altLang="en-US" sz="2400" dirty="0">
                <a:solidFill>
                  <a:srgbClr val="00B0F0"/>
                </a:solidFill>
              </a:rPr>
              <a:t> </a:t>
            </a:r>
            <a:r>
              <a:rPr lang="en-US" altLang="zh-CN" sz="2400" dirty="0">
                <a:solidFill>
                  <a:srgbClr val="00B0F0"/>
                </a:solidFill>
              </a:rPr>
              <a:t>the</a:t>
            </a:r>
            <a:r>
              <a:rPr lang="zh-CN" altLang="en-US" sz="2400" dirty="0">
                <a:solidFill>
                  <a:srgbClr val="00B0F0"/>
                </a:solidFill>
              </a:rPr>
              <a:t> </a:t>
            </a:r>
            <a:r>
              <a:rPr lang="en-US" altLang="zh-CN" sz="2400" dirty="0">
                <a:solidFill>
                  <a:srgbClr val="00B0F0"/>
                </a:solidFill>
              </a:rPr>
              <a:t>graph</a:t>
            </a:r>
            <a:endParaRPr lang="en-US" sz="2400" dirty="0">
              <a:solidFill>
                <a:srgbClr val="00B0F0"/>
              </a:solidFill>
            </a:endParaRPr>
          </a:p>
        </p:txBody>
      </p:sp>
      <p:pic>
        <p:nvPicPr>
          <p:cNvPr id="8" name="Picture 7">
            <a:extLst>
              <a:ext uri="{FF2B5EF4-FFF2-40B4-BE49-F238E27FC236}">
                <a16:creationId xmlns:a16="http://schemas.microsoft.com/office/drawing/2014/main" id="{45464053-77FC-F948-8C83-E5F74BBCDE6E}"/>
              </a:ext>
            </a:extLst>
          </p:cNvPr>
          <p:cNvPicPr>
            <a:picLocks noChangeAspect="1"/>
          </p:cNvPicPr>
          <p:nvPr/>
        </p:nvPicPr>
        <p:blipFill>
          <a:blip r:embed="rId4"/>
          <a:stretch>
            <a:fillRect/>
          </a:stretch>
        </p:blipFill>
        <p:spPr>
          <a:xfrm>
            <a:off x="1067999" y="3780686"/>
            <a:ext cx="6178375" cy="464325"/>
          </a:xfrm>
          <a:prstGeom prst="rect">
            <a:avLst/>
          </a:prstGeom>
        </p:spPr>
      </p:pic>
      <p:pic>
        <p:nvPicPr>
          <p:cNvPr id="9" name="Picture 8">
            <a:extLst>
              <a:ext uri="{FF2B5EF4-FFF2-40B4-BE49-F238E27FC236}">
                <a16:creationId xmlns:a16="http://schemas.microsoft.com/office/drawing/2014/main" id="{A97E682E-1421-CE4C-B125-8C674524AB29}"/>
              </a:ext>
            </a:extLst>
          </p:cNvPr>
          <p:cNvPicPr>
            <a:picLocks noChangeAspect="1"/>
          </p:cNvPicPr>
          <p:nvPr/>
        </p:nvPicPr>
        <p:blipFill>
          <a:blip r:embed="rId5"/>
          <a:stretch>
            <a:fillRect/>
          </a:stretch>
        </p:blipFill>
        <p:spPr>
          <a:xfrm>
            <a:off x="1068000" y="5575773"/>
            <a:ext cx="2324129" cy="462856"/>
          </a:xfrm>
          <a:prstGeom prst="rect">
            <a:avLst/>
          </a:prstGeom>
        </p:spPr>
      </p:pic>
      <p:sp>
        <p:nvSpPr>
          <p:cNvPr id="13" name="TextBox 12">
            <a:extLst>
              <a:ext uri="{FF2B5EF4-FFF2-40B4-BE49-F238E27FC236}">
                <a16:creationId xmlns:a16="http://schemas.microsoft.com/office/drawing/2014/main" id="{F5D5C99E-A92A-154D-AC7B-63E88E0E2C5B}"/>
              </a:ext>
            </a:extLst>
          </p:cNvPr>
          <p:cNvSpPr txBox="1"/>
          <p:nvPr/>
        </p:nvSpPr>
        <p:spPr>
          <a:xfrm>
            <a:off x="877527" y="4695886"/>
            <a:ext cx="8345608" cy="461665"/>
          </a:xfrm>
          <a:prstGeom prst="rect">
            <a:avLst/>
          </a:prstGeom>
          <a:noFill/>
        </p:spPr>
        <p:txBody>
          <a:bodyPr wrap="square" rtlCol="0">
            <a:spAutoFit/>
          </a:bodyPr>
          <a:lstStyle/>
          <a:p>
            <a:r>
              <a:rPr lang="en-US" altLang="zh-CN" sz="2400" dirty="0">
                <a:solidFill>
                  <a:srgbClr val="00B0F0"/>
                </a:solidFill>
              </a:rPr>
              <a:t>Concatenate</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node</a:t>
            </a:r>
            <a:r>
              <a:rPr lang="zh-CN" altLang="en-US" sz="2400" dirty="0">
                <a:solidFill>
                  <a:srgbClr val="00B0F0"/>
                </a:solidFill>
              </a:rPr>
              <a:t> </a:t>
            </a:r>
            <a:r>
              <a:rPr lang="en-US" altLang="zh-CN" sz="2400" dirty="0">
                <a:solidFill>
                  <a:srgbClr val="00B0F0"/>
                </a:solidFill>
              </a:rPr>
              <a:t>embeddings</a:t>
            </a:r>
            <a:r>
              <a:rPr lang="zh-CN" altLang="en-US" sz="2400" dirty="0">
                <a:solidFill>
                  <a:srgbClr val="00B0F0"/>
                </a:solidFill>
              </a:rPr>
              <a:t> </a:t>
            </a:r>
            <a:r>
              <a:rPr lang="en-US" altLang="zh-CN" sz="2400" dirty="0">
                <a:solidFill>
                  <a:srgbClr val="00B0F0"/>
                </a:solidFill>
              </a:rPr>
              <a:t>at</a:t>
            </a:r>
            <a:r>
              <a:rPr lang="zh-CN" altLang="en-US" sz="2400" dirty="0">
                <a:solidFill>
                  <a:srgbClr val="00B0F0"/>
                </a:solidFill>
              </a:rPr>
              <a:t> </a:t>
            </a:r>
            <a:r>
              <a:rPr lang="en-US" altLang="zh-CN" sz="2400" dirty="0">
                <a:solidFill>
                  <a:srgbClr val="00B0F0"/>
                </a:solidFill>
              </a:rPr>
              <a:t>last</a:t>
            </a:r>
            <a:r>
              <a:rPr lang="zh-CN" altLang="en-US" sz="2400" dirty="0">
                <a:solidFill>
                  <a:srgbClr val="00B0F0"/>
                </a:solidFill>
              </a:rPr>
              <a:t> </a:t>
            </a:r>
            <a:r>
              <a:rPr lang="en-US" altLang="zh-CN" sz="2400" dirty="0">
                <a:solidFill>
                  <a:srgbClr val="00B0F0"/>
                </a:solidFill>
              </a:rPr>
              <a:t>hop</a:t>
            </a:r>
            <a:endParaRPr lang="en-US" sz="2400" dirty="0">
              <a:solidFill>
                <a:srgbClr val="00B0F0"/>
              </a:solidFill>
            </a:endParaRPr>
          </a:p>
        </p:txBody>
      </p:sp>
      <p:grpSp>
        <p:nvGrpSpPr>
          <p:cNvPr id="22" name="Group 21">
            <a:extLst>
              <a:ext uri="{FF2B5EF4-FFF2-40B4-BE49-F238E27FC236}">
                <a16:creationId xmlns:a16="http://schemas.microsoft.com/office/drawing/2014/main" id="{6ED58606-84B2-6640-830F-AF85CBEADB95}"/>
              </a:ext>
            </a:extLst>
          </p:cNvPr>
          <p:cNvGrpSpPr/>
          <p:nvPr/>
        </p:nvGrpSpPr>
        <p:grpSpPr>
          <a:xfrm>
            <a:off x="8563898" y="1906453"/>
            <a:ext cx="3317741" cy="3550450"/>
            <a:chOff x="8442572" y="1375509"/>
            <a:chExt cx="3360407" cy="3525829"/>
          </a:xfrm>
        </p:grpSpPr>
        <p:grpSp>
          <p:nvGrpSpPr>
            <p:cNvPr id="18" name="Group 17">
              <a:extLst>
                <a:ext uri="{FF2B5EF4-FFF2-40B4-BE49-F238E27FC236}">
                  <a16:creationId xmlns:a16="http://schemas.microsoft.com/office/drawing/2014/main" id="{C345A5FD-A234-514E-BA7F-D5C9811085E9}"/>
                </a:ext>
              </a:extLst>
            </p:cNvPr>
            <p:cNvGrpSpPr/>
            <p:nvPr/>
          </p:nvGrpSpPr>
          <p:grpSpPr>
            <a:xfrm>
              <a:off x="8442572" y="1375509"/>
              <a:ext cx="3360407" cy="3190154"/>
              <a:chOff x="8464141" y="1893472"/>
              <a:chExt cx="3057682" cy="2745487"/>
            </a:xfrm>
          </p:grpSpPr>
          <p:grpSp>
            <p:nvGrpSpPr>
              <p:cNvPr id="15" name="Group 14">
                <a:extLst>
                  <a:ext uri="{FF2B5EF4-FFF2-40B4-BE49-F238E27FC236}">
                    <a16:creationId xmlns:a16="http://schemas.microsoft.com/office/drawing/2014/main" id="{6A5D999E-035C-B64D-A99A-C3376CB53C74}"/>
                  </a:ext>
                </a:extLst>
              </p:cNvPr>
              <p:cNvGrpSpPr/>
              <p:nvPr/>
            </p:nvGrpSpPr>
            <p:grpSpPr>
              <a:xfrm>
                <a:off x="8464141" y="1893472"/>
                <a:ext cx="3057682" cy="2745487"/>
                <a:chOff x="8464141" y="1893472"/>
                <a:chExt cx="3057682" cy="2745487"/>
              </a:xfrm>
            </p:grpSpPr>
            <p:pic>
              <p:nvPicPr>
                <p:cNvPr id="10" name="Picture 9">
                  <a:extLst>
                    <a:ext uri="{FF2B5EF4-FFF2-40B4-BE49-F238E27FC236}">
                      <a16:creationId xmlns:a16="http://schemas.microsoft.com/office/drawing/2014/main" id="{C3440874-3208-754C-ADA1-DE5391745150}"/>
                    </a:ext>
                  </a:extLst>
                </p:cNvPr>
                <p:cNvPicPr>
                  <a:picLocks noChangeAspect="1"/>
                </p:cNvPicPr>
                <p:nvPr/>
              </p:nvPicPr>
              <p:blipFill>
                <a:blip r:embed="rId6"/>
                <a:stretch>
                  <a:fillRect/>
                </a:stretch>
              </p:blipFill>
              <p:spPr>
                <a:xfrm>
                  <a:off x="8610600" y="2072860"/>
                  <a:ext cx="2911223" cy="2566099"/>
                </a:xfrm>
                <a:prstGeom prst="rect">
                  <a:avLst/>
                </a:prstGeom>
              </p:spPr>
            </p:pic>
            <p:pic>
              <p:nvPicPr>
                <p:cNvPr id="14" name="Picture 13">
                  <a:extLst>
                    <a:ext uri="{FF2B5EF4-FFF2-40B4-BE49-F238E27FC236}">
                      <a16:creationId xmlns:a16="http://schemas.microsoft.com/office/drawing/2014/main" id="{6BA76D9E-A381-D046-B1DD-9DD5DE014A5B}"/>
                    </a:ext>
                  </a:extLst>
                </p:cNvPr>
                <p:cNvPicPr>
                  <a:picLocks noChangeAspect="1"/>
                </p:cNvPicPr>
                <p:nvPr/>
              </p:nvPicPr>
              <p:blipFill>
                <a:blip r:embed="rId7"/>
                <a:stretch>
                  <a:fillRect/>
                </a:stretch>
              </p:blipFill>
              <p:spPr>
                <a:xfrm>
                  <a:off x="8464141" y="1893472"/>
                  <a:ext cx="1102646" cy="369333"/>
                </a:xfrm>
                <a:prstGeom prst="rect">
                  <a:avLst/>
                </a:prstGeom>
              </p:spPr>
            </p:pic>
          </p:grpSp>
          <p:pic>
            <p:nvPicPr>
              <p:cNvPr id="16" name="Picture 15">
                <a:extLst>
                  <a:ext uri="{FF2B5EF4-FFF2-40B4-BE49-F238E27FC236}">
                    <a16:creationId xmlns:a16="http://schemas.microsoft.com/office/drawing/2014/main" id="{08CE2593-F391-F44E-8334-7349C94BFD88}"/>
                  </a:ext>
                </a:extLst>
              </p:cNvPr>
              <p:cNvPicPr>
                <a:picLocks noChangeAspect="1"/>
              </p:cNvPicPr>
              <p:nvPr/>
            </p:nvPicPr>
            <p:blipFill>
              <a:blip r:embed="rId7"/>
              <a:stretch>
                <a:fillRect/>
              </a:stretch>
            </p:blipFill>
            <p:spPr>
              <a:xfrm>
                <a:off x="9710380" y="4174653"/>
                <a:ext cx="242324" cy="369333"/>
              </a:xfrm>
              <a:prstGeom prst="rect">
                <a:avLst/>
              </a:prstGeom>
            </p:spPr>
          </p:pic>
          <p:pic>
            <p:nvPicPr>
              <p:cNvPr id="17" name="Picture 16">
                <a:extLst>
                  <a:ext uri="{FF2B5EF4-FFF2-40B4-BE49-F238E27FC236}">
                    <a16:creationId xmlns:a16="http://schemas.microsoft.com/office/drawing/2014/main" id="{93E6C33D-3BC9-A744-BF09-62DDBDA7D752}"/>
                  </a:ext>
                </a:extLst>
              </p:cNvPr>
              <p:cNvPicPr>
                <a:picLocks noChangeAspect="1"/>
              </p:cNvPicPr>
              <p:nvPr/>
            </p:nvPicPr>
            <p:blipFill>
              <a:blip r:embed="rId7"/>
              <a:stretch>
                <a:fillRect/>
              </a:stretch>
            </p:blipFill>
            <p:spPr>
              <a:xfrm>
                <a:off x="10479752" y="4174652"/>
                <a:ext cx="242324" cy="369333"/>
              </a:xfrm>
              <a:prstGeom prst="rect">
                <a:avLst/>
              </a:prstGeom>
            </p:spPr>
          </p:pic>
        </p:grpSp>
        <p:pic>
          <p:nvPicPr>
            <p:cNvPr id="19" name="Picture 18">
              <a:extLst>
                <a:ext uri="{FF2B5EF4-FFF2-40B4-BE49-F238E27FC236}">
                  <a16:creationId xmlns:a16="http://schemas.microsoft.com/office/drawing/2014/main" id="{4813D8D1-88EC-D447-A98C-D36002E4F450}"/>
                </a:ext>
              </a:extLst>
            </p:cNvPr>
            <p:cNvPicPr>
              <a:picLocks noChangeAspect="1"/>
            </p:cNvPicPr>
            <p:nvPr/>
          </p:nvPicPr>
          <p:blipFill>
            <a:blip r:embed="rId8"/>
            <a:stretch>
              <a:fillRect/>
            </a:stretch>
          </p:blipFill>
          <p:spPr>
            <a:xfrm>
              <a:off x="10418032" y="4588760"/>
              <a:ext cx="372433" cy="312578"/>
            </a:xfrm>
            <a:prstGeom prst="rect">
              <a:avLst/>
            </a:prstGeom>
          </p:spPr>
        </p:pic>
        <p:pic>
          <p:nvPicPr>
            <p:cNvPr id="21" name="Picture 20">
              <a:extLst>
                <a:ext uri="{FF2B5EF4-FFF2-40B4-BE49-F238E27FC236}">
                  <a16:creationId xmlns:a16="http://schemas.microsoft.com/office/drawing/2014/main" id="{4486B13A-3F28-C94A-BA6B-2DC4C034C843}"/>
                </a:ext>
              </a:extLst>
            </p:cNvPr>
            <p:cNvPicPr>
              <a:picLocks noChangeAspect="1"/>
            </p:cNvPicPr>
            <p:nvPr/>
          </p:nvPicPr>
          <p:blipFill>
            <a:blip r:embed="rId9"/>
            <a:stretch>
              <a:fillRect/>
            </a:stretch>
          </p:blipFill>
          <p:spPr>
            <a:xfrm>
              <a:off x="9606165" y="4588168"/>
              <a:ext cx="355617" cy="298464"/>
            </a:xfrm>
            <a:prstGeom prst="rect">
              <a:avLst/>
            </a:prstGeom>
          </p:spPr>
        </p:pic>
      </p:grpSp>
      <p:sp>
        <p:nvSpPr>
          <p:cNvPr id="26" name="TextBox 25">
            <a:extLst>
              <a:ext uri="{FF2B5EF4-FFF2-40B4-BE49-F238E27FC236}">
                <a16:creationId xmlns:a16="http://schemas.microsoft.com/office/drawing/2014/main" id="{9D303150-5683-7647-9A81-32C9E888A6DB}"/>
              </a:ext>
            </a:extLst>
          </p:cNvPr>
          <p:cNvSpPr txBox="1"/>
          <p:nvPr/>
        </p:nvSpPr>
        <p:spPr>
          <a:xfrm>
            <a:off x="4145730" y="6522832"/>
            <a:ext cx="5690982"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Xu</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“Graph2Seq: Graph to Sequence Learning with Attention-based Neural Networks”.</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2018.</a:t>
            </a:r>
            <a:endParaRPr lang="en-US" sz="1100" i="1" dirty="0">
              <a:latin typeface="Calibri" panose="020F0502020204030204" pitchFamily="34" charset="0"/>
              <a:cs typeface="Calibri" panose="020F0502020204030204" pitchFamily="34" charset="0"/>
            </a:endParaRPr>
          </a:p>
        </p:txBody>
      </p:sp>
      <p:sp>
        <p:nvSpPr>
          <p:cNvPr id="23" name="Oval 22">
            <a:extLst>
              <a:ext uri="{FF2B5EF4-FFF2-40B4-BE49-F238E27FC236}">
                <a16:creationId xmlns:a16="http://schemas.microsoft.com/office/drawing/2014/main" id="{0D60C09A-5182-D549-A563-1C5E470E98E6}"/>
              </a:ext>
            </a:extLst>
          </p:cNvPr>
          <p:cNvSpPr/>
          <p:nvPr/>
        </p:nvSpPr>
        <p:spPr>
          <a:xfrm>
            <a:off x="5838681" y="2706203"/>
            <a:ext cx="1132390"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84C7E09F-88C8-BA44-BD3E-DB9D8A01DB8F}"/>
              </a:ext>
            </a:extLst>
          </p:cNvPr>
          <p:cNvSpPr/>
          <p:nvPr/>
        </p:nvSpPr>
        <p:spPr>
          <a:xfrm>
            <a:off x="5907507" y="3616152"/>
            <a:ext cx="1063564" cy="788248"/>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9940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23" grpId="0" animBg="1"/>
      <p:bldP spid="2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FFBEE-2579-DF42-B4D6-A3591FFE2B3F}"/>
              </a:ext>
            </a:extLst>
          </p:cNvPr>
          <p:cNvSpPr>
            <a:spLocks noGrp="1"/>
          </p:cNvSpPr>
          <p:nvPr>
            <p:ph type="title"/>
          </p:nvPr>
        </p:nvSpPr>
        <p:spPr/>
        <p:txBody>
          <a:bodyPr>
            <a:normAutofit/>
          </a:bodyPr>
          <a:lstStyle/>
          <a:p>
            <a:r>
              <a:rPr lang="en-US" altLang="zh-CN" b="1" spc="-253" dirty="0">
                <a:solidFill>
                  <a:srgbClr val="C00000"/>
                </a:solidFill>
              </a:rPr>
              <a:t>Bidirectional</a:t>
            </a:r>
            <a:r>
              <a:rPr lang="zh-CN" altLang="en-US" b="1" spc="-253" dirty="0">
                <a:solidFill>
                  <a:srgbClr val="C00000"/>
                </a:solidFill>
              </a:rPr>
              <a:t> </a:t>
            </a:r>
            <a:r>
              <a:rPr lang="en-US" altLang="zh-CN" b="1" spc="-253" dirty="0">
                <a:solidFill>
                  <a:srgbClr val="C00000"/>
                </a:solidFill>
              </a:rPr>
              <a:t>GNNs</a:t>
            </a:r>
            <a:r>
              <a:rPr lang="zh-CN" altLang="en-US" b="1" spc="-253" dirty="0">
                <a:solidFill>
                  <a:srgbClr val="C00000"/>
                </a:solidFill>
              </a:rPr>
              <a:t> </a:t>
            </a:r>
            <a:r>
              <a:rPr lang="en-US" altLang="zh-CN" b="1" spc="-253" dirty="0">
                <a:solidFill>
                  <a:srgbClr val="C00000"/>
                </a:solidFill>
              </a:rPr>
              <a:t>for</a:t>
            </a:r>
            <a:r>
              <a:rPr lang="zh-CN" altLang="en-US" b="1" spc="-253" dirty="0">
                <a:solidFill>
                  <a:srgbClr val="C00000"/>
                </a:solidFill>
              </a:rPr>
              <a:t> </a:t>
            </a:r>
            <a:r>
              <a:rPr lang="en-US" altLang="zh-CN" b="1" spc="-253" dirty="0">
                <a:solidFill>
                  <a:srgbClr val="C00000"/>
                </a:solidFill>
              </a:rPr>
              <a:t>Directed</a:t>
            </a:r>
            <a:r>
              <a:rPr lang="zh-CN" altLang="en-US" b="1" spc="-253" dirty="0">
                <a:solidFill>
                  <a:srgbClr val="C00000"/>
                </a:solidFill>
              </a:rPr>
              <a:t> </a:t>
            </a:r>
            <a:r>
              <a:rPr lang="en-US" altLang="zh-CN" b="1" spc="-253" dirty="0">
                <a:solidFill>
                  <a:srgbClr val="C00000"/>
                </a:solidFill>
              </a:rPr>
              <a:t>Graphs</a:t>
            </a:r>
            <a:r>
              <a:rPr lang="zh-CN" altLang="en-US" b="1" spc="-253" dirty="0">
                <a:solidFill>
                  <a:srgbClr val="C00000"/>
                </a:solidFill>
              </a:rPr>
              <a:t> </a:t>
            </a:r>
            <a:r>
              <a:rPr lang="en-US" altLang="zh-CN" b="1" spc="-253" dirty="0">
                <a:solidFill>
                  <a:srgbClr val="C00000"/>
                </a:solidFill>
              </a:rPr>
              <a:t>(</a:t>
            </a:r>
            <a:r>
              <a:rPr lang="en-US" altLang="zh-CN" b="1" spc="-253" dirty="0" err="1">
                <a:solidFill>
                  <a:srgbClr val="C00000"/>
                </a:solidFill>
              </a:rPr>
              <a:t>cont</a:t>
            </a:r>
            <a:r>
              <a:rPr lang="en-US" altLang="zh-CN" b="1" spc="-253" dirty="0">
                <a:solidFill>
                  <a:srgbClr val="C00000"/>
                </a:solidFill>
              </a:rPr>
              <a:t>)</a:t>
            </a:r>
            <a:endParaRPr kumimoji="1" lang="zh-CN" altLang="en-US" dirty="0"/>
          </a:p>
        </p:txBody>
      </p:sp>
      <p:sp>
        <p:nvSpPr>
          <p:cNvPr id="3" name="内容占位符 2">
            <a:extLst>
              <a:ext uri="{FF2B5EF4-FFF2-40B4-BE49-F238E27FC236}">
                <a16:creationId xmlns:a16="http://schemas.microsoft.com/office/drawing/2014/main" id="{498E520A-95EA-0B41-BDBE-845F09332312}"/>
              </a:ext>
            </a:extLst>
          </p:cNvPr>
          <p:cNvSpPr>
            <a:spLocks noGrp="1"/>
          </p:cNvSpPr>
          <p:nvPr>
            <p:ph idx="1"/>
          </p:nvPr>
        </p:nvSpPr>
        <p:spPr>
          <a:xfrm>
            <a:off x="838200" y="1508369"/>
            <a:ext cx="10515600" cy="524162"/>
          </a:xfrm>
        </p:spPr>
        <p:txBody>
          <a:bodyPr/>
          <a:lstStyle/>
          <a:p>
            <a:pPr marL="0" indent="0">
              <a:buNone/>
            </a:pPr>
            <a:r>
              <a:rPr lang="en-US" altLang="zh-CN" dirty="0">
                <a:solidFill>
                  <a:srgbClr val="002060"/>
                </a:solidFill>
                <a:latin typeface="Calibri" panose="020F0502020204030204" pitchFamily="34" charset="0"/>
                <a:cs typeface="Calibri" panose="020F0502020204030204" pitchFamily="34" charset="0"/>
              </a:rPr>
              <a:t>Bi-Fuse</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GNNs</a:t>
            </a:r>
            <a:r>
              <a:rPr lang="zh-CN" altLang="en-US" dirty="0">
                <a:solidFill>
                  <a:srgbClr val="002060"/>
                </a:solidFill>
                <a:latin typeface="Calibri" panose="020F0502020204030204" pitchFamily="34" charset="0"/>
                <a:cs typeface="Calibri" panose="020F0502020204030204" pitchFamily="34" charset="0"/>
              </a:rPr>
              <a:t> </a:t>
            </a:r>
            <a:r>
              <a:rPr lang="en-US" altLang="zh-CN" dirty="0">
                <a:solidFill>
                  <a:srgbClr val="002060"/>
                </a:solidFill>
                <a:latin typeface="Calibri" panose="020F0502020204030204" pitchFamily="34" charset="0"/>
                <a:cs typeface="Calibri" panose="020F0502020204030204" pitchFamily="34" charset="0"/>
              </a:rPr>
              <a:t>formulation:</a:t>
            </a:r>
          </a:p>
        </p:txBody>
      </p:sp>
      <p:sp>
        <p:nvSpPr>
          <p:cNvPr id="4" name="灯片编号占位符 3">
            <a:extLst>
              <a:ext uri="{FF2B5EF4-FFF2-40B4-BE49-F238E27FC236}">
                <a16:creationId xmlns:a16="http://schemas.microsoft.com/office/drawing/2014/main" id="{7DA292A9-F3FF-0D4C-A45C-4BBE99770D4B}"/>
              </a:ext>
            </a:extLst>
          </p:cNvPr>
          <p:cNvSpPr>
            <a:spLocks noGrp="1"/>
          </p:cNvSpPr>
          <p:nvPr>
            <p:ph type="sldNum" sz="quarter" idx="12"/>
          </p:nvPr>
        </p:nvSpPr>
        <p:spPr/>
        <p:txBody>
          <a:bodyPr/>
          <a:lstStyle/>
          <a:p>
            <a:fld id="{4C15419E-54D6-8648-ABFB-BEF58E3E877E}" type="slidenum">
              <a:rPr lang="en-US" smtClean="0"/>
              <a:t>86</a:t>
            </a:fld>
            <a:endParaRPr lang="en-US"/>
          </a:p>
        </p:txBody>
      </p:sp>
      <p:pic>
        <p:nvPicPr>
          <p:cNvPr id="9" name="Picture 8">
            <a:extLst>
              <a:ext uri="{FF2B5EF4-FFF2-40B4-BE49-F238E27FC236}">
                <a16:creationId xmlns:a16="http://schemas.microsoft.com/office/drawing/2014/main" id="{A6BFD0CD-717B-B541-93E8-16E8CB559BEB}"/>
              </a:ext>
            </a:extLst>
          </p:cNvPr>
          <p:cNvPicPr>
            <a:picLocks noChangeAspect="1"/>
          </p:cNvPicPr>
          <p:nvPr/>
        </p:nvPicPr>
        <p:blipFill>
          <a:blip r:embed="rId3"/>
          <a:stretch>
            <a:fillRect/>
          </a:stretch>
        </p:blipFill>
        <p:spPr>
          <a:xfrm>
            <a:off x="1072124" y="2694932"/>
            <a:ext cx="6567541" cy="455821"/>
          </a:xfrm>
          <a:prstGeom prst="rect">
            <a:avLst/>
          </a:prstGeom>
        </p:spPr>
      </p:pic>
      <p:sp>
        <p:nvSpPr>
          <p:cNvPr id="13" name="TextBox 12">
            <a:extLst>
              <a:ext uri="{FF2B5EF4-FFF2-40B4-BE49-F238E27FC236}">
                <a16:creationId xmlns:a16="http://schemas.microsoft.com/office/drawing/2014/main" id="{2D0A4720-C09D-414B-A456-C3FAFAD615A9}"/>
              </a:ext>
            </a:extLst>
          </p:cNvPr>
          <p:cNvSpPr txBox="1"/>
          <p:nvPr/>
        </p:nvSpPr>
        <p:spPr>
          <a:xfrm>
            <a:off x="916857" y="2095931"/>
            <a:ext cx="6438494" cy="461665"/>
          </a:xfrm>
          <a:prstGeom prst="rect">
            <a:avLst/>
          </a:prstGeom>
          <a:noFill/>
        </p:spPr>
        <p:txBody>
          <a:bodyPr wrap="none" rtlCol="0">
            <a:spAutoFit/>
          </a:bodyPr>
          <a:lstStyle/>
          <a:p>
            <a:r>
              <a:rPr lang="en-US" altLang="zh-CN" sz="2400" dirty="0">
                <a:solidFill>
                  <a:srgbClr val="00B0F0"/>
                </a:solidFill>
              </a:rPr>
              <a:t>Run</a:t>
            </a:r>
            <a:r>
              <a:rPr lang="zh-CN" altLang="en-US" sz="2400" dirty="0">
                <a:solidFill>
                  <a:srgbClr val="00B0F0"/>
                </a:solidFill>
              </a:rPr>
              <a:t> </a:t>
            </a:r>
            <a:r>
              <a:rPr lang="en-US" altLang="zh-CN" sz="2400" dirty="0">
                <a:solidFill>
                  <a:srgbClr val="00B0F0"/>
                </a:solidFill>
              </a:rPr>
              <a:t>one-hop</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node</a:t>
            </a:r>
            <a:r>
              <a:rPr lang="zh-CN" altLang="en-US" sz="2400" dirty="0">
                <a:solidFill>
                  <a:srgbClr val="00B0F0"/>
                </a:solidFill>
              </a:rPr>
              <a:t> </a:t>
            </a:r>
            <a:r>
              <a:rPr lang="en-US" altLang="zh-CN" sz="2400" dirty="0">
                <a:solidFill>
                  <a:srgbClr val="00B0F0"/>
                </a:solidFill>
              </a:rPr>
              <a:t>aggregation</a:t>
            </a:r>
            <a:endParaRPr lang="en-US" sz="2400" dirty="0">
              <a:solidFill>
                <a:srgbClr val="00B0F0"/>
              </a:solidFill>
            </a:endParaRPr>
          </a:p>
        </p:txBody>
      </p:sp>
      <p:pic>
        <p:nvPicPr>
          <p:cNvPr id="10" name="Picture 9">
            <a:extLst>
              <a:ext uri="{FF2B5EF4-FFF2-40B4-BE49-F238E27FC236}">
                <a16:creationId xmlns:a16="http://schemas.microsoft.com/office/drawing/2014/main" id="{63058DD7-9C3F-D842-AE5A-F30339AF1395}"/>
              </a:ext>
            </a:extLst>
          </p:cNvPr>
          <p:cNvPicPr>
            <a:picLocks noChangeAspect="1"/>
          </p:cNvPicPr>
          <p:nvPr/>
        </p:nvPicPr>
        <p:blipFill>
          <a:blip r:embed="rId4"/>
          <a:stretch>
            <a:fillRect/>
          </a:stretch>
        </p:blipFill>
        <p:spPr>
          <a:xfrm>
            <a:off x="1070817" y="3311370"/>
            <a:ext cx="6479050" cy="449679"/>
          </a:xfrm>
          <a:prstGeom prst="rect">
            <a:avLst/>
          </a:prstGeom>
        </p:spPr>
      </p:pic>
      <p:pic>
        <p:nvPicPr>
          <p:cNvPr id="11" name="Picture 10">
            <a:extLst>
              <a:ext uri="{FF2B5EF4-FFF2-40B4-BE49-F238E27FC236}">
                <a16:creationId xmlns:a16="http://schemas.microsoft.com/office/drawing/2014/main" id="{59618323-B142-B24D-A843-5C8BFDEA0AC1}"/>
              </a:ext>
            </a:extLst>
          </p:cNvPr>
          <p:cNvPicPr>
            <a:picLocks noChangeAspect="1"/>
          </p:cNvPicPr>
          <p:nvPr/>
        </p:nvPicPr>
        <p:blipFill>
          <a:blip r:embed="rId5"/>
          <a:stretch>
            <a:fillRect/>
          </a:stretch>
        </p:blipFill>
        <p:spPr>
          <a:xfrm>
            <a:off x="1070817" y="4624194"/>
            <a:ext cx="4492934" cy="452991"/>
          </a:xfrm>
          <a:prstGeom prst="rect">
            <a:avLst/>
          </a:prstGeom>
        </p:spPr>
      </p:pic>
      <p:sp>
        <p:nvSpPr>
          <p:cNvPr id="15" name="TextBox 14">
            <a:extLst>
              <a:ext uri="{FF2B5EF4-FFF2-40B4-BE49-F238E27FC236}">
                <a16:creationId xmlns:a16="http://schemas.microsoft.com/office/drawing/2014/main" id="{4CFD04C6-118B-BE45-94ED-0074551A01D8}"/>
              </a:ext>
            </a:extLst>
          </p:cNvPr>
          <p:cNvSpPr txBox="1"/>
          <p:nvPr/>
        </p:nvSpPr>
        <p:spPr>
          <a:xfrm>
            <a:off x="916857" y="4030652"/>
            <a:ext cx="7195368" cy="461665"/>
          </a:xfrm>
          <a:prstGeom prst="rect">
            <a:avLst/>
          </a:prstGeom>
          <a:noFill/>
        </p:spPr>
        <p:txBody>
          <a:bodyPr wrap="none" rtlCol="0">
            <a:spAutoFit/>
          </a:bodyPr>
          <a:lstStyle/>
          <a:p>
            <a:r>
              <a:rPr lang="en-US" altLang="zh-CN" sz="2400" dirty="0">
                <a:solidFill>
                  <a:srgbClr val="00B0F0"/>
                </a:solidFill>
              </a:rPr>
              <a:t>Fuse</a:t>
            </a:r>
            <a:r>
              <a:rPr lang="zh-CN" altLang="en-US" sz="2400" dirty="0">
                <a:solidFill>
                  <a:srgbClr val="00B0F0"/>
                </a:solidFill>
              </a:rPr>
              <a:t> </a:t>
            </a:r>
            <a:r>
              <a:rPr lang="en-US" altLang="zh-CN" sz="2400" dirty="0">
                <a:solidFill>
                  <a:srgbClr val="00B0F0"/>
                </a:solidFill>
              </a:rPr>
              <a:t>backward/forward</a:t>
            </a:r>
            <a:r>
              <a:rPr lang="zh-CN" altLang="en-US" sz="2400" dirty="0">
                <a:solidFill>
                  <a:srgbClr val="00B0F0"/>
                </a:solidFill>
              </a:rPr>
              <a:t> </a:t>
            </a:r>
            <a:r>
              <a:rPr lang="en-US" altLang="zh-CN" sz="2400" dirty="0">
                <a:solidFill>
                  <a:srgbClr val="00B0F0"/>
                </a:solidFill>
              </a:rPr>
              <a:t>aggregation</a:t>
            </a:r>
            <a:r>
              <a:rPr lang="zh-CN" altLang="en-US" sz="2400" dirty="0">
                <a:solidFill>
                  <a:srgbClr val="00B0F0"/>
                </a:solidFill>
              </a:rPr>
              <a:t> </a:t>
            </a:r>
            <a:r>
              <a:rPr lang="en-US" altLang="zh-CN" sz="2400" dirty="0">
                <a:solidFill>
                  <a:srgbClr val="00B0F0"/>
                </a:solidFill>
              </a:rPr>
              <a:t>vectors</a:t>
            </a:r>
            <a:r>
              <a:rPr lang="zh-CN" altLang="en-US" sz="2400" dirty="0">
                <a:solidFill>
                  <a:srgbClr val="00B0F0"/>
                </a:solidFill>
              </a:rPr>
              <a:t> </a:t>
            </a:r>
            <a:r>
              <a:rPr lang="en-US" altLang="zh-CN" sz="2400" dirty="0">
                <a:solidFill>
                  <a:srgbClr val="00B0F0"/>
                </a:solidFill>
              </a:rPr>
              <a:t>at</a:t>
            </a:r>
            <a:r>
              <a:rPr lang="zh-CN" altLang="en-US" sz="2400" dirty="0">
                <a:solidFill>
                  <a:srgbClr val="00B0F0"/>
                </a:solidFill>
              </a:rPr>
              <a:t> </a:t>
            </a:r>
            <a:r>
              <a:rPr lang="en-US" altLang="zh-CN" sz="2400" dirty="0">
                <a:solidFill>
                  <a:srgbClr val="00B0F0"/>
                </a:solidFill>
              </a:rPr>
              <a:t>each</a:t>
            </a:r>
            <a:r>
              <a:rPr lang="zh-CN" altLang="en-US" sz="2400" dirty="0">
                <a:solidFill>
                  <a:srgbClr val="00B0F0"/>
                </a:solidFill>
              </a:rPr>
              <a:t> </a:t>
            </a:r>
            <a:r>
              <a:rPr lang="en-US" altLang="zh-CN" sz="2400" dirty="0">
                <a:solidFill>
                  <a:srgbClr val="00B0F0"/>
                </a:solidFill>
              </a:rPr>
              <a:t>hop</a:t>
            </a:r>
            <a:endParaRPr lang="en-US" sz="2400" dirty="0">
              <a:solidFill>
                <a:srgbClr val="00B0F0"/>
              </a:solidFill>
            </a:endParaRPr>
          </a:p>
        </p:txBody>
      </p:sp>
      <p:pic>
        <p:nvPicPr>
          <p:cNvPr id="12" name="Picture 11">
            <a:extLst>
              <a:ext uri="{FF2B5EF4-FFF2-40B4-BE49-F238E27FC236}">
                <a16:creationId xmlns:a16="http://schemas.microsoft.com/office/drawing/2014/main" id="{761BBD95-6CB5-9D4B-B047-F1C33680B119}"/>
              </a:ext>
            </a:extLst>
          </p:cNvPr>
          <p:cNvPicPr>
            <a:picLocks noChangeAspect="1"/>
          </p:cNvPicPr>
          <p:nvPr/>
        </p:nvPicPr>
        <p:blipFill>
          <a:blip r:embed="rId6"/>
          <a:stretch>
            <a:fillRect/>
          </a:stretch>
        </p:blipFill>
        <p:spPr>
          <a:xfrm>
            <a:off x="1072124" y="5748735"/>
            <a:ext cx="3073606" cy="460571"/>
          </a:xfrm>
          <a:prstGeom prst="rect">
            <a:avLst/>
          </a:prstGeom>
        </p:spPr>
      </p:pic>
      <p:sp>
        <p:nvSpPr>
          <p:cNvPr id="16" name="TextBox 15">
            <a:extLst>
              <a:ext uri="{FF2B5EF4-FFF2-40B4-BE49-F238E27FC236}">
                <a16:creationId xmlns:a16="http://schemas.microsoft.com/office/drawing/2014/main" id="{F8488317-67EF-054D-A4A1-9C285C2521DA}"/>
              </a:ext>
            </a:extLst>
          </p:cNvPr>
          <p:cNvSpPr txBox="1"/>
          <p:nvPr/>
        </p:nvSpPr>
        <p:spPr>
          <a:xfrm>
            <a:off x="916857" y="5227375"/>
            <a:ext cx="8852423" cy="461665"/>
          </a:xfrm>
          <a:prstGeom prst="rect">
            <a:avLst/>
          </a:prstGeom>
          <a:noFill/>
        </p:spPr>
        <p:txBody>
          <a:bodyPr wrap="none" rtlCol="0">
            <a:spAutoFit/>
          </a:bodyPr>
          <a:lstStyle/>
          <a:p>
            <a:r>
              <a:rPr lang="en-US" altLang="zh-CN" sz="2400" dirty="0">
                <a:solidFill>
                  <a:srgbClr val="00B0F0"/>
                </a:solidFill>
                <a:latin typeface="Calibri" panose="020F0502020204030204" pitchFamily="34" charset="0"/>
                <a:cs typeface="Calibri" panose="020F0502020204030204" pitchFamily="34" charset="0"/>
              </a:rPr>
              <a:t>Update</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node</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embeddings</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with</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fused</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aggregation</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vectors</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at</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each</a:t>
            </a:r>
            <a:r>
              <a:rPr lang="zh-CN" altLang="en-US" sz="2400" dirty="0">
                <a:solidFill>
                  <a:srgbClr val="00B0F0"/>
                </a:solidFill>
                <a:latin typeface="Calibri" panose="020F0502020204030204" pitchFamily="34" charset="0"/>
                <a:cs typeface="Calibri" panose="020F0502020204030204" pitchFamily="34" charset="0"/>
              </a:rPr>
              <a:t> </a:t>
            </a:r>
            <a:r>
              <a:rPr lang="en-US" altLang="zh-CN" sz="2400" dirty="0">
                <a:solidFill>
                  <a:srgbClr val="00B0F0"/>
                </a:solidFill>
                <a:latin typeface="Calibri" panose="020F0502020204030204" pitchFamily="34" charset="0"/>
                <a:cs typeface="Calibri" panose="020F0502020204030204" pitchFamily="34" charset="0"/>
              </a:rPr>
              <a:t>hop</a:t>
            </a:r>
            <a:endParaRPr lang="en-US" sz="2400" dirty="0">
              <a:solidFill>
                <a:srgbClr val="00B0F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08FA1B0D-D992-8A47-A658-2EDBE5572BC5}"/>
              </a:ext>
            </a:extLst>
          </p:cNvPr>
          <p:cNvPicPr>
            <a:picLocks noChangeAspect="1"/>
          </p:cNvPicPr>
          <p:nvPr/>
        </p:nvPicPr>
        <p:blipFill>
          <a:blip r:embed="rId7"/>
          <a:stretch>
            <a:fillRect/>
          </a:stretch>
        </p:blipFill>
        <p:spPr>
          <a:xfrm>
            <a:off x="8541776" y="2230802"/>
            <a:ext cx="3279807" cy="2410024"/>
          </a:xfrm>
          <a:prstGeom prst="rect">
            <a:avLst/>
          </a:prstGeom>
        </p:spPr>
      </p:pic>
      <p:sp>
        <p:nvSpPr>
          <p:cNvPr id="19" name="TextBox 18">
            <a:extLst>
              <a:ext uri="{FF2B5EF4-FFF2-40B4-BE49-F238E27FC236}">
                <a16:creationId xmlns:a16="http://schemas.microsoft.com/office/drawing/2014/main" id="{1A26DDC7-A6F0-7547-97BC-7698B712E585}"/>
              </a:ext>
            </a:extLst>
          </p:cNvPr>
          <p:cNvSpPr txBox="1"/>
          <p:nvPr/>
        </p:nvSpPr>
        <p:spPr>
          <a:xfrm>
            <a:off x="4145730" y="6522832"/>
            <a:ext cx="6808274" cy="261610"/>
          </a:xfrm>
          <a:prstGeom prst="rect">
            <a:avLst/>
          </a:prstGeom>
          <a:noFill/>
        </p:spPr>
        <p:txBody>
          <a:bodyPr wrap="none" rtlCol="0">
            <a:spAutoFit/>
          </a:bodyPr>
          <a:lstStyle/>
          <a:p>
            <a:r>
              <a:rPr lang="en-US" altLang="zh-CN" sz="1100" i="1" dirty="0">
                <a:latin typeface="Calibri" panose="020F0502020204030204" pitchFamily="34" charset="0"/>
                <a:cs typeface="Calibri" panose="020F0502020204030204" pitchFamily="34" charset="0"/>
              </a:rPr>
              <a:t>Chen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et</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al.</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“Reinforcement Learning Based Graph-to-Sequence Model for Natural Question Generation”.</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ICLR</a:t>
            </a:r>
            <a:r>
              <a:rPr lang="zh-CN" altLang="en-US" sz="1100" i="1" dirty="0">
                <a:latin typeface="Calibri" panose="020F0502020204030204" pitchFamily="34" charset="0"/>
                <a:cs typeface="Calibri" panose="020F0502020204030204" pitchFamily="34" charset="0"/>
              </a:rPr>
              <a:t> </a:t>
            </a:r>
            <a:r>
              <a:rPr lang="en-US" altLang="zh-CN" sz="1100" i="1" dirty="0">
                <a:latin typeface="Calibri" panose="020F0502020204030204" pitchFamily="34" charset="0"/>
                <a:cs typeface="Calibri" panose="020F0502020204030204" pitchFamily="34" charset="0"/>
              </a:rPr>
              <a:t>2020.</a:t>
            </a:r>
            <a:endParaRPr lang="en-US" sz="1100" i="1" dirty="0">
              <a:latin typeface="Calibri" panose="020F0502020204030204" pitchFamily="34" charset="0"/>
              <a:cs typeface="Calibri" panose="020F0502020204030204" pitchFamily="34" charset="0"/>
            </a:endParaRPr>
          </a:p>
        </p:txBody>
      </p:sp>
      <p:sp>
        <p:nvSpPr>
          <p:cNvPr id="21" name="Oval 20">
            <a:extLst>
              <a:ext uri="{FF2B5EF4-FFF2-40B4-BE49-F238E27FC236}">
                <a16:creationId xmlns:a16="http://schemas.microsoft.com/office/drawing/2014/main" id="{33A87289-0CE9-9B44-88EC-03705A14ADDB}"/>
              </a:ext>
            </a:extLst>
          </p:cNvPr>
          <p:cNvSpPr/>
          <p:nvPr/>
        </p:nvSpPr>
        <p:spPr>
          <a:xfrm>
            <a:off x="6302338" y="2606572"/>
            <a:ext cx="1053013" cy="598747"/>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089AA7F2-769B-2849-A0E0-81A23835ADEF}"/>
              </a:ext>
            </a:extLst>
          </p:cNvPr>
          <p:cNvSpPr/>
          <p:nvPr/>
        </p:nvSpPr>
        <p:spPr>
          <a:xfrm>
            <a:off x="6213987" y="3268609"/>
            <a:ext cx="1141364" cy="544545"/>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385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21" grpId="0" animBg="1"/>
      <p:bldP spid="2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1253331"/>
            <a:ext cx="10515600" cy="4351338"/>
          </a:xfrm>
        </p:spPr>
        <p:txBody>
          <a:bodyPr/>
          <a:lstStyle/>
          <a:p>
            <a:r>
              <a:rPr kumimoji="1" lang="en-US" altLang="zh-CN" dirty="0">
                <a:solidFill>
                  <a:srgbClr val="00B0F0"/>
                </a:solidFill>
              </a:rPr>
              <a:t>Graph</a:t>
            </a:r>
            <a:r>
              <a:rPr kumimoji="1" lang="zh-CN" altLang="en-US" dirty="0">
                <a:solidFill>
                  <a:srgbClr val="00B0F0"/>
                </a:solidFill>
              </a:rPr>
              <a:t> </a:t>
            </a:r>
            <a:r>
              <a:rPr kumimoji="1" lang="en-US" altLang="zh-CN" dirty="0">
                <a:solidFill>
                  <a:srgbClr val="00B0F0"/>
                </a:solidFill>
              </a:rPr>
              <a:t>embedding</a:t>
            </a:r>
          </a:p>
          <a:p>
            <a:pPr lvl="1">
              <a:buFont typeface="Arial" charset="0"/>
              <a:buChar char="•"/>
            </a:pPr>
            <a:r>
              <a:rPr kumimoji="1" lang="en-US" altLang="zh-CN" dirty="0">
                <a:solidFill>
                  <a:srgbClr val="FF0000"/>
                </a:solidFill>
              </a:rPr>
              <a:t>Pooling</a:t>
            </a:r>
            <a:r>
              <a:rPr kumimoji="1" lang="zh-CN" altLang="en-US" dirty="0">
                <a:solidFill>
                  <a:srgbClr val="FF0000"/>
                </a:solidFill>
              </a:rPr>
              <a:t> </a:t>
            </a:r>
            <a:r>
              <a:rPr kumimoji="1" lang="en-US" altLang="zh-CN" dirty="0">
                <a:solidFill>
                  <a:srgbClr val="FF0000"/>
                </a:solidFill>
              </a:rPr>
              <a:t>based</a:t>
            </a:r>
            <a:r>
              <a:rPr kumimoji="1" lang="zh-CN" altLang="en-US" dirty="0">
                <a:solidFill>
                  <a:srgbClr val="FF0000"/>
                </a:solidFill>
              </a:rPr>
              <a:t> </a:t>
            </a:r>
            <a:r>
              <a:rPr kumimoji="1" lang="en-US" altLang="zh-CN" dirty="0">
                <a:solidFill>
                  <a:srgbClr val="FF0000"/>
                </a:solidFill>
              </a:rPr>
              <a:t>graph</a:t>
            </a:r>
            <a:r>
              <a:rPr kumimoji="1" lang="zh-CN" altLang="en-US" dirty="0">
                <a:solidFill>
                  <a:srgbClr val="FF0000"/>
                </a:solidFill>
              </a:rPr>
              <a:t> </a:t>
            </a:r>
            <a:r>
              <a:rPr kumimoji="1" lang="en-US" altLang="zh-CN" dirty="0">
                <a:solidFill>
                  <a:srgbClr val="FF0000"/>
                </a:solidFill>
              </a:rPr>
              <a:t>embedding</a:t>
            </a:r>
            <a:r>
              <a:rPr kumimoji="1" lang="zh-CN" altLang="en-US" dirty="0">
                <a:solidFill>
                  <a:srgbClr val="FF0000"/>
                </a:solidFill>
              </a:rPr>
              <a:t> </a:t>
            </a:r>
            <a:r>
              <a:rPr kumimoji="1" lang="en-US" altLang="zh-CN" dirty="0"/>
              <a:t>(</a:t>
            </a:r>
            <a:r>
              <a:rPr kumimoji="1" lang="en-US" altLang="zh-CN" i="1" dirty="0"/>
              <a:t>max,</a:t>
            </a:r>
            <a:r>
              <a:rPr kumimoji="1" lang="zh-CN" altLang="en-US" i="1" dirty="0"/>
              <a:t> </a:t>
            </a:r>
            <a:r>
              <a:rPr kumimoji="1" lang="en-US" altLang="zh-CN" i="1" dirty="0"/>
              <a:t>min</a:t>
            </a:r>
            <a:r>
              <a:rPr kumimoji="1" lang="zh-CN" altLang="en-US" i="1" dirty="0"/>
              <a:t> </a:t>
            </a:r>
            <a:r>
              <a:rPr kumimoji="1" lang="en-US" altLang="zh-CN" i="1" dirty="0"/>
              <a:t>and</a:t>
            </a:r>
            <a:r>
              <a:rPr kumimoji="1" lang="zh-CN" altLang="en-US" i="1" dirty="0"/>
              <a:t> </a:t>
            </a:r>
            <a:r>
              <a:rPr kumimoji="1" lang="en-US" altLang="zh-CN" i="1" dirty="0"/>
              <a:t>average</a:t>
            </a:r>
            <a:r>
              <a:rPr kumimoji="1" lang="zh-CN" altLang="en-US" i="1" dirty="0"/>
              <a:t> </a:t>
            </a:r>
            <a:r>
              <a:rPr kumimoji="1" lang="en-US" altLang="zh-CN" i="1" dirty="0"/>
              <a:t>pooling</a:t>
            </a:r>
            <a:r>
              <a:rPr kumimoji="1" lang="en-US" altLang="zh-CN" dirty="0"/>
              <a:t>)</a:t>
            </a:r>
          </a:p>
          <a:p>
            <a:pPr lvl="1">
              <a:buFont typeface="Arial" charset="0"/>
              <a:buChar char="•"/>
            </a:pPr>
            <a:r>
              <a:rPr kumimoji="1" lang="en-US" altLang="zh-CN" dirty="0"/>
              <a:t>Node</a:t>
            </a:r>
            <a:r>
              <a:rPr kumimoji="1" lang="zh-CN" altLang="en-US" dirty="0"/>
              <a:t> </a:t>
            </a:r>
            <a:r>
              <a:rPr kumimoji="1" lang="en-US" altLang="zh-CN" dirty="0"/>
              <a:t>based</a:t>
            </a:r>
            <a:r>
              <a:rPr kumimoji="1" lang="zh-CN" altLang="en-US" dirty="0"/>
              <a:t> </a:t>
            </a:r>
            <a:r>
              <a:rPr kumimoji="1" lang="en-US" altLang="zh-CN" dirty="0"/>
              <a:t>graph</a:t>
            </a:r>
            <a:r>
              <a:rPr kumimoji="1" lang="zh-CN" altLang="en-US" dirty="0"/>
              <a:t> </a:t>
            </a:r>
            <a:r>
              <a:rPr kumimoji="1" lang="en-US" altLang="zh-CN" dirty="0"/>
              <a:t>embedding</a:t>
            </a:r>
          </a:p>
          <a:p>
            <a:pPr lvl="2">
              <a:buSzPct val="75000"/>
              <a:buFont typeface="Wingdings" charset="2"/>
              <a:buChar char="p"/>
            </a:pPr>
            <a:r>
              <a:rPr kumimoji="1" lang="en-US" altLang="zh-CN" dirty="0"/>
              <a:t>Add</a:t>
            </a:r>
            <a:r>
              <a:rPr kumimoji="1" lang="zh-CN" altLang="en-US" dirty="0"/>
              <a:t> </a:t>
            </a:r>
            <a:r>
              <a:rPr kumimoji="1" lang="en-US" altLang="zh-CN" dirty="0"/>
              <a:t>one</a:t>
            </a:r>
            <a:r>
              <a:rPr kumimoji="1" lang="zh-CN" altLang="en-US" dirty="0"/>
              <a:t> </a:t>
            </a:r>
            <a:r>
              <a:rPr kumimoji="1" lang="en-US" altLang="zh-CN" dirty="0"/>
              <a:t>super</a:t>
            </a:r>
            <a:r>
              <a:rPr kumimoji="1" lang="zh-CN" altLang="en-US" dirty="0"/>
              <a:t> </a:t>
            </a:r>
            <a:r>
              <a:rPr kumimoji="1" lang="en-US" altLang="zh-CN" dirty="0"/>
              <a:t>node</a:t>
            </a:r>
            <a:r>
              <a:rPr kumimoji="1" lang="zh-CN" altLang="en-US" dirty="0"/>
              <a:t> </a:t>
            </a:r>
            <a:r>
              <a:rPr kumimoji="1" lang="en-US" altLang="zh-CN" dirty="0"/>
              <a:t>which</a:t>
            </a:r>
            <a:r>
              <a:rPr kumimoji="1" lang="zh-CN" altLang="en-US" dirty="0"/>
              <a:t> </a:t>
            </a:r>
            <a:r>
              <a:rPr kumimoji="1" lang="en-US" altLang="zh-CN" dirty="0"/>
              <a:t>is</a:t>
            </a:r>
            <a:r>
              <a:rPr kumimoji="1" lang="zh-CN" altLang="en-US" dirty="0"/>
              <a:t> </a:t>
            </a:r>
            <a:r>
              <a:rPr kumimoji="1" lang="en-US" altLang="zh-CN" dirty="0"/>
              <a:t>connected</a:t>
            </a:r>
            <a:r>
              <a:rPr kumimoji="1" lang="zh-CN" altLang="en-US" dirty="0"/>
              <a:t> </a:t>
            </a:r>
            <a:r>
              <a:rPr kumimoji="1" lang="en-US" altLang="zh-CN" dirty="0"/>
              <a:t>to</a:t>
            </a:r>
            <a:r>
              <a:rPr kumimoji="1" lang="zh-CN" altLang="en-US" dirty="0"/>
              <a:t> </a:t>
            </a:r>
            <a:r>
              <a:rPr kumimoji="1" lang="en-US" altLang="zh-CN" dirty="0"/>
              <a:t>all</a:t>
            </a:r>
            <a:r>
              <a:rPr kumimoji="1" lang="zh-CN" altLang="en-US" dirty="0"/>
              <a:t> </a:t>
            </a:r>
            <a:r>
              <a:rPr kumimoji="1" lang="en-US" altLang="zh-CN" dirty="0"/>
              <a:t>other</a:t>
            </a:r>
            <a:r>
              <a:rPr kumimoji="1" lang="zh-CN" altLang="en-US" dirty="0"/>
              <a:t> </a:t>
            </a:r>
            <a:r>
              <a:rPr kumimoji="1" lang="en-US" altLang="zh-CN" dirty="0"/>
              <a:t>nodes</a:t>
            </a:r>
            <a:r>
              <a:rPr kumimoji="1" lang="zh-CN" altLang="en-US" dirty="0"/>
              <a:t> </a:t>
            </a:r>
            <a:r>
              <a:rPr kumimoji="1" lang="en-US" altLang="zh-CN" dirty="0"/>
              <a:t>in</a:t>
            </a:r>
            <a:r>
              <a:rPr kumimoji="1" lang="zh-CN" altLang="en-US" dirty="0"/>
              <a:t> </a:t>
            </a:r>
            <a:r>
              <a:rPr kumimoji="1" lang="en-US" altLang="zh-CN" dirty="0"/>
              <a:t>the</a:t>
            </a:r>
            <a:r>
              <a:rPr kumimoji="1" lang="zh-CN" altLang="en-US" dirty="0"/>
              <a:t> </a:t>
            </a:r>
            <a:r>
              <a:rPr kumimoji="1" lang="en-US" altLang="zh-CN" dirty="0"/>
              <a:t>graph</a:t>
            </a:r>
          </a:p>
          <a:p>
            <a:pPr lvl="2">
              <a:buSzPct val="75000"/>
              <a:buFont typeface="Wingdings" charset="2"/>
              <a:buChar char="p"/>
            </a:pPr>
            <a:r>
              <a:rPr kumimoji="1" lang="en-US" altLang="zh-CN" dirty="0"/>
              <a:t>The</a:t>
            </a:r>
            <a:r>
              <a:rPr kumimoji="1" lang="zh-CN" altLang="en-US" dirty="0"/>
              <a:t> </a:t>
            </a:r>
            <a:r>
              <a:rPr kumimoji="1" lang="en-US" altLang="zh-CN" dirty="0"/>
              <a:t>embedding</a:t>
            </a:r>
            <a:r>
              <a:rPr kumimoji="1" lang="zh-CN" altLang="en-US" dirty="0"/>
              <a:t> </a:t>
            </a:r>
            <a:r>
              <a:rPr kumimoji="1" lang="en-US" altLang="zh-CN" dirty="0"/>
              <a:t>of</a:t>
            </a:r>
            <a:r>
              <a:rPr kumimoji="1" lang="zh-CN" altLang="en-US" dirty="0"/>
              <a:t> </a:t>
            </a:r>
            <a:r>
              <a:rPr kumimoji="1" lang="en-US" altLang="zh-CN" dirty="0"/>
              <a:t>this</a:t>
            </a:r>
            <a:r>
              <a:rPr kumimoji="1" lang="zh-CN" altLang="en-US" dirty="0"/>
              <a:t> </a:t>
            </a:r>
            <a:r>
              <a:rPr kumimoji="1" lang="en-US" altLang="zh-CN" dirty="0"/>
              <a:t>super</a:t>
            </a:r>
            <a:r>
              <a:rPr kumimoji="1" lang="zh-CN" altLang="en-US" dirty="0"/>
              <a:t> </a:t>
            </a:r>
            <a:r>
              <a:rPr kumimoji="1" lang="en-US" altLang="zh-CN" dirty="0"/>
              <a:t>node</a:t>
            </a:r>
            <a:r>
              <a:rPr kumimoji="1" lang="zh-CN" altLang="en-US" dirty="0"/>
              <a:t> </a:t>
            </a:r>
            <a:r>
              <a:rPr kumimoji="1" lang="en-US" altLang="zh-CN" dirty="0"/>
              <a:t>is</a:t>
            </a:r>
            <a:r>
              <a:rPr kumimoji="1" lang="zh-CN" altLang="en-US" dirty="0"/>
              <a:t> </a:t>
            </a:r>
            <a:r>
              <a:rPr kumimoji="1" lang="en-US" altLang="zh-CN" dirty="0"/>
              <a:t>treated</a:t>
            </a:r>
            <a:r>
              <a:rPr kumimoji="1" lang="zh-CN" altLang="en-US" dirty="0"/>
              <a:t> </a:t>
            </a:r>
            <a:r>
              <a:rPr kumimoji="1" lang="en-US" altLang="zh-CN" dirty="0"/>
              <a:t>as</a:t>
            </a:r>
            <a:r>
              <a:rPr kumimoji="1" lang="zh-CN" altLang="en-US" dirty="0"/>
              <a:t> </a:t>
            </a:r>
            <a:r>
              <a:rPr kumimoji="1" lang="en-US" altLang="zh-CN" dirty="0"/>
              <a:t>graph</a:t>
            </a:r>
            <a:r>
              <a:rPr kumimoji="1" lang="zh-CN" altLang="en-US" dirty="0"/>
              <a:t> </a:t>
            </a:r>
            <a:r>
              <a:rPr kumimoji="1" lang="en-US" altLang="zh-CN" dirty="0"/>
              <a:t>embedding</a:t>
            </a:r>
          </a:p>
        </p:txBody>
      </p:sp>
      <p:sp>
        <p:nvSpPr>
          <p:cNvPr id="5" name="标题 1"/>
          <p:cNvSpPr>
            <a:spLocks noGrp="1"/>
          </p:cNvSpPr>
          <p:nvPr>
            <p:ph type="title"/>
          </p:nvPr>
        </p:nvSpPr>
        <p:spPr>
          <a:xfrm>
            <a:off x="838200" y="136525"/>
            <a:ext cx="10515600" cy="1325563"/>
          </a:xfrm>
        </p:spPr>
        <p:txBody>
          <a:bodyPr/>
          <a:lstStyle/>
          <a:p>
            <a:r>
              <a:rPr lang="en-US" altLang="zh-CN" b="1" spc="-107" dirty="0">
                <a:solidFill>
                  <a:srgbClr val="C00000"/>
                </a:solidFill>
              </a:rPr>
              <a:t>Graph</a:t>
            </a:r>
            <a:r>
              <a:rPr lang="zh-CN" altLang="en-US" b="1" spc="-107" dirty="0">
                <a:solidFill>
                  <a:srgbClr val="C00000"/>
                </a:solidFill>
              </a:rPr>
              <a:t> </a:t>
            </a:r>
            <a:r>
              <a:rPr lang="en-US" altLang="zh-CN" b="1" spc="-107" dirty="0">
                <a:solidFill>
                  <a:srgbClr val="C00000"/>
                </a:solidFill>
              </a:rPr>
              <a:t>Encoding</a:t>
            </a:r>
            <a:endParaRPr lang="zh-CN" altLang="en-US" b="1" spc="-107" dirty="0">
              <a:solidFill>
                <a:srgbClr val="C00000"/>
              </a:solidFill>
            </a:endParaRPr>
          </a:p>
        </p:txBody>
      </p:sp>
      <p:sp>
        <p:nvSpPr>
          <p:cNvPr id="2" name="Slide Number Placeholder 1">
            <a:extLst>
              <a:ext uri="{FF2B5EF4-FFF2-40B4-BE49-F238E27FC236}">
                <a16:creationId xmlns:a16="http://schemas.microsoft.com/office/drawing/2014/main" id="{01EB26FE-B43C-A64F-AF98-5B4618C79578}"/>
              </a:ext>
            </a:extLst>
          </p:cNvPr>
          <p:cNvSpPr>
            <a:spLocks noGrp="1"/>
          </p:cNvSpPr>
          <p:nvPr>
            <p:ph type="sldNum" sz="quarter" idx="12"/>
          </p:nvPr>
        </p:nvSpPr>
        <p:spPr/>
        <p:txBody>
          <a:bodyPr/>
          <a:lstStyle/>
          <a:p>
            <a:fld id="{4C15419E-54D6-8648-ABFB-BEF58E3E877E}" type="slidenum">
              <a:rPr lang="en-US" smtClean="0"/>
              <a:t>87</a:t>
            </a:fld>
            <a:endParaRPr lang="en-US"/>
          </a:p>
        </p:txBody>
      </p:sp>
      <p:pic>
        <p:nvPicPr>
          <p:cNvPr id="6" name="Picture 5" descr="A close up of a map&#10;&#10;Description automatically generated">
            <a:extLst>
              <a:ext uri="{FF2B5EF4-FFF2-40B4-BE49-F238E27FC236}">
                <a16:creationId xmlns:a16="http://schemas.microsoft.com/office/drawing/2014/main" id="{9A34C378-ABEB-D44C-A23D-738D99E970E9}"/>
              </a:ext>
            </a:extLst>
          </p:cNvPr>
          <p:cNvPicPr>
            <a:picLocks noChangeAspect="1"/>
          </p:cNvPicPr>
          <p:nvPr/>
        </p:nvPicPr>
        <p:blipFill>
          <a:blip r:embed="rId2"/>
          <a:stretch>
            <a:fillRect/>
          </a:stretch>
        </p:blipFill>
        <p:spPr>
          <a:xfrm>
            <a:off x="2497182" y="3265423"/>
            <a:ext cx="6113418" cy="3432919"/>
          </a:xfrm>
          <a:prstGeom prst="rect">
            <a:avLst/>
          </a:prstGeom>
        </p:spPr>
      </p:pic>
    </p:spTree>
    <p:extLst>
      <p:ext uri="{BB962C8B-B14F-4D97-AF65-F5344CB8AC3E}">
        <p14:creationId xmlns:p14="http://schemas.microsoft.com/office/powerpoint/2010/main" val="4752937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spc="-107" dirty="0">
                <a:solidFill>
                  <a:srgbClr val="C00000"/>
                </a:solidFill>
              </a:rPr>
              <a:t>Attention</a:t>
            </a:r>
            <a:r>
              <a:rPr lang="zh-CN" altLang="en-US" b="1" spc="-107" dirty="0">
                <a:solidFill>
                  <a:srgbClr val="C00000"/>
                </a:solidFill>
              </a:rPr>
              <a:t> </a:t>
            </a:r>
            <a:r>
              <a:rPr lang="en-US" altLang="zh-CN" b="1" spc="-107" dirty="0">
                <a:solidFill>
                  <a:srgbClr val="C00000"/>
                </a:solidFill>
              </a:rPr>
              <a:t>Based</a:t>
            </a:r>
            <a:r>
              <a:rPr lang="zh-CN" altLang="en-US" b="1" spc="-107" dirty="0">
                <a:solidFill>
                  <a:srgbClr val="C00000"/>
                </a:solidFill>
              </a:rPr>
              <a:t> </a:t>
            </a:r>
            <a:r>
              <a:rPr lang="en-US" altLang="zh-CN" b="1" spc="-107" dirty="0">
                <a:solidFill>
                  <a:srgbClr val="C00000"/>
                </a:solidFill>
              </a:rPr>
              <a:t>Sequence</a:t>
            </a:r>
            <a:r>
              <a:rPr lang="zh-CN" altLang="en-US" b="1" spc="-107" dirty="0">
                <a:solidFill>
                  <a:srgbClr val="C00000"/>
                </a:solidFill>
              </a:rPr>
              <a:t> </a:t>
            </a:r>
            <a:r>
              <a:rPr lang="en-US" altLang="zh-CN" b="1" spc="-107" dirty="0">
                <a:solidFill>
                  <a:srgbClr val="C00000"/>
                </a:solidFill>
              </a:rPr>
              <a:t>Decoding</a:t>
            </a:r>
            <a:endParaRPr lang="zh-CN" altLang="en-US" b="1" spc="-107" dirty="0">
              <a:solidFill>
                <a:srgbClr val="C00000"/>
              </a:solidFill>
            </a:endParaRPr>
          </a:p>
        </p:txBody>
      </p:sp>
      <p:pic>
        <p:nvPicPr>
          <p:cNvPr id="4" name="图片 3"/>
          <p:cNvPicPr>
            <a:picLocks noChangeAspect="1"/>
          </p:cNvPicPr>
          <p:nvPr/>
        </p:nvPicPr>
        <p:blipFill>
          <a:blip r:embed="rId2"/>
          <a:stretch>
            <a:fillRect/>
          </a:stretch>
        </p:blipFill>
        <p:spPr>
          <a:xfrm>
            <a:off x="1457778" y="1690688"/>
            <a:ext cx="8623300" cy="1295400"/>
          </a:xfrm>
          <a:prstGeom prst="rect">
            <a:avLst/>
          </a:prstGeom>
        </p:spPr>
      </p:pic>
      <p:sp>
        <p:nvSpPr>
          <p:cNvPr id="5" name="文本框 4"/>
          <p:cNvSpPr txBox="1"/>
          <p:nvPr/>
        </p:nvSpPr>
        <p:spPr>
          <a:xfrm>
            <a:off x="708214" y="3233058"/>
            <a:ext cx="1499128" cy="369332"/>
          </a:xfrm>
          <a:prstGeom prst="rect">
            <a:avLst/>
          </a:prstGeom>
          <a:noFill/>
        </p:spPr>
        <p:txBody>
          <a:bodyPr wrap="none" rtlCol="0">
            <a:spAutoFit/>
          </a:bodyPr>
          <a:lstStyle/>
          <a:p>
            <a:r>
              <a:rPr kumimoji="1" lang="en-US" altLang="zh-CN" dirty="0"/>
              <a:t>context</a:t>
            </a:r>
            <a:r>
              <a:rPr kumimoji="1" lang="zh-CN" altLang="en-US" dirty="0"/>
              <a:t> </a:t>
            </a:r>
            <a:r>
              <a:rPr kumimoji="1" lang="en-US" altLang="zh-CN" dirty="0"/>
              <a:t>vector</a:t>
            </a:r>
            <a:endParaRPr kumimoji="1" lang="zh-CN" altLang="en-US" dirty="0"/>
          </a:p>
        </p:txBody>
      </p:sp>
      <p:cxnSp>
        <p:nvCxnSpPr>
          <p:cNvPr id="9" name="直线箭头连接符 8"/>
          <p:cNvCxnSpPr>
            <a:endCxn id="5" idx="0"/>
          </p:cNvCxnSpPr>
          <p:nvPr/>
        </p:nvCxnSpPr>
        <p:spPr>
          <a:xfrm flipH="1">
            <a:off x="1457778" y="2514600"/>
            <a:ext cx="283936" cy="7184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809156" y="3233058"/>
            <a:ext cx="1999265" cy="369332"/>
          </a:xfrm>
          <a:prstGeom prst="rect">
            <a:avLst/>
          </a:prstGeom>
          <a:noFill/>
        </p:spPr>
        <p:txBody>
          <a:bodyPr wrap="none" rtlCol="0">
            <a:spAutoFit/>
          </a:bodyPr>
          <a:lstStyle/>
          <a:p>
            <a:r>
              <a:rPr kumimoji="1" lang="en-US" altLang="zh-CN" dirty="0"/>
              <a:t>node</a:t>
            </a:r>
            <a:r>
              <a:rPr kumimoji="1" lang="zh-CN" altLang="en-US" dirty="0"/>
              <a:t> </a:t>
            </a:r>
            <a:r>
              <a:rPr kumimoji="1" lang="en-US" altLang="zh-CN" dirty="0"/>
              <a:t>representation</a:t>
            </a:r>
            <a:endParaRPr kumimoji="1" lang="zh-CN" altLang="en-US" dirty="0"/>
          </a:p>
        </p:txBody>
      </p:sp>
      <p:cxnSp>
        <p:nvCxnSpPr>
          <p:cNvPr id="11" name="直线箭头连接符 10"/>
          <p:cNvCxnSpPr>
            <a:endCxn id="10" idx="0"/>
          </p:cNvCxnSpPr>
          <p:nvPr/>
        </p:nvCxnSpPr>
        <p:spPr>
          <a:xfrm>
            <a:off x="3439886" y="2427514"/>
            <a:ext cx="368903" cy="8055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7AF346A-10A0-6742-BD16-63E156DC03E8}"/>
              </a:ext>
            </a:extLst>
          </p:cNvPr>
          <p:cNvSpPr>
            <a:spLocks noGrp="1"/>
          </p:cNvSpPr>
          <p:nvPr>
            <p:ph type="sldNum" sz="quarter" idx="12"/>
          </p:nvPr>
        </p:nvSpPr>
        <p:spPr/>
        <p:txBody>
          <a:bodyPr/>
          <a:lstStyle/>
          <a:p>
            <a:fld id="{4C15419E-54D6-8648-ABFB-BEF58E3E877E}" type="slidenum">
              <a:rPr lang="en-US" smtClean="0"/>
              <a:t>88</a:t>
            </a:fld>
            <a:endParaRPr lang="en-US"/>
          </a:p>
        </p:txBody>
      </p:sp>
    </p:spTree>
    <p:extLst>
      <p:ext uri="{BB962C8B-B14F-4D97-AF65-F5344CB8AC3E}">
        <p14:creationId xmlns:p14="http://schemas.microsoft.com/office/powerpoint/2010/main" val="34999604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spc="-107" dirty="0">
                <a:solidFill>
                  <a:srgbClr val="C00000"/>
                </a:solidFill>
              </a:rPr>
              <a:t>Attention</a:t>
            </a:r>
            <a:r>
              <a:rPr lang="zh-CN" altLang="en-US" b="1" spc="-107" dirty="0">
                <a:solidFill>
                  <a:srgbClr val="C00000"/>
                </a:solidFill>
              </a:rPr>
              <a:t> </a:t>
            </a:r>
            <a:r>
              <a:rPr lang="en-US" altLang="zh-CN" b="1" spc="-107" dirty="0">
                <a:solidFill>
                  <a:srgbClr val="C00000"/>
                </a:solidFill>
              </a:rPr>
              <a:t>Based</a:t>
            </a:r>
            <a:r>
              <a:rPr lang="zh-CN" altLang="en-US" b="1" spc="-107" dirty="0">
                <a:solidFill>
                  <a:srgbClr val="C00000"/>
                </a:solidFill>
              </a:rPr>
              <a:t> </a:t>
            </a:r>
            <a:r>
              <a:rPr lang="en-US" altLang="zh-CN" b="1" spc="-107" dirty="0">
                <a:solidFill>
                  <a:srgbClr val="C00000"/>
                </a:solidFill>
              </a:rPr>
              <a:t>Sequence</a:t>
            </a:r>
            <a:r>
              <a:rPr lang="zh-CN" altLang="en-US" b="1" spc="-107" dirty="0">
                <a:solidFill>
                  <a:srgbClr val="C00000"/>
                </a:solidFill>
              </a:rPr>
              <a:t> </a:t>
            </a:r>
            <a:r>
              <a:rPr lang="en-US" altLang="zh-CN" b="1" spc="-107" dirty="0">
                <a:solidFill>
                  <a:srgbClr val="C00000"/>
                </a:solidFill>
              </a:rPr>
              <a:t>Decoding</a:t>
            </a:r>
            <a:endParaRPr lang="zh-CN" altLang="en-US" b="1" spc="-107" dirty="0">
              <a:solidFill>
                <a:srgbClr val="C00000"/>
              </a:solidFill>
            </a:endParaRPr>
          </a:p>
        </p:txBody>
      </p:sp>
      <p:pic>
        <p:nvPicPr>
          <p:cNvPr id="4" name="图片 3"/>
          <p:cNvPicPr>
            <a:picLocks noChangeAspect="1"/>
          </p:cNvPicPr>
          <p:nvPr/>
        </p:nvPicPr>
        <p:blipFill>
          <a:blip r:embed="rId2"/>
          <a:stretch>
            <a:fillRect/>
          </a:stretch>
        </p:blipFill>
        <p:spPr>
          <a:xfrm>
            <a:off x="1457778" y="1690688"/>
            <a:ext cx="8623300" cy="1295400"/>
          </a:xfrm>
          <a:prstGeom prst="rect">
            <a:avLst/>
          </a:prstGeom>
        </p:spPr>
      </p:pic>
      <p:sp>
        <p:nvSpPr>
          <p:cNvPr id="5" name="文本框 4"/>
          <p:cNvSpPr txBox="1"/>
          <p:nvPr/>
        </p:nvSpPr>
        <p:spPr>
          <a:xfrm>
            <a:off x="708214" y="3233058"/>
            <a:ext cx="1499128" cy="369332"/>
          </a:xfrm>
          <a:prstGeom prst="rect">
            <a:avLst/>
          </a:prstGeom>
          <a:noFill/>
        </p:spPr>
        <p:txBody>
          <a:bodyPr wrap="none" rtlCol="0">
            <a:spAutoFit/>
          </a:bodyPr>
          <a:lstStyle/>
          <a:p>
            <a:r>
              <a:rPr kumimoji="1" lang="en-US" altLang="zh-CN" dirty="0"/>
              <a:t>context</a:t>
            </a:r>
            <a:r>
              <a:rPr kumimoji="1" lang="zh-CN" altLang="en-US" dirty="0"/>
              <a:t> </a:t>
            </a:r>
            <a:r>
              <a:rPr kumimoji="1" lang="en-US" altLang="zh-CN" dirty="0"/>
              <a:t>vector</a:t>
            </a:r>
            <a:endParaRPr kumimoji="1" lang="zh-CN" altLang="en-US" dirty="0"/>
          </a:p>
        </p:txBody>
      </p:sp>
      <p:cxnSp>
        <p:nvCxnSpPr>
          <p:cNvPr id="9" name="直线箭头连接符 8"/>
          <p:cNvCxnSpPr>
            <a:endCxn id="5" idx="0"/>
          </p:cNvCxnSpPr>
          <p:nvPr/>
        </p:nvCxnSpPr>
        <p:spPr>
          <a:xfrm flipH="1">
            <a:off x="1457778" y="2514600"/>
            <a:ext cx="283936" cy="7184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809156" y="3233058"/>
            <a:ext cx="1999265" cy="369332"/>
          </a:xfrm>
          <a:prstGeom prst="rect">
            <a:avLst/>
          </a:prstGeom>
          <a:noFill/>
        </p:spPr>
        <p:txBody>
          <a:bodyPr wrap="none" rtlCol="0">
            <a:spAutoFit/>
          </a:bodyPr>
          <a:lstStyle/>
          <a:p>
            <a:r>
              <a:rPr kumimoji="1" lang="en-US" altLang="zh-CN" dirty="0"/>
              <a:t>node</a:t>
            </a:r>
            <a:r>
              <a:rPr kumimoji="1" lang="zh-CN" altLang="en-US" dirty="0"/>
              <a:t> </a:t>
            </a:r>
            <a:r>
              <a:rPr kumimoji="1" lang="en-US" altLang="zh-CN" dirty="0"/>
              <a:t>representation</a:t>
            </a:r>
            <a:endParaRPr kumimoji="1" lang="zh-CN" altLang="en-US" dirty="0"/>
          </a:p>
        </p:txBody>
      </p:sp>
      <p:cxnSp>
        <p:nvCxnSpPr>
          <p:cNvPr id="11" name="直线箭头连接符 10"/>
          <p:cNvCxnSpPr>
            <a:endCxn id="10" idx="0"/>
          </p:cNvCxnSpPr>
          <p:nvPr/>
        </p:nvCxnSpPr>
        <p:spPr>
          <a:xfrm>
            <a:off x="3439886" y="2427514"/>
            <a:ext cx="368903" cy="8055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000995" y="3866949"/>
            <a:ext cx="1768433" cy="369332"/>
          </a:xfrm>
          <a:prstGeom prst="rect">
            <a:avLst/>
          </a:prstGeom>
          <a:noFill/>
        </p:spPr>
        <p:txBody>
          <a:bodyPr wrap="none" rtlCol="0">
            <a:spAutoFit/>
          </a:bodyPr>
          <a:lstStyle/>
          <a:p>
            <a:r>
              <a:rPr kumimoji="1" lang="en-US" altLang="zh-CN" dirty="0"/>
              <a:t>attention</a:t>
            </a:r>
            <a:r>
              <a:rPr kumimoji="1" lang="zh-CN" altLang="en-US" dirty="0"/>
              <a:t> </a:t>
            </a:r>
            <a:r>
              <a:rPr kumimoji="1" lang="en-US" altLang="zh-CN" dirty="0"/>
              <a:t>weights</a:t>
            </a:r>
            <a:endParaRPr kumimoji="1" lang="zh-CN" altLang="en-US" dirty="0"/>
          </a:p>
        </p:txBody>
      </p:sp>
      <p:cxnSp>
        <p:nvCxnSpPr>
          <p:cNvPr id="15" name="直线箭头连接符 14"/>
          <p:cNvCxnSpPr/>
          <p:nvPr/>
        </p:nvCxnSpPr>
        <p:spPr>
          <a:xfrm>
            <a:off x="4808421" y="2427514"/>
            <a:ext cx="20089" cy="15131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768693" y="3847698"/>
            <a:ext cx="1742785" cy="369332"/>
          </a:xfrm>
          <a:prstGeom prst="rect">
            <a:avLst/>
          </a:prstGeom>
          <a:noFill/>
        </p:spPr>
        <p:txBody>
          <a:bodyPr wrap="none" rtlCol="0">
            <a:spAutoFit/>
          </a:bodyPr>
          <a:lstStyle/>
          <a:p>
            <a:r>
              <a:rPr kumimoji="1" lang="en-US" altLang="zh-CN" dirty="0"/>
              <a:t>alignment</a:t>
            </a:r>
            <a:r>
              <a:rPr kumimoji="1" lang="zh-CN" altLang="en-US" dirty="0"/>
              <a:t> </a:t>
            </a:r>
            <a:r>
              <a:rPr kumimoji="1" lang="en-US" altLang="zh-CN" dirty="0"/>
              <a:t>model</a:t>
            </a:r>
            <a:endParaRPr kumimoji="1" lang="zh-CN" altLang="en-US" dirty="0"/>
          </a:p>
        </p:txBody>
      </p:sp>
      <p:cxnSp>
        <p:nvCxnSpPr>
          <p:cNvPr id="13" name="直线箭头连接符 12"/>
          <p:cNvCxnSpPr/>
          <p:nvPr/>
        </p:nvCxnSpPr>
        <p:spPr>
          <a:xfrm>
            <a:off x="8360462" y="2353834"/>
            <a:ext cx="20089" cy="15131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9C49FC71-8A02-1147-97B2-7B76F591FDAF}"/>
              </a:ext>
            </a:extLst>
          </p:cNvPr>
          <p:cNvSpPr>
            <a:spLocks noGrp="1"/>
          </p:cNvSpPr>
          <p:nvPr>
            <p:ph type="sldNum" sz="quarter" idx="12"/>
          </p:nvPr>
        </p:nvSpPr>
        <p:spPr/>
        <p:txBody>
          <a:bodyPr/>
          <a:lstStyle/>
          <a:p>
            <a:fld id="{4C15419E-54D6-8648-ABFB-BEF58E3E877E}" type="slidenum">
              <a:rPr lang="en-US" smtClean="0"/>
              <a:t>89</a:t>
            </a:fld>
            <a:endParaRPr lang="en-US"/>
          </a:p>
        </p:txBody>
      </p:sp>
    </p:spTree>
    <p:extLst>
      <p:ext uri="{BB962C8B-B14F-4D97-AF65-F5344CB8AC3E}">
        <p14:creationId xmlns:p14="http://schemas.microsoft.com/office/powerpoint/2010/main" val="3397780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B6904-6E67-9E4A-866B-E4E2DD8E681B}"/>
              </a:ext>
            </a:extLst>
          </p:cNvPr>
          <p:cNvSpPr>
            <a:spLocks noGrp="1"/>
          </p:cNvSpPr>
          <p:nvPr>
            <p:ph type="title"/>
          </p:nvPr>
        </p:nvSpPr>
        <p:spPr/>
        <p:txBody>
          <a:bodyPr/>
          <a:lstStyle/>
          <a:p>
            <a:r>
              <a:rPr lang="en-US" b="1" spc="-147" dirty="0">
                <a:solidFill>
                  <a:srgbClr val="C00000"/>
                </a:solidFill>
              </a:rPr>
              <a:t>Graph Based Methods for NLP</a:t>
            </a:r>
          </a:p>
        </p:txBody>
      </p:sp>
      <p:sp>
        <p:nvSpPr>
          <p:cNvPr id="3" name="Content Placeholder 2">
            <a:extLst>
              <a:ext uri="{FF2B5EF4-FFF2-40B4-BE49-F238E27FC236}">
                <a16:creationId xmlns:a16="http://schemas.microsoft.com/office/drawing/2014/main" id="{E491F291-B973-2C4C-B115-F3BB6CA6D2F8}"/>
              </a:ext>
            </a:extLst>
          </p:cNvPr>
          <p:cNvSpPr>
            <a:spLocks noGrp="1"/>
          </p:cNvSpPr>
          <p:nvPr>
            <p:ph idx="1"/>
          </p:nvPr>
        </p:nvSpPr>
        <p:spPr>
          <a:xfrm>
            <a:off x="838200" y="1571148"/>
            <a:ext cx="7507284" cy="5225034"/>
          </a:xfrm>
        </p:spPr>
        <p:txBody>
          <a:bodyPr>
            <a:normAutofit lnSpcReduction="10000"/>
          </a:bodyPr>
          <a:lstStyle/>
          <a:p>
            <a:r>
              <a:rPr lang="en-US" sz="2400" dirty="0"/>
              <a:t>Random Walk Algorithms</a:t>
            </a:r>
          </a:p>
          <a:p>
            <a:pPr lvl="1"/>
            <a:r>
              <a:rPr lang="en-US" sz="2000" dirty="0"/>
              <a:t>Generate random paths, one can obtain a stationary distribution over all the nodes in a graph </a:t>
            </a:r>
          </a:p>
          <a:p>
            <a:pPr lvl="1"/>
            <a:r>
              <a:rPr lang="en-US" sz="2000" dirty="0"/>
              <a:t>Applications</a:t>
            </a:r>
            <a:r>
              <a:rPr lang="en-US" dirty="0"/>
              <a:t>: </a:t>
            </a:r>
            <a:r>
              <a:rPr lang="en-US" sz="2000" dirty="0"/>
              <a:t>semantic similarity of texts, name disambiguation</a:t>
            </a:r>
          </a:p>
          <a:p>
            <a:pPr marL="457200" lvl="1" indent="0">
              <a:buNone/>
            </a:pPr>
            <a:endParaRPr lang="en-US" sz="1000" dirty="0"/>
          </a:p>
          <a:p>
            <a:r>
              <a:rPr lang="en-US" sz="2400" dirty="0"/>
              <a:t>Graph Clustering Algorithms</a:t>
            </a:r>
          </a:p>
          <a:p>
            <a:pPr lvl="1"/>
            <a:r>
              <a:rPr lang="en-US" sz="2000" dirty="0"/>
              <a:t>Spectral clustering, random walk clustering and min-cut clustering for text clustering</a:t>
            </a:r>
          </a:p>
          <a:p>
            <a:pPr marL="457200" lvl="1" indent="0">
              <a:buNone/>
            </a:pPr>
            <a:endParaRPr lang="en-US" sz="1000" dirty="0"/>
          </a:p>
          <a:p>
            <a:r>
              <a:rPr lang="en-US" sz="2400" dirty="0"/>
              <a:t>Graph Matching Algorithms</a:t>
            </a:r>
          </a:p>
          <a:p>
            <a:pPr lvl="1"/>
            <a:r>
              <a:rPr lang="en-US" sz="2000" dirty="0"/>
              <a:t>Compute the similarity between two graphs for textual entailment task</a:t>
            </a:r>
          </a:p>
          <a:p>
            <a:pPr lvl="1"/>
            <a:endParaRPr lang="en-US" sz="1000" dirty="0"/>
          </a:p>
          <a:p>
            <a:r>
              <a:rPr lang="en-US" sz="2400" dirty="0"/>
              <a:t>Label Propagation Algorithms</a:t>
            </a:r>
          </a:p>
          <a:p>
            <a:pPr lvl="1"/>
            <a:r>
              <a:rPr lang="en-US" sz="2000" dirty="0"/>
              <a:t>Propagate labels from labeled data points to previously unlabeled data points</a:t>
            </a:r>
          </a:p>
          <a:p>
            <a:pPr lvl="1"/>
            <a:r>
              <a:rPr lang="en-US" sz="2000" dirty="0"/>
              <a:t>Applications: word-sense disambiguation, sentiment analysis</a:t>
            </a:r>
          </a:p>
        </p:txBody>
      </p:sp>
      <p:sp>
        <p:nvSpPr>
          <p:cNvPr id="4" name="Slide Number Placeholder 3">
            <a:extLst>
              <a:ext uri="{FF2B5EF4-FFF2-40B4-BE49-F238E27FC236}">
                <a16:creationId xmlns:a16="http://schemas.microsoft.com/office/drawing/2014/main" id="{901D5882-C52E-C144-8A17-A0A3355D1954}"/>
              </a:ext>
            </a:extLst>
          </p:cNvPr>
          <p:cNvSpPr>
            <a:spLocks noGrp="1"/>
          </p:cNvSpPr>
          <p:nvPr>
            <p:ph type="sldNum" sz="quarter" idx="12"/>
          </p:nvPr>
        </p:nvSpPr>
        <p:spPr/>
        <p:txBody>
          <a:bodyPr/>
          <a:lstStyle/>
          <a:p>
            <a:fld id="{4C15419E-54D6-8648-ABFB-BEF58E3E877E}" type="slidenum">
              <a:rPr lang="en-US" smtClean="0"/>
              <a:t>9</a:t>
            </a:fld>
            <a:endParaRPr lang="en-US"/>
          </a:p>
        </p:txBody>
      </p:sp>
      <p:pic>
        <p:nvPicPr>
          <p:cNvPr id="6" name="Picture 5">
            <a:extLst>
              <a:ext uri="{FF2B5EF4-FFF2-40B4-BE49-F238E27FC236}">
                <a16:creationId xmlns:a16="http://schemas.microsoft.com/office/drawing/2014/main" id="{D2274705-E1D8-794B-B00F-C4BED416F966}"/>
              </a:ext>
            </a:extLst>
          </p:cNvPr>
          <p:cNvPicPr>
            <a:picLocks noChangeAspect="1"/>
          </p:cNvPicPr>
          <p:nvPr/>
        </p:nvPicPr>
        <p:blipFill>
          <a:blip r:embed="rId2"/>
          <a:stretch>
            <a:fillRect/>
          </a:stretch>
        </p:blipFill>
        <p:spPr>
          <a:xfrm>
            <a:off x="8969732" y="4112028"/>
            <a:ext cx="2696452" cy="1631332"/>
          </a:xfrm>
          <a:prstGeom prst="rect">
            <a:avLst/>
          </a:prstGeom>
        </p:spPr>
      </p:pic>
      <p:pic>
        <p:nvPicPr>
          <p:cNvPr id="8" name="Picture 7">
            <a:extLst>
              <a:ext uri="{FF2B5EF4-FFF2-40B4-BE49-F238E27FC236}">
                <a16:creationId xmlns:a16="http://schemas.microsoft.com/office/drawing/2014/main" id="{F5DB6D83-3443-F942-8BF5-3D09AC6EA152}"/>
              </a:ext>
            </a:extLst>
          </p:cNvPr>
          <p:cNvPicPr>
            <a:picLocks noChangeAspect="1"/>
          </p:cNvPicPr>
          <p:nvPr/>
        </p:nvPicPr>
        <p:blipFill>
          <a:blip r:embed="rId3"/>
          <a:stretch>
            <a:fillRect/>
          </a:stretch>
        </p:blipFill>
        <p:spPr>
          <a:xfrm>
            <a:off x="9057374" y="2628985"/>
            <a:ext cx="2168930" cy="1422654"/>
          </a:xfrm>
          <a:prstGeom prst="rect">
            <a:avLst/>
          </a:prstGeom>
        </p:spPr>
      </p:pic>
      <p:pic>
        <p:nvPicPr>
          <p:cNvPr id="11" name="Picture 10">
            <a:extLst>
              <a:ext uri="{FF2B5EF4-FFF2-40B4-BE49-F238E27FC236}">
                <a16:creationId xmlns:a16="http://schemas.microsoft.com/office/drawing/2014/main" id="{E7130344-B962-904A-BDEF-FCC3E31C937D}"/>
              </a:ext>
            </a:extLst>
          </p:cNvPr>
          <p:cNvPicPr>
            <a:picLocks noChangeAspect="1"/>
          </p:cNvPicPr>
          <p:nvPr/>
        </p:nvPicPr>
        <p:blipFill>
          <a:blip r:embed="rId4"/>
          <a:stretch>
            <a:fillRect/>
          </a:stretch>
        </p:blipFill>
        <p:spPr>
          <a:xfrm>
            <a:off x="8738096" y="1303422"/>
            <a:ext cx="2488208" cy="1325563"/>
          </a:xfrm>
          <a:prstGeom prst="rect">
            <a:avLst/>
          </a:prstGeom>
        </p:spPr>
      </p:pic>
      <p:pic>
        <p:nvPicPr>
          <p:cNvPr id="13" name="Picture 12">
            <a:extLst>
              <a:ext uri="{FF2B5EF4-FFF2-40B4-BE49-F238E27FC236}">
                <a16:creationId xmlns:a16="http://schemas.microsoft.com/office/drawing/2014/main" id="{00BC51A3-F8E1-F845-A8E0-8A0FC9A37CD8}"/>
              </a:ext>
            </a:extLst>
          </p:cNvPr>
          <p:cNvPicPr>
            <a:picLocks noChangeAspect="1"/>
          </p:cNvPicPr>
          <p:nvPr/>
        </p:nvPicPr>
        <p:blipFill>
          <a:blip r:embed="rId5"/>
          <a:stretch>
            <a:fillRect/>
          </a:stretch>
        </p:blipFill>
        <p:spPr>
          <a:xfrm>
            <a:off x="8261168" y="5743360"/>
            <a:ext cx="3717400" cy="1049266"/>
          </a:xfrm>
          <a:prstGeom prst="rect">
            <a:avLst/>
          </a:prstGeom>
        </p:spPr>
      </p:pic>
      <p:sp>
        <p:nvSpPr>
          <p:cNvPr id="14" name="TextBox 13">
            <a:extLst>
              <a:ext uri="{FF2B5EF4-FFF2-40B4-BE49-F238E27FC236}">
                <a16:creationId xmlns:a16="http://schemas.microsoft.com/office/drawing/2014/main" id="{580638F8-5836-F545-A425-DBB1863C6F6A}"/>
              </a:ext>
            </a:extLst>
          </p:cNvPr>
          <p:cNvSpPr txBox="1"/>
          <p:nvPr/>
        </p:nvSpPr>
        <p:spPr>
          <a:xfrm>
            <a:off x="8738096" y="887132"/>
            <a:ext cx="2928088" cy="307777"/>
          </a:xfrm>
          <a:prstGeom prst="rect">
            <a:avLst/>
          </a:prstGeom>
          <a:noFill/>
        </p:spPr>
        <p:txBody>
          <a:bodyPr wrap="square" rtlCol="0">
            <a:spAutoFit/>
          </a:bodyPr>
          <a:lstStyle/>
          <a:p>
            <a:pPr algn="ctr"/>
            <a:r>
              <a:rPr lang="en-US" sz="1400" dirty="0"/>
              <a:t>[</a:t>
            </a:r>
            <a:r>
              <a:rPr lang="en-US" sz="1400" dirty="0" err="1"/>
              <a:t>Mihalcea</a:t>
            </a:r>
            <a:r>
              <a:rPr lang="en-US" sz="1400" dirty="0"/>
              <a:t> and </a:t>
            </a:r>
            <a:r>
              <a:rPr lang="en-US" sz="1400" dirty="0" err="1"/>
              <a:t>Radev</a:t>
            </a:r>
            <a:r>
              <a:rPr lang="en-US" sz="1400" dirty="0"/>
              <a:t>, 2011] </a:t>
            </a:r>
          </a:p>
        </p:txBody>
      </p:sp>
    </p:spTree>
    <p:extLst>
      <p:ext uri="{BB962C8B-B14F-4D97-AF65-F5344CB8AC3E}">
        <p14:creationId xmlns:p14="http://schemas.microsoft.com/office/powerpoint/2010/main" val="5121517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b="1" spc="-107" dirty="0">
                <a:solidFill>
                  <a:srgbClr val="C00000"/>
                </a:solidFill>
              </a:rPr>
              <a:t>Attention</a:t>
            </a:r>
            <a:r>
              <a:rPr lang="zh-CN" altLang="en-US" b="1" spc="-107" dirty="0">
                <a:solidFill>
                  <a:srgbClr val="C00000"/>
                </a:solidFill>
              </a:rPr>
              <a:t> </a:t>
            </a:r>
            <a:r>
              <a:rPr lang="en-US" altLang="zh-CN" b="1" spc="-107" dirty="0">
                <a:solidFill>
                  <a:srgbClr val="C00000"/>
                </a:solidFill>
              </a:rPr>
              <a:t>Based</a:t>
            </a:r>
            <a:r>
              <a:rPr lang="zh-CN" altLang="en-US" b="1" spc="-107" dirty="0">
                <a:solidFill>
                  <a:srgbClr val="C00000"/>
                </a:solidFill>
              </a:rPr>
              <a:t> </a:t>
            </a:r>
            <a:r>
              <a:rPr lang="en-US" altLang="zh-CN" b="1" spc="-107" dirty="0">
                <a:solidFill>
                  <a:srgbClr val="C00000"/>
                </a:solidFill>
              </a:rPr>
              <a:t>Sequence</a:t>
            </a:r>
            <a:r>
              <a:rPr lang="zh-CN" altLang="en-US" b="1" spc="-107" dirty="0">
                <a:solidFill>
                  <a:srgbClr val="C00000"/>
                </a:solidFill>
              </a:rPr>
              <a:t> </a:t>
            </a:r>
            <a:r>
              <a:rPr lang="en-US" altLang="zh-CN" b="1" spc="-107" dirty="0">
                <a:solidFill>
                  <a:srgbClr val="C00000"/>
                </a:solidFill>
              </a:rPr>
              <a:t>Decoding</a:t>
            </a:r>
            <a:endParaRPr lang="zh-CN" altLang="en-US" b="1" spc="-107" dirty="0">
              <a:solidFill>
                <a:srgbClr val="C00000"/>
              </a:solidFill>
            </a:endParaRPr>
          </a:p>
        </p:txBody>
      </p:sp>
      <p:pic>
        <p:nvPicPr>
          <p:cNvPr id="4" name="图片 3"/>
          <p:cNvPicPr>
            <a:picLocks noChangeAspect="1"/>
          </p:cNvPicPr>
          <p:nvPr/>
        </p:nvPicPr>
        <p:blipFill>
          <a:blip r:embed="rId2"/>
          <a:stretch>
            <a:fillRect/>
          </a:stretch>
        </p:blipFill>
        <p:spPr>
          <a:xfrm>
            <a:off x="1457778" y="1690688"/>
            <a:ext cx="8623300" cy="1295400"/>
          </a:xfrm>
          <a:prstGeom prst="rect">
            <a:avLst/>
          </a:prstGeom>
        </p:spPr>
      </p:pic>
      <p:sp>
        <p:nvSpPr>
          <p:cNvPr id="5" name="文本框 4"/>
          <p:cNvSpPr txBox="1"/>
          <p:nvPr/>
        </p:nvSpPr>
        <p:spPr>
          <a:xfrm>
            <a:off x="708214" y="3233058"/>
            <a:ext cx="1499128" cy="369332"/>
          </a:xfrm>
          <a:prstGeom prst="rect">
            <a:avLst/>
          </a:prstGeom>
          <a:noFill/>
        </p:spPr>
        <p:txBody>
          <a:bodyPr wrap="none" rtlCol="0">
            <a:spAutoFit/>
          </a:bodyPr>
          <a:lstStyle/>
          <a:p>
            <a:r>
              <a:rPr kumimoji="1" lang="en-US" altLang="zh-CN" dirty="0"/>
              <a:t>context</a:t>
            </a:r>
            <a:r>
              <a:rPr kumimoji="1" lang="zh-CN" altLang="en-US" dirty="0"/>
              <a:t> </a:t>
            </a:r>
            <a:r>
              <a:rPr kumimoji="1" lang="en-US" altLang="zh-CN" dirty="0"/>
              <a:t>vector</a:t>
            </a:r>
            <a:endParaRPr kumimoji="1" lang="zh-CN" altLang="en-US" dirty="0"/>
          </a:p>
        </p:txBody>
      </p:sp>
      <p:cxnSp>
        <p:nvCxnSpPr>
          <p:cNvPr id="9" name="直线箭头连接符 8"/>
          <p:cNvCxnSpPr>
            <a:endCxn id="5" idx="0"/>
          </p:cNvCxnSpPr>
          <p:nvPr/>
        </p:nvCxnSpPr>
        <p:spPr>
          <a:xfrm flipH="1">
            <a:off x="1457778" y="2514600"/>
            <a:ext cx="283936" cy="71845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2809156" y="3233058"/>
            <a:ext cx="1999265" cy="369332"/>
          </a:xfrm>
          <a:prstGeom prst="rect">
            <a:avLst/>
          </a:prstGeom>
          <a:noFill/>
        </p:spPr>
        <p:txBody>
          <a:bodyPr wrap="none" rtlCol="0">
            <a:spAutoFit/>
          </a:bodyPr>
          <a:lstStyle/>
          <a:p>
            <a:r>
              <a:rPr kumimoji="1" lang="en-US" altLang="zh-CN" dirty="0"/>
              <a:t>node</a:t>
            </a:r>
            <a:r>
              <a:rPr kumimoji="1" lang="zh-CN" altLang="en-US" dirty="0"/>
              <a:t> </a:t>
            </a:r>
            <a:r>
              <a:rPr kumimoji="1" lang="en-US" altLang="zh-CN" dirty="0"/>
              <a:t>representation</a:t>
            </a:r>
            <a:endParaRPr kumimoji="1" lang="zh-CN" altLang="en-US" dirty="0"/>
          </a:p>
        </p:txBody>
      </p:sp>
      <p:cxnSp>
        <p:nvCxnSpPr>
          <p:cNvPr id="11" name="直线箭头连接符 10"/>
          <p:cNvCxnSpPr>
            <a:endCxn id="10" idx="0"/>
          </p:cNvCxnSpPr>
          <p:nvPr/>
        </p:nvCxnSpPr>
        <p:spPr>
          <a:xfrm>
            <a:off x="3439886" y="2427514"/>
            <a:ext cx="368903" cy="80554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000995" y="3866949"/>
            <a:ext cx="1768433" cy="369332"/>
          </a:xfrm>
          <a:prstGeom prst="rect">
            <a:avLst/>
          </a:prstGeom>
          <a:noFill/>
        </p:spPr>
        <p:txBody>
          <a:bodyPr wrap="none" rtlCol="0">
            <a:spAutoFit/>
          </a:bodyPr>
          <a:lstStyle/>
          <a:p>
            <a:r>
              <a:rPr kumimoji="1" lang="en-US" altLang="zh-CN" dirty="0"/>
              <a:t>attention</a:t>
            </a:r>
            <a:r>
              <a:rPr kumimoji="1" lang="zh-CN" altLang="en-US" dirty="0"/>
              <a:t> </a:t>
            </a:r>
            <a:r>
              <a:rPr kumimoji="1" lang="en-US" altLang="zh-CN" dirty="0"/>
              <a:t>weights</a:t>
            </a:r>
            <a:endParaRPr kumimoji="1" lang="zh-CN" altLang="en-US" dirty="0"/>
          </a:p>
        </p:txBody>
      </p:sp>
      <p:cxnSp>
        <p:nvCxnSpPr>
          <p:cNvPr id="15" name="直线箭头连接符 14"/>
          <p:cNvCxnSpPr/>
          <p:nvPr/>
        </p:nvCxnSpPr>
        <p:spPr>
          <a:xfrm>
            <a:off x="4808421" y="2427514"/>
            <a:ext cx="20089" cy="15131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7768693" y="3847698"/>
            <a:ext cx="1742785" cy="369332"/>
          </a:xfrm>
          <a:prstGeom prst="rect">
            <a:avLst/>
          </a:prstGeom>
          <a:noFill/>
        </p:spPr>
        <p:txBody>
          <a:bodyPr wrap="none" rtlCol="0">
            <a:spAutoFit/>
          </a:bodyPr>
          <a:lstStyle/>
          <a:p>
            <a:r>
              <a:rPr kumimoji="1" lang="en-US" altLang="zh-CN" dirty="0"/>
              <a:t>alignment</a:t>
            </a:r>
            <a:r>
              <a:rPr kumimoji="1" lang="zh-CN" altLang="en-US" dirty="0"/>
              <a:t> </a:t>
            </a:r>
            <a:r>
              <a:rPr kumimoji="1" lang="en-US" altLang="zh-CN" dirty="0"/>
              <a:t>model</a:t>
            </a:r>
            <a:endParaRPr kumimoji="1" lang="zh-CN" altLang="en-US" dirty="0"/>
          </a:p>
        </p:txBody>
      </p:sp>
      <p:cxnSp>
        <p:nvCxnSpPr>
          <p:cNvPr id="13" name="直线箭头连接符 12"/>
          <p:cNvCxnSpPr/>
          <p:nvPr/>
        </p:nvCxnSpPr>
        <p:spPr>
          <a:xfrm>
            <a:off x="8360462" y="2353834"/>
            <a:ext cx="20089" cy="15131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内容占位符 2"/>
          <p:cNvSpPr>
            <a:spLocks noGrp="1"/>
          </p:cNvSpPr>
          <p:nvPr>
            <p:ph idx="1"/>
          </p:nvPr>
        </p:nvSpPr>
        <p:spPr>
          <a:xfrm>
            <a:off x="838200" y="4463999"/>
            <a:ext cx="10755086" cy="1712963"/>
          </a:xfrm>
        </p:spPr>
        <p:txBody>
          <a:bodyPr>
            <a:normAutofit/>
          </a:bodyPr>
          <a:lstStyle/>
          <a:p>
            <a:r>
              <a:rPr kumimoji="1" lang="en-US" altLang="zh-CN" dirty="0"/>
              <a:t>Objective</a:t>
            </a:r>
            <a:r>
              <a:rPr kumimoji="1" lang="zh-CN" altLang="en-US" dirty="0"/>
              <a:t> </a:t>
            </a:r>
            <a:r>
              <a:rPr kumimoji="1" lang="en-US" altLang="zh-CN" dirty="0"/>
              <a:t>Function</a:t>
            </a:r>
          </a:p>
        </p:txBody>
      </p:sp>
      <p:pic>
        <p:nvPicPr>
          <p:cNvPr id="3" name="图片 2"/>
          <p:cNvPicPr>
            <a:picLocks noChangeAspect="1"/>
          </p:cNvPicPr>
          <p:nvPr/>
        </p:nvPicPr>
        <p:blipFill>
          <a:blip r:embed="rId3"/>
          <a:stretch>
            <a:fillRect/>
          </a:stretch>
        </p:blipFill>
        <p:spPr>
          <a:xfrm>
            <a:off x="2840511" y="5117142"/>
            <a:ext cx="4089400" cy="838200"/>
          </a:xfrm>
          <a:prstGeom prst="rect">
            <a:avLst/>
          </a:prstGeom>
        </p:spPr>
      </p:pic>
      <p:sp>
        <p:nvSpPr>
          <p:cNvPr id="6" name="Slide Number Placeholder 5">
            <a:extLst>
              <a:ext uri="{FF2B5EF4-FFF2-40B4-BE49-F238E27FC236}">
                <a16:creationId xmlns:a16="http://schemas.microsoft.com/office/drawing/2014/main" id="{7DE4DD36-978E-FE43-B8F9-DDCF37B95352}"/>
              </a:ext>
            </a:extLst>
          </p:cNvPr>
          <p:cNvSpPr>
            <a:spLocks noGrp="1"/>
          </p:cNvSpPr>
          <p:nvPr>
            <p:ph type="sldNum" sz="quarter" idx="12"/>
          </p:nvPr>
        </p:nvSpPr>
        <p:spPr/>
        <p:txBody>
          <a:bodyPr/>
          <a:lstStyle/>
          <a:p>
            <a:fld id="{4C15419E-54D6-8648-ABFB-BEF58E3E877E}" type="slidenum">
              <a:rPr lang="en-US" smtClean="0"/>
              <a:t>90</a:t>
            </a:fld>
            <a:endParaRPr lang="en-US"/>
          </a:p>
        </p:txBody>
      </p:sp>
    </p:spTree>
    <p:extLst>
      <p:ext uri="{BB962C8B-B14F-4D97-AF65-F5344CB8AC3E}">
        <p14:creationId xmlns:p14="http://schemas.microsoft.com/office/powerpoint/2010/main" val="25991316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256E-7C22-4840-A1B6-ED4A4FD41C40}"/>
              </a:ext>
            </a:extLst>
          </p:cNvPr>
          <p:cNvSpPr>
            <a:spLocks noGrp="1"/>
          </p:cNvSpPr>
          <p:nvPr>
            <p:ph type="title"/>
          </p:nvPr>
        </p:nvSpPr>
        <p:spPr>
          <a:xfrm>
            <a:off x="522514" y="365125"/>
            <a:ext cx="10831286" cy="1325563"/>
          </a:xfrm>
        </p:spPr>
        <p:txBody>
          <a:bodyPr>
            <a:normAutofit/>
          </a:bodyPr>
          <a:lstStyle/>
          <a:p>
            <a:r>
              <a:rPr lang="en-US" b="1" spc="-107" dirty="0">
                <a:solidFill>
                  <a:srgbClr val="C00000"/>
                </a:solidFill>
              </a:rPr>
              <a:t>Text Reasoning and Shortest Path</a:t>
            </a:r>
          </a:p>
        </p:txBody>
      </p:sp>
      <p:pic>
        <p:nvPicPr>
          <p:cNvPr id="6" name="Content Placeholder 5" descr="A screenshot of a cell phone&#10;&#10;Description automatically generated">
            <a:extLst>
              <a:ext uri="{FF2B5EF4-FFF2-40B4-BE49-F238E27FC236}">
                <a16:creationId xmlns:a16="http://schemas.microsoft.com/office/drawing/2014/main" id="{3EA8FE63-79CC-A14F-B533-E4FD69289937}"/>
              </a:ext>
            </a:extLst>
          </p:cNvPr>
          <p:cNvPicPr>
            <a:picLocks noGrp="1" noChangeAspect="1"/>
          </p:cNvPicPr>
          <p:nvPr>
            <p:ph idx="1"/>
          </p:nvPr>
        </p:nvPicPr>
        <p:blipFill>
          <a:blip r:embed="rId3"/>
          <a:stretch>
            <a:fillRect/>
          </a:stretch>
        </p:blipFill>
        <p:spPr>
          <a:xfrm>
            <a:off x="224245" y="2006600"/>
            <a:ext cx="6019800" cy="2844800"/>
          </a:xfrm>
        </p:spPr>
      </p:pic>
      <p:sp>
        <p:nvSpPr>
          <p:cNvPr id="4" name="Slide Number Placeholder 3">
            <a:extLst>
              <a:ext uri="{FF2B5EF4-FFF2-40B4-BE49-F238E27FC236}">
                <a16:creationId xmlns:a16="http://schemas.microsoft.com/office/drawing/2014/main" id="{38E00A8E-F671-BF4D-B00E-21BA5AE9D670}"/>
              </a:ext>
            </a:extLst>
          </p:cNvPr>
          <p:cNvSpPr>
            <a:spLocks noGrp="1"/>
          </p:cNvSpPr>
          <p:nvPr>
            <p:ph type="sldNum" sz="quarter" idx="12"/>
          </p:nvPr>
        </p:nvSpPr>
        <p:spPr/>
        <p:txBody>
          <a:bodyPr/>
          <a:lstStyle/>
          <a:p>
            <a:fld id="{4C15419E-54D6-8648-ABFB-BEF58E3E877E}" type="slidenum">
              <a:rPr lang="en-US" smtClean="0"/>
              <a:t>91</a:t>
            </a:fld>
            <a:endParaRPr lang="en-US"/>
          </a:p>
        </p:txBody>
      </p:sp>
      <p:pic>
        <p:nvPicPr>
          <p:cNvPr id="8" name="Picture 7">
            <a:extLst>
              <a:ext uri="{FF2B5EF4-FFF2-40B4-BE49-F238E27FC236}">
                <a16:creationId xmlns:a16="http://schemas.microsoft.com/office/drawing/2014/main" id="{43EA4BAC-77FD-9040-9A47-9CBB1592B6A0}"/>
              </a:ext>
            </a:extLst>
          </p:cNvPr>
          <p:cNvPicPr>
            <a:picLocks noChangeAspect="1"/>
          </p:cNvPicPr>
          <p:nvPr/>
        </p:nvPicPr>
        <p:blipFill>
          <a:blip r:embed="rId4"/>
          <a:stretch>
            <a:fillRect/>
          </a:stretch>
        </p:blipFill>
        <p:spPr>
          <a:xfrm>
            <a:off x="6392455" y="2769640"/>
            <a:ext cx="5575300" cy="1612900"/>
          </a:xfrm>
          <a:prstGeom prst="rect">
            <a:avLst/>
          </a:prstGeom>
        </p:spPr>
      </p:pic>
      <p:sp>
        <p:nvSpPr>
          <p:cNvPr id="9" name="Rectangle 8">
            <a:extLst>
              <a:ext uri="{FF2B5EF4-FFF2-40B4-BE49-F238E27FC236}">
                <a16:creationId xmlns:a16="http://schemas.microsoft.com/office/drawing/2014/main" id="{7C377F77-A7CF-3D41-812A-B98D06F9536F}"/>
              </a:ext>
            </a:extLst>
          </p:cNvPr>
          <p:cNvSpPr/>
          <p:nvPr/>
        </p:nvSpPr>
        <p:spPr>
          <a:xfrm>
            <a:off x="6392455" y="2727211"/>
            <a:ext cx="3051991" cy="1655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DC2B8FEF-CFA8-6644-87BA-DBFE18244C8C}"/>
              </a:ext>
            </a:extLst>
          </p:cNvPr>
          <p:cNvSpPr/>
          <p:nvPr/>
        </p:nvSpPr>
        <p:spPr>
          <a:xfrm>
            <a:off x="9592856" y="2724284"/>
            <a:ext cx="2129246" cy="1655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349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CB434-AFEE-BF42-9C70-8BB9FA9B5035}"/>
              </a:ext>
            </a:extLst>
          </p:cNvPr>
          <p:cNvSpPr>
            <a:spLocks noGrp="1"/>
          </p:cNvSpPr>
          <p:nvPr>
            <p:ph type="title"/>
          </p:nvPr>
        </p:nvSpPr>
        <p:spPr/>
        <p:txBody>
          <a:bodyPr>
            <a:normAutofit/>
          </a:bodyPr>
          <a:lstStyle/>
          <a:p>
            <a:r>
              <a:rPr lang="en-US" b="1" spc="-107" dirty="0">
                <a:solidFill>
                  <a:srgbClr val="C00000"/>
                </a:solidFill>
              </a:rPr>
              <a:t>Effect of Bidirectional Node Embedding</a:t>
            </a:r>
          </a:p>
        </p:txBody>
      </p:sp>
      <p:pic>
        <p:nvPicPr>
          <p:cNvPr id="6" name="Content Placeholder 5" descr="A close up of a map&#10;&#10;Description automatically generated">
            <a:extLst>
              <a:ext uri="{FF2B5EF4-FFF2-40B4-BE49-F238E27FC236}">
                <a16:creationId xmlns:a16="http://schemas.microsoft.com/office/drawing/2014/main" id="{D1197AA1-DD02-2E4E-BB21-1DA027729054}"/>
              </a:ext>
            </a:extLst>
          </p:cNvPr>
          <p:cNvPicPr>
            <a:picLocks noGrp="1" noChangeAspect="1"/>
          </p:cNvPicPr>
          <p:nvPr>
            <p:ph idx="1"/>
          </p:nvPr>
        </p:nvPicPr>
        <p:blipFill>
          <a:blip r:embed="rId2"/>
          <a:stretch>
            <a:fillRect/>
          </a:stretch>
        </p:blipFill>
        <p:spPr>
          <a:xfrm>
            <a:off x="3089071" y="1690688"/>
            <a:ext cx="5270681" cy="4148094"/>
          </a:xfrm>
        </p:spPr>
      </p:pic>
      <p:sp>
        <p:nvSpPr>
          <p:cNvPr id="4" name="Slide Number Placeholder 3">
            <a:extLst>
              <a:ext uri="{FF2B5EF4-FFF2-40B4-BE49-F238E27FC236}">
                <a16:creationId xmlns:a16="http://schemas.microsoft.com/office/drawing/2014/main" id="{8C14B0F1-D28C-7B40-851B-D597ABE03EF4}"/>
              </a:ext>
            </a:extLst>
          </p:cNvPr>
          <p:cNvSpPr>
            <a:spLocks noGrp="1"/>
          </p:cNvSpPr>
          <p:nvPr>
            <p:ph type="sldNum" sz="quarter" idx="12"/>
          </p:nvPr>
        </p:nvSpPr>
        <p:spPr/>
        <p:txBody>
          <a:bodyPr/>
          <a:lstStyle/>
          <a:p>
            <a:fld id="{4C15419E-54D6-8648-ABFB-BEF58E3E877E}" type="slidenum">
              <a:rPr lang="en-US" smtClean="0"/>
              <a:t>92</a:t>
            </a:fld>
            <a:endParaRPr lang="en-US"/>
          </a:p>
        </p:txBody>
      </p:sp>
      <p:sp>
        <p:nvSpPr>
          <p:cNvPr id="7" name="TextBox 6">
            <a:extLst>
              <a:ext uri="{FF2B5EF4-FFF2-40B4-BE49-F238E27FC236}">
                <a16:creationId xmlns:a16="http://schemas.microsoft.com/office/drawing/2014/main" id="{13C1EAC7-A438-7942-AA1B-D599C7554F86}"/>
              </a:ext>
            </a:extLst>
          </p:cNvPr>
          <p:cNvSpPr txBox="1"/>
          <p:nvPr/>
        </p:nvSpPr>
        <p:spPr>
          <a:xfrm>
            <a:off x="8359752" y="3244154"/>
            <a:ext cx="3528979" cy="646331"/>
          </a:xfrm>
          <a:prstGeom prst="rect">
            <a:avLst/>
          </a:prstGeom>
          <a:noFill/>
        </p:spPr>
        <p:txBody>
          <a:bodyPr wrap="none" rtlCol="0">
            <a:spAutoFit/>
          </a:bodyPr>
          <a:lstStyle/>
          <a:p>
            <a:r>
              <a:rPr lang="en-US" b="1" dirty="0"/>
              <a:t>Bidirectional Node Embedding</a:t>
            </a:r>
          </a:p>
          <a:p>
            <a:r>
              <a:rPr lang="en-US" b="1" dirty="0"/>
              <a:t>VS Unidirectional Node Embedding</a:t>
            </a:r>
          </a:p>
        </p:txBody>
      </p:sp>
      <p:sp>
        <p:nvSpPr>
          <p:cNvPr id="8" name="笑脸 11">
            <a:extLst>
              <a:ext uri="{FF2B5EF4-FFF2-40B4-BE49-F238E27FC236}">
                <a16:creationId xmlns:a16="http://schemas.microsoft.com/office/drawing/2014/main" id="{97E0F3DA-320F-2A4E-94AD-4A69C5847327}"/>
              </a:ext>
            </a:extLst>
          </p:cNvPr>
          <p:cNvSpPr/>
          <p:nvPr/>
        </p:nvSpPr>
        <p:spPr>
          <a:xfrm>
            <a:off x="4758513" y="2161259"/>
            <a:ext cx="500743" cy="500743"/>
          </a:xfrm>
          <a:prstGeom prst="smileyFace">
            <a:avLst/>
          </a:prstGeom>
          <a:solidFill>
            <a:srgbClr val="FF0000"/>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文本框 12">
            <a:extLst>
              <a:ext uri="{FF2B5EF4-FFF2-40B4-BE49-F238E27FC236}">
                <a16:creationId xmlns:a16="http://schemas.microsoft.com/office/drawing/2014/main" id="{5DD5EA0E-AC29-CC43-806E-64D054D69958}"/>
              </a:ext>
            </a:extLst>
          </p:cNvPr>
          <p:cNvSpPr txBox="1"/>
          <p:nvPr/>
        </p:nvSpPr>
        <p:spPr>
          <a:xfrm>
            <a:off x="3721832" y="2374719"/>
            <a:ext cx="1404744" cy="646331"/>
          </a:xfrm>
          <a:prstGeom prst="rect">
            <a:avLst/>
          </a:prstGeom>
          <a:noFill/>
        </p:spPr>
        <p:txBody>
          <a:bodyPr wrap="none" rtlCol="0">
            <a:spAutoFit/>
          </a:bodyPr>
          <a:lstStyle/>
          <a:p>
            <a:r>
              <a:rPr kumimoji="1" lang="en-US" altLang="zh-CN" dirty="0">
                <a:solidFill>
                  <a:srgbClr val="FF0000"/>
                </a:solidFill>
              </a:rPr>
              <a:t>Converge</a:t>
            </a:r>
          </a:p>
          <a:p>
            <a:r>
              <a:rPr kumimoji="1" lang="en-US" altLang="zh-CN" dirty="0">
                <a:solidFill>
                  <a:srgbClr val="FF0000"/>
                </a:solidFill>
              </a:rPr>
              <a:t>More quickly</a:t>
            </a:r>
            <a:endParaRPr kumimoji="1" lang="zh-CN" altLang="en-US" dirty="0">
              <a:solidFill>
                <a:srgbClr val="FF0000"/>
              </a:solidFill>
            </a:endParaRPr>
          </a:p>
        </p:txBody>
      </p:sp>
    </p:spTree>
    <p:extLst>
      <p:ext uri="{BB962C8B-B14F-4D97-AF65-F5344CB8AC3E}">
        <p14:creationId xmlns:p14="http://schemas.microsoft.com/office/powerpoint/2010/main" val="192150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D5F9E-B6AB-504E-B440-2AC92AE71359}"/>
              </a:ext>
            </a:extLst>
          </p:cNvPr>
          <p:cNvSpPr>
            <a:spLocks noGrp="1"/>
          </p:cNvSpPr>
          <p:nvPr>
            <p:ph type="title"/>
          </p:nvPr>
        </p:nvSpPr>
        <p:spPr/>
        <p:txBody>
          <a:bodyPr>
            <a:normAutofit/>
          </a:bodyPr>
          <a:lstStyle/>
          <a:p>
            <a:r>
              <a:rPr lang="en-US" b="1" spc="-107" dirty="0">
                <a:solidFill>
                  <a:srgbClr val="C00000"/>
                </a:solidFill>
              </a:rPr>
              <a:t>When Shall We Use Graph2Seq?</a:t>
            </a:r>
          </a:p>
        </p:txBody>
      </p:sp>
      <p:sp>
        <p:nvSpPr>
          <p:cNvPr id="3" name="Content Placeholder 2">
            <a:extLst>
              <a:ext uri="{FF2B5EF4-FFF2-40B4-BE49-F238E27FC236}">
                <a16:creationId xmlns:a16="http://schemas.microsoft.com/office/drawing/2014/main" id="{7F1E9BA4-176B-D040-8CD6-52BC3149DB68}"/>
              </a:ext>
            </a:extLst>
          </p:cNvPr>
          <p:cNvSpPr>
            <a:spLocks noGrp="1"/>
          </p:cNvSpPr>
          <p:nvPr>
            <p:ph sz="half" idx="1"/>
          </p:nvPr>
        </p:nvSpPr>
        <p:spPr/>
        <p:txBody>
          <a:bodyPr/>
          <a:lstStyle/>
          <a:p>
            <a:r>
              <a:rPr lang="en-US" dirty="0"/>
              <a:t>Case I: the inputs are naturally or best represented in graph</a:t>
            </a:r>
          </a:p>
        </p:txBody>
      </p:sp>
      <p:sp>
        <p:nvSpPr>
          <p:cNvPr id="4" name="Content Placeholder 3">
            <a:extLst>
              <a:ext uri="{FF2B5EF4-FFF2-40B4-BE49-F238E27FC236}">
                <a16:creationId xmlns:a16="http://schemas.microsoft.com/office/drawing/2014/main" id="{C450E14B-0554-8540-866E-6F3C539FAD7E}"/>
              </a:ext>
            </a:extLst>
          </p:cNvPr>
          <p:cNvSpPr>
            <a:spLocks noGrp="1"/>
          </p:cNvSpPr>
          <p:nvPr>
            <p:ph sz="half" idx="2"/>
          </p:nvPr>
        </p:nvSpPr>
        <p:spPr>
          <a:xfrm>
            <a:off x="6172200" y="1825625"/>
            <a:ext cx="5181600" cy="1325563"/>
          </a:xfrm>
        </p:spPr>
        <p:txBody>
          <a:bodyPr/>
          <a:lstStyle/>
          <a:p>
            <a:r>
              <a:rPr lang="en-US" dirty="0"/>
              <a:t>Case II: Hybrid Graph with sequence and its hidden structural information</a:t>
            </a:r>
          </a:p>
        </p:txBody>
      </p:sp>
      <p:sp>
        <p:nvSpPr>
          <p:cNvPr id="5" name="Slide Number Placeholder 4">
            <a:extLst>
              <a:ext uri="{FF2B5EF4-FFF2-40B4-BE49-F238E27FC236}">
                <a16:creationId xmlns:a16="http://schemas.microsoft.com/office/drawing/2014/main" id="{6BD9BB9C-D1A6-F847-827B-5CFA52A49BB4}"/>
              </a:ext>
            </a:extLst>
          </p:cNvPr>
          <p:cNvSpPr>
            <a:spLocks noGrp="1"/>
          </p:cNvSpPr>
          <p:nvPr>
            <p:ph type="sldNum" sz="quarter" idx="12"/>
          </p:nvPr>
        </p:nvSpPr>
        <p:spPr/>
        <p:txBody>
          <a:bodyPr/>
          <a:lstStyle/>
          <a:p>
            <a:fld id="{4C15419E-54D6-8648-ABFB-BEF58E3E877E}" type="slidenum">
              <a:rPr lang="en-US" smtClean="0"/>
              <a:t>93</a:t>
            </a:fld>
            <a:endParaRPr lang="en-US" dirty="0"/>
          </a:p>
        </p:txBody>
      </p:sp>
      <p:pic>
        <p:nvPicPr>
          <p:cNvPr id="7" name="Picture 6" descr="A close up of a logo&#10;&#10;“Ryan’s description of himself: a genius.”">
            <a:extLst>
              <a:ext uri="{FF2B5EF4-FFF2-40B4-BE49-F238E27FC236}">
                <a16:creationId xmlns:a16="http://schemas.microsoft.com/office/drawing/2014/main" id="{7B61D627-83EA-0D40-A6DD-8C66A4D5E110}"/>
              </a:ext>
            </a:extLst>
          </p:cNvPr>
          <p:cNvPicPr>
            <a:picLocks noChangeAspect="1"/>
          </p:cNvPicPr>
          <p:nvPr/>
        </p:nvPicPr>
        <p:blipFill>
          <a:blip r:embed="rId2"/>
          <a:stretch>
            <a:fillRect/>
          </a:stretch>
        </p:blipFill>
        <p:spPr>
          <a:xfrm>
            <a:off x="1456145" y="2835275"/>
            <a:ext cx="3181169" cy="3403629"/>
          </a:xfrm>
          <a:prstGeom prst="rect">
            <a:avLst/>
          </a:prstGeom>
        </p:spPr>
      </p:pic>
      <p:sp>
        <p:nvSpPr>
          <p:cNvPr id="8" name="TextBox 7">
            <a:extLst>
              <a:ext uri="{FF2B5EF4-FFF2-40B4-BE49-F238E27FC236}">
                <a16:creationId xmlns:a16="http://schemas.microsoft.com/office/drawing/2014/main" id="{AF7A22C4-BDDB-9F45-B82B-D488B483BA1F}"/>
              </a:ext>
            </a:extLst>
          </p:cNvPr>
          <p:cNvSpPr txBox="1"/>
          <p:nvPr/>
        </p:nvSpPr>
        <p:spPr>
          <a:xfrm>
            <a:off x="1173267" y="6211525"/>
            <a:ext cx="3984296" cy="369332"/>
          </a:xfrm>
          <a:prstGeom prst="rect">
            <a:avLst/>
          </a:prstGeom>
          <a:noFill/>
        </p:spPr>
        <p:txBody>
          <a:bodyPr wrap="none" rtlCol="0">
            <a:spAutoFit/>
          </a:bodyPr>
          <a:lstStyle/>
          <a:p>
            <a:r>
              <a:rPr lang="en-US" dirty="0"/>
              <a:t>“Ryan’s description of himself: a genius.”</a:t>
            </a:r>
          </a:p>
        </p:txBody>
      </p:sp>
      <p:pic>
        <p:nvPicPr>
          <p:cNvPr id="10" name="Picture 9" descr="A picture containing athletic game&#10;&#10;Description automatically generated">
            <a:extLst>
              <a:ext uri="{FF2B5EF4-FFF2-40B4-BE49-F238E27FC236}">
                <a16:creationId xmlns:a16="http://schemas.microsoft.com/office/drawing/2014/main" id="{91BCD4E5-62BA-9D47-B283-FAE2DF77B479}"/>
              </a:ext>
            </a:extLst>
          </p:cNvPr>
          <p:cNvPicPr>
            <a:picLocks noChangeAspect="1"/>
          </p:cNvPicPr>
          <p:nvPr/>
        </p:nvPicPr>
        <p:blipFill>
          <a:blip r:embed="rId3"/>
          <a:stretch>
            <a:fillRect/>
          </a:stretch>
        </p:blipFill>
        <p:spPr>
          <a:xfrm>
            <a:off x="6149620" y="3342285"/>
            <a:ext cx="4819847" cy="2132676"/>
          </a:xfrm>
          <a:prstGeom prst="rect">
            <a:avLst/>
          </a:prstGeom>
        </p:spPr>
      </p:pic>
      <p:sp>
        <p:nvSpPr>
          <p:cNvPr id="11" name="TextBox 10">
            <a:extLst>
              <a:ext uri="{FF2B5EF4-FFF2-40B4-BE49-F238E27FC236}">
                <a16:creationId xmlns:a16="http://schemas.microsoft.com/office/drawing/2014/main" id="{E22CFBF8-DA7C-DA40-AFD4-E2E2F7C3673F}"/>
              </a:ext>
            </a:extLst>
          </p:cNvPr>
          <p:cNvSpPr txBox="1"/>
          <p:nvPr/>
        </p:nvSpPr>
        <p:spPr>
          <a:xfrm>
            <a:off x="6429605" y="5530632"/>
            <a:ext cx="4719690" cy="646331"/>
          </a:xfrm>
          <a:prstGeom prst="rect">
            <a:avLst/>
          </a:prstGeom>
          <a:noFill/>
        </p:spPr>
        <p:txBody>
          <a:bodyPr wrap="none" rtlCol="0">
            <a:spAutoFit/>
          </a:bodyPr>
          <a:lstStyle/>
          <a:p>
            <a:r>
              <a:rPr lang="en-US" dirty="0"/>
              <a:t>Augmenting “are there </a:t>
            </a:r>
            <a:r>
              <a:rPr lang="en-US" dirty="0" err="1"/>
              <a:t>ada</a:t>
            </a:r>
            <a:r>
              <a:rPr lang="en-US" dirty="0"/>
              <a:t> jobs outside Austin” </a:t>
            </a:r>
          </a:p>
          <a:p>
            <a:r>
              <a:rPr lang="en-US" dirty="0"/>
              <a:t>with its dependency parsing tree results</a:t>
            </a:r>
          </a:p>
        </p:txBody>
      </p:sp>
    </p:spTree>
    <p:extLst>
      <p:ext uri="{BB962C8B-B14F-4D97-AF65-F5344CB8AC3E}">
        <p14:creationId xmlns:p14="http://schemas.microsoft.com/office/powerpoint/2010/main" val="164614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ABDFE-953D-3145-89EE-9C44BBC8280C}"/>
              </a:ext>
            </a:extLst>
          </p:cNvPr>
          <p:cNvSpPr>
            <a:spLocks noGrp="1"/>
          </p:cNvSpPr>
          <p:nvPr>
            <p:ph type="title"/>
          </p:nvPr>
        </p:nvSpPr>
        <p:spPr/>
        <p:txBody>
          <a:bodyPr>
            <a:normAutofit/>
          </a:bodyPr>
          <a:lstStyle/>
          <a:p>
            <a:r>
              <a:rPr lang="en-US" b="1" spc="-253" dirty="0">
                <a:solidFill>
                  <a:srgbClr val="C00000"/>
                </a:solidFill>
              </a:rPr>
              <a:t>Learning Structured Input-Output Translation</a:t>
            </a:r>
          </a:p>
        </p:txBody>
      </p:sp>
      <p:sp>
        <p:nvSpPr>
          <p:cNvPr id="4" name="Slide Number Placeholder 3">
            <a:extLst>
              <a:ext uri="{FF2B5EF4-FFF2-40B4-BE49-F238E27FC236}">
                <a16:creationId xmlns:a16="http://schemas.microsoft.com/office/drawing/2014/main" id="{FDE3790F-CA7B-4B40-A949-3A1D53091E5F}"/>
              </a:ext>
            </a:extLst>
          </p:cNvPr>
          <p:cNvSpPr>
            <a:spLocks noGrp="1"/>
          </p:cNvSpPr>
          <p:nvPr>
            <p:ph type="sldNum" sz="quarter" idx="12"/>
          </p:nvPr>
        </p:nvSpPr>
        <p:spPr/>
        <p:txBody>
          <a:bodyPr/>
          <a:lstStyle/>
          <a:p>
            <a:fld id="{4C15419E-54D6-8648-ABFB-BEF58E3E877E}" type="slidenum">
              <a:rPr lang="en-US" smtClean="0"/>
              <a:t>94</a:t>
            </a:fld>
            <a:endParaRPr lang="en-US"/>
          </a:p>
        </p:txBody>
      </p:sp>
      <p:sp>
        <p:nvSpPr>
          <p:cNvPr id="7" name="TextBox 6">
            <a:extLst>
              <a:ext uri="{FF2B5EF4-FFF2-40B4-BE49-F238E27FC236}">
                <a16:creationId xmlns:a16="http://schemas.microsoft.com/office/drawing/2014/main" id="{6E080EB0-286A-8148-B890-151508B7AD9C}"/>
              </a:ext>
            </a:extLst>
          </p:cNvPr>
          <p:cNvSpPr txBox="1"/>
          <p:nvPr/>
        </p:nvSpPr>
        <p:spPr>
          <a:xfrm>
            <a:off x="838200" y="1820346"/>
            <a:ext cx="5351585" cy="3354765"/>
          </a:xfrm>
          <a:prstGeom prst="rect">
            <a:avLst/>
          </a:prstGeom>
          <a:noFill/>
        </p:spPr>
        <p:txBody>
          <a:bodyPr wrap="square" rtlCol="0">
            <a:spAutoFit/>
          </a:bodyPr>
          <a:lstStyle/>
          <a:p>
            <a:pPr marL="285750" indent="-285750">
              <a:buFont typeface="Arial" panose="020B0604020202020204" pitchFamily="34" charset="0"/>
              <a:buChar char="•"/>
            </a:pPr>
            <a:r>
              <a:rPr lang="en-US" sz="2400" dirty="0"/>
              <a:t>To bridge the semantic gap between the human-readable words and machine-understandable logics. </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400" dirty="0"/>
              <a:t>Semantic parsing is important for question answering, text understanding</a:t>
            </a:r>
          </a:p>
          <a:p>
            <a:pPr marL="285750" indent="-285750">
              <a:buFont typeface="Arial" panose="020B0604020202020204" pitchFamily="34" charset="0"/>
              <a:buChar char="•"/>
            </a:pPr>
            <a:endParaRPr lang="en-US" sz="1000" dirty="0"/>
          </a:p>
          <a:p>
            <a:pPr marL="285750" indent="-285750">
              <a:buFont typeface="Arial" panose="020B0604020202020204" pitchFamily="34" charset="0"/>
              <a:buChar char="•"/>
            </a:pPr>
            <a:r>
              <a:rPr lang="en-US" sz="2400" dirty="0"/>
              <a:t>Automatically solving of MWP is a growing interest. </a:t>
            </a:r>
          </a:p>
        </p:txBody>
      </p:sp>
      <p:pic>
        <p:nvPicPr>
          <p:cNvPr id="9" name="Picture 8">
            <a:extLst>
              <a:ext uri="{FF2B5EF4-FFF2-40B4-BE49-F238E27FC236}">
                <a16:creationId xmlns:a16="http://schemas.microsoft.com/office/drawing/2014/main" id="{E15FD752-9F8B-ED44-BEA2-62D7E19ACFCE}"/>
              </a:ext>
            </a:extLst>
          </p:cNvPr>
          <p:cNvPicPr>
            <a:picLocks noChangeAspect="1"/>
          </p:cNvPicPr>
          <p:nvPr/>
        </p:nvPicPr>
        <p:blipFill>
          <a:blip r:embed="rId2"/>
          <a:stretch>
            <a:fillRect/>
          </a:stretch>
        </p:blipFill>
        <p:spPr>
          <a:xfrm>
            <a:off x="6189785" y="1929255"/>
            <a:ext cx="5492742" cy="2805723"/>
          </a:xfrm>
          <a:prstGeom prst="rect">
            <a:avLst/>
          </a:prstGeom>
        </p:spPr>
      </p:pic>
      <p:sp>
        <p:nvSpPr>
          <p:cNvPr id="10" name="Rectangle 9">
            <a:extLst>
              <a:ext uri="{FF2B5EF4-FFF2-40B4-BE49-F238E27FC236}">
                <a16:creationId xmlns:a16="http://schemas.microsoft.com/office/drawing/2014/main" id="{582F2ED7-57C8-AC4B-998E-DC3A873C747B}"/>
              </a:ext>
            </a:extLst>
          </p:cNvPr>
          <p:cNvSpPr/>
          <p:nvPr/>
        </p:nvSpPr>
        <p:spPr>
          <a:xfrm>
            <a:off x="6002217" y="2586534"/>
            <a:ext cx="5884984" cy="7020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36AE3F-B855-2849-A44D-5B00E2E2100F}"/>
              </a:ext>
            </a:extLst>
          </p:cNvPr>
          <p:cNvSpPr/>
          <p:nvPr/>
        </p:nvSpPr>
        <p:spPr>
          <a:xfrm>
            <a:off x="6002216" y="4159683"/>
            <a:ext cx="5884984" cy="5752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1823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P spid="11" grpId="1"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6EF98-16B1-9145-8752-7718456222C9}"/>
              </a:ext>
            </a:extLst>
          </p:cNvPr>
          <p:cNvSpPr>
            <a:spLocks noGrp="1"/>
          </p:cNvSpPr>
          <p:nvPr>
            <p:ph type="title"/>
          </p:nvPr>
        </p:nvSpPr>
        <p:spPr/>
        <p:txBody>
          <a:bodyPr/>
          <a:lstStyle/>
          <a:p>
            <a:r>
              <a:rPr lang="en-US" b="1" spc="-253" dirty="0">
                <a:solidFill>
                  <a:srgbClr val="C00000"/>
                </a:solidFill>
              </a:rPr>
              <a:t>Graph and Tree Constructions</a:t>
            </a:r>
          </a:p>
        </p:txBody>
      </p:sp>
      <p:pic>
        <p:nvPicPr>
          <p:cNvPr id="6" name="Content Placeholder 5" descr="Diagram&#10;&#10;Description automatically generated">
            <a:extLst>
              <a:ext uri="{FF2B5EF4-FFF2-40B4-BE49-F238E27FC236}">
                <a16:creationId xmlns:a16="http://schemas.microsoft.com/office/drawing/2014/main" id="{A996591F-F910-C047-9D56-13EEE9D3C976}"/>
              </a:ext>
            </a:extLst>
          </p:cNvPr>
          <p:cNvPicPr>
            <a:picLocks noGrp="1" noChangeAspect="1"/>
          </p:cNvPicPr>
          <p:nvPr>
            <p:ph idx="1"/>
          </p:nvPr>
        </p:nvPicPr>
        <p:blipFill>
          <a:blip r:embed="rId2"/>
          <a:stretch>
            <a:fillRect/>
          </a:stretch>
        </p:blipFill>
        <p:spPr>
          <a:xfrm>
            <a:off x="1527175" y="1637750"/>
            <a:ext cx="4540251" cy="2103511"/>
          </a:xfrm>
        </p:spPr>
      </p:pic>
      <p:sp>
        <p:nvSpPr>
          <p:cNvPr id="4" name="Slide Number Placeholder 3">
            <a:extLst>
              <a:ext uri="{FF2B5EF4-FFF2-40B4-BE49-F238E27FC236}">
                <a16:creationId xmlns:a16="http://schemas.microsoft.com/office/drawing/2014/main" id="{5427FBD3-20FA-5B4F-82B9-D83BC064EB97}"/>
              </a:ext>
            </a:extLst>
          </p:cNvPr>
          <p:cNvSpPr>
            <a:spLocks noGrp="1"/>
          </p:cNvSpPr>
          <p:nvPr>
            <p:ph type="sldNum" sz="quarter" idx="12"/>
          </p:nvPr>
        </p:nvSpPr>
        <p:spPr/>
        <p:txBody>
          <a:bodyPr/>
          <a:lstStyle/>
          <a:p>
            <a:fld id="{4C15419E-54D6-8648-ABFB-BEF58E3E877E}" type="slidenum">
              <a:rPr lang="en-US" smtClean="0"/>
              <a:t>95</a:t>
            </a:fld>
            <a:endParaRPr lang="en-US"/>
          </a:p>
        </p:txBody>
      </p:sp>
      <p:pic>
        <p:nvPicPr>
          <p:cNvPr id="8" name="Picture 7" descr="A picture containing chart&#10;&#10;Description automatically generated">
            <a:extLst>
              <a:ext uri="{FF2B5EF4-FFF2-40B4-BE49-F238E27FC236}">
                <a16:creationId xmlns:a16="http://schemas.microsoft.com/office/drawing/2014/main" id="{1E074B15-C73E-F647-8654-402C5E80F457}"/>
              </a:ext>
            </a:extLst>
          </p:cNvPr>
          <p:cNvPicPr>
            <a:picLocks noChangeAspect="1"/>
          </p:cNvPicPr>
          <p:nvPr/>
        </p:nvPicPr>
        <p:blipFill>
          <a:blip r:embed="rId3"/>
          <a:stretch>
            <a:fillRect/>
          </a:stretch>
        </p:blipFill>
        <p:spPr>
          <a:xfrm>
            <a:off x="1311276" y="3688323"/>
            <a:ext cx="4540250" cy="3033152"/>
          </a:xfrm>
          <a:prstGeom prst="rect">
            <a:avLst/>
          </a:prstGeom>
        </p:spPr>
      </p:pic>
      <p:pic>
        <p:nvPicPr>
          <p:cNvPr id="10" name="Picture 9" descr="Diagram&#10;&#10;Description automatically generated">
            <a:extLst>
              <a:ext uri="{FF2B5EF4-FFF2-40B4-BE49-F238E27FC236}">
                <a16:creationId xmlns:a16="http://schemas.microsoft.com/office/drawing/2014/main" id="{910723DD-09DA-2143-866C-BE28E498D1CC}"/>
              </a:ext>
            </a:extLst>
          </p:cNvPr>
          <p:cNvPicPr>
            <a:picLocks noChangeAspect="1"/>
          </p:cNvPicPr>
          <p:nvPr/>
        </p:nvPicPr>
        <p:blipFill>
          <a:blip r:embed="rId4"/>
          <a:stretch>
            <a:fillRect/>
          </a:stretch>
        </p:blipFill>
        <p:spPr>
          <a:xfrm>
            <a:off x="6340476" y="2395304"/>
            <a:ext cx="4887898" cy="3419475"/>
          </a:xfrm>
          <a:prstGeom prst="rect">
            <a:avLst/>
          </a:prstGeom>
        </p:spPr>
      </p:pic>
    </p:spTree>
    <p:extLst>
      <p:ext uri="{BB962C8B-B14F-4D97-AF65-F5344CB8AC3E}">
        <p14:creationId xmlns:p14="http://schemas.microsoft.com/office/powerpoint/2010/main" val="26915744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24C2E-36DA-6B4E-AE93-2303D11A69EF}"/>
              </a:ext>
            </a:extLst>
          </p:cNvPr>
          <p:cNvSpPr>
            <a:spLocks noGrp="1"/>
          </p:cNvSpPr>
          <p:nvPr>
            <p:ph type="title"/>
          </p:nvPr>
        </p:nvSpPr>
        <p:spPr/>
        <p:txBody>
          <a:bodyPr/>
          <a:lstStyle/>
          <a:p>
            <a:r>
              <a:rPr lang="en-US" b="1" spc="-107" dirty="0">
                <a:solidFill>
                  <a:srgbClr val="C00000"/>
                </a:solidFill>
              </a:rPr>
              <a:t>Tree Decoding</a:t>
            </a:r>
          </a:p>
        </p:txBody>
      </p:sp>
      <p:sp>
        <p:nvSpPr>
          <p:cNvPr id="4" name="Slide Number Placeholder 3">
            <a:extLst>
              <a:ext uri="{FF2B5EF4-FFF2-40B4-BE49-F238E27FC236}">
                <a16:creationId xmlns:a16="http://schemas.microsoft.com/office/drawing/2014/main" id="{9F7678B7-E30E-E649-AACB-8D1FA8E78E97}"/>
              </a:ext>
            </a:extLst>
          </p:cNvPr>
          <p:cNvSpPr>
            <a:spLocks noGrp="1"/>
          </p:cNvSpPr>
          <p:nvPr>
            <p:ph type="sldNum" sz="quarter" idx="12"/>
          </p:nvPr>
        </p:nvSpPr>
        <p:spPr/>
        <p:txBody>
          <a:bodyPr/>
          <a:lstStyle/>
          <a:p>
            <a:fld id="{4C15419E-54D6-8648-ABFB-BEF58E3E877E}" type="slidenum">
              <a:rPr lang="en-US" smtClean="0"/>
              <a:t>96</a:t>
            </a:fld>
            <a:endParaRPr lang="en-US"/>
          </a:p>
        </p:txBody>
      </p:sp>
      <p:pic>
        <p:nvPicPr>
          <p:cNvPr id="6" name="Picture 5">
            <a:extLst>
              <a:ext uri="{FF2B5EF4-FFF2-40B4-BE49-F238E27FC236}">
                <a16:creationId xmlns:a16="http://schemas.microsoft.com/office/drawing/2014/main" id="{78256D73-07C8-8C49-872A-ACF1007DD69D}"/>
              </a:ext>
            </a:extLst>
          </p:cNvPr>
          <p:cNvPicPr>
            <a:picLocks noChangeAspect="1"/>
          </p:cNvPicPr>
          <p:nvPr/>
        </p:nvPicPr>
        <p:blipFill>
          <a:blip r:embed="rId3"/>
          <a:stretch>
            <a:fillRect/>
          </a:stretch>
        </p:blipFill>
        <p:spPr>
          <a:xfrm>
            <a:off x="1512276" y="1690688"/>
            <a:ext cx="3795484" cy="3983281"/>
          </a:xfrm>
          <a:prstGeom prst="rect">
            <a:avLst/>
          </a:prstGeom>
        </p:spPr>
      </p:pic>
      <p:pic>
        <p:nvPicPr>
          <p:cNvPr id="8" name="Picture 7">
            <a:extLst>
              <a:ext uri="{FF2B5EF4-FFF2-40B4-BE49-F238E27FC236}">
                <a16:creationId xmlns:a16="http://schemas.microsoft.com/office/drawing/2014/main" id="{5A39C593-2C84-D443-929F-3661EFB62F07}"/>
              </a:ext>
            </a:extLst>
          </p:cNvPr>
          <p:cNvPicPr>
            <a:picLocks noChangeAspect="1"/>
          </p:cNvPicPr>
          <p:nvPr/>
        </p:nvPicPr>
        <p:blipFill>
          <a:blip r:embed="rId4"/>
          <a:stretch>
            <a:fillRect/>
          </a:stretch>
        </p:blipFill>
        <p:spPr>
          <a:xfrm>
            <a:off x="5786258" y="1690687"/>
            <a:ext cx="4893466" cy="3983281"/>
          </a:xfrm>
          <a:prstGeom prst="rect">
            <a:avLst/>
          </a:prstGeom>
        </p:spPr>
      </p:pic>
      <p:sp>
        <p:nvSpPr>
          <p:cNvPr id="9" name="TextBox 8">
            <a:extLst>
              <a:ext uri="{FF2B5EF4-FFF2-40B4-BE49-F238E27FC236}">
                <a16:creationId xmlns:a16="http://schemas.microsoft.com/office/drawing/2014/main" id="{27D41FB1-426A-744A-8035-537CBFE09F70}"/>
              </a:ext>
            </a:extLst>
          </p:cNvPr>
          <p:cNvSpPr txBox="1"/>
          <p:nvPr/>
        </p:nvSpPr>
        <p:spPr>
          <a:xfrm>
            <a:off x="2063261" y="5791200"/>
            <a:ext cx="2427652" cy="369332"/>
          </a:xfrm>
          <a:prstGeom prst="rect">
            <a:avLst/>
          </a:prstGeom>
          <a:noFill/>
        </p:spPr>
        <p:txBody>
          <a:bodyPr wrap="none" rtlCol="0">
            <a:spAutoFit/>
          </a:bodyPr>
          <a:lstStyle/>
          <a:p>
            <a:r>
              <a:rPr lang="en-US" dirty="0"/>
              <a:t>DFS-based tree decoder</a:t>
            </a:r>
          </a:p>
        </p:txBody>
      </p:sp>
      <p:sp>
        <p:nvSpPr>
          <p:cNvPr id="10" name="TextBox 9">
            <a:extLst>
              <a:ext uri="{FF2B5EF4-FFF2-40B4-BE49-F238E27FC236}">
                <a16:creationId xmlns:a16="http://schemas.microsoft.com/office/drawing/2014/main" id="{FAB792E8-780B-2243-9C08-88B2C3EE1819}"/>
              </a:ext>
            </a:extLst>
          </p:cNvPr>
          <p:cNvSpPr txBox="1"/>
          <p:nvPr/>
        </p:nvSpPr>
        <p:spPr>
          <a:xfrm>
            <a:off x="7396774" y="5791200"/>
            <a:ext cx="2410019" cy="369332"/>
          </a:xfrm>
          <a:prstGeom prst="rect">
            <a:avLst/>
          </a:prstGeom>
          <a:noFill/>
        </p:spPr>
        <p:txBody>
          <a:bodyPr wrap="none" rtlCol="0">
            <a:spAutoFit/>
          </a:bodyPr>
          <a:lstStyle/>
          <a:p>
            <a:r>
              <a:rPr lang="en-US" dirty="0"/>
              <a:t>BFS-based tree decoder</a:t>
            </a:r>
          </a:p>
        </p:txBody>
      </p:sp>
    </p:spTree>
    <p:extLst>
      <p:ext uri="{BB962C8B-B14F-4D97-AF65-F5344CB8AC3E}">
        <p14:creationId xmlns:p14="http://schemas.microsoft.com/office/powerpoint/2010/main" val="111262391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C4A9-3D67-D14E-B8A4-F1D8F06B2794}"/>
              </a:ext>
            </a:extLst>
          </p:cNvPr>
          <p:cNvSpPr>
            <a:spLocks noGrp="1"/>
          </p:cNvSpPr>
          <p:nvPr>
            <p:ph type="title"/>
          </p:nvPr>
        </p:nvSpPr>
        <p:spPr/>
        <p:txBody>
          <a:bodyPr/>
          <a:lstStyle/>
          <a:p>
            <a:r>
              <a:rPr lang="en-US" altLang="zh-CN" b="1" spc="-107" dirty="0">
                <a:solidFill>
                  <a:srgbClr val="C00000"/>
                </a:solidFill>
              </a:rPr>
              <a:t>Graph-to-Tree</a:t>
            </a:r>
            <a:r>
              <a:rPr lang="zh-CN" altLang="en-US" b="1" spc="-107" dirty="0">
                <a:solidFill>
                  <a:srgbClr val="C00000"/>
                </a:solidFill>
              </a:rPr>
              <a:t> </a:t>
            </a:r>
            <a:r>
              <a:rPr lang="en-US" altLang="zh-CN" b="1" spc="-107" dirty="0">
                <a:solidFill>
                  <a:srgbClr val="C00000"/>
                </a:solidFill>
              </a:rPr>
              <a:t>Model</a:t>
            </a:r>
            <a:endParaRPr lang="en-US" b="1" spc="-253" dirty="0">
              <a:solidFill>
                <a:srgbClr val="C00000"/>
              </a:solidFill>
            </a:endParaRPr>
          </a:p>
        </p:txBody>
      </p:sp>
      <p:sp>
        <p:nvSpPr>
          <p:cNvPr id="4" name="Slide Number Placeholder 3">
            <a:extLst>
              <a:ext uri="{FF2B5EF4-FFF2-40B4-BE49-F238E27FC236}">
                <a16:creationId xmlns:a16="http://schemas.microsoft.com/office/drawing/2014/main" id="{D9C68E6F-8E41-564F-8C53-B99056275C57}"/>
              </a:ext>
            </a:extLst>
          </p:cNvPr>
          <p:cNvSpPr>
            <a:spLocks noGrp="1"/>
          </p:cNvSpPr>
          <p:nvPr>
            <p:ph type="sldNum" sz="quarter" idx="12"/>
          </p:nvPr>
        </p:nvSpPr>
        <p:spPr/>
        <p:txBody>
          <a:bodyPr/>
          <a:lstStyle/>
          <a:p>
            <a:fld id="{4C15419E-54D6-8648-ABFB-BEF58E3E877E}" type="slidenum">
              <a:rPr lang="en-US" smtClean="0"/>
              <a:t>97</a:t>
            </a:fld>
            <a:endParaRPr lang="en-US"/>
          </a:p>
        </p:txBody>
      </p:sp>
      <p:pic>
        <p:nvPicPr>
          <p:cNvPr id="8" name="Picture 7">
            <a:extLst>
              <a:ext uri="{FF2B5EF4-FFF2-40B4-BE49-F238E27FC236}">
                <a16:creationId xmlns:a16="http://schemas.microsoft.com/office/drawing/2014/main" id="{702BB138-7B08-DC4B-A854-6D83E6F715DE}"/>
              </a:ext>
            </a:extLst>
          </p:cNvPr>
          <p:cNvPicPr>
            <a:picLocks noChangeAspect="1"/>
          </p:cNvPicPr>
          <p:nvPr/>
        </p:nvPicPr>
        <p:blipFill>
          <a:blip r:embed="rId2"/>
          <a:stretch>
            <a:fillRect/>
          </a:stretch>
        </p:blipFill>
        <p:spPr>
          <a:xfrm>
            <a:off x="1081453" y="1460793"/>
            <a:ext cx="10029093" cy="4680243"/>
          </a:xfrm>
          <a:prstGeom prst="rect">
            <a:avLst/>
          </a:prstGeom>
        </p:spPr>
      </p:pic>
      <p:sp>
        <p:nvSpPr>
          <p:cNvPr id="9" name="TextBox 8">
            <a:extLst>
              <a:ext uri="{FF2B5EF4-FFF2-40B4-BE49-F238E27FC236}">
                <a16:creationId xmlns:a16="http://schemas.microsoft.com/office/drawing/2014/main" id="{9713B96B-C620-2745-8D96-69AEE064E121}"/>
              </a:ext>
            </a:extLst>
          </p:cNvPr>
          <p:cNvSpPr txBox="1"/>
          <p:nvPr/>
        </p:nvSpPr>
        <p:spPr>
          <a:xfrm>
            <a:off x="664082" y="6277302"/>
            <a:ext cx="10863833" cy="523220"/>
          </a:xfrm>
          <a:prstGeom prst="rect">
            <a:avLst/>
          </a:prstGeom>
          <a:noFill/>
        </p:spPr>
        <p:txBody>
          <a:bodyPr wrap="square" rtlCol="0">
            <a:spAutoFit/>
          </a:bodyPr>
          <a:lstStyle/>
          <a:p>
            <a:r>
              <a:rPr lang="en-US" sz="1400" dirty="0"/>
              <a:t>[1] </a:t>
            </a:r>
            <a:r>
              <a:rPr lang="en-US" sz="1400" dirty="0" err="1"/>
              <a:t>Shucheng</a:t>
            </a:r>
            <a:r>
              <a:rPr lang="en-US" sz="1400" dirty="0"/>
              <a:t> Li*, </a:t>
            </a:r>
            <a:r>
              <a:rPr lang="en-US" sz="1400" dirty="0" err="1"/>
              <a:t>Lingfei</a:t>
            </a:r>
            <a:r>
              <a:rPr lang="en-US" sz="1400" dirty="0"/>
              <a:t> Wu</a:t>
            </a:r>
            <a:r>
              <a:rPr lang="en-US" sz="1400" b="1" dirty="0"/>
              <a:t>*</a:t>
            </a:r>
            <a:r>
              <a:rPr lang="en-US" sz="1400" dirty="0"/>
              <a:t>, et al. "Graph-to-Tree Neural Networks for Learning Structured Input-Output Translation with Applications to Semantic Parsing and Math Word Problem", EMNLP 2020.</a:t>
            </a:r>
          </a:p>
        </p:txBody>
      </p:sp>
    </p:spTree>
    <p:extLst>
      <p:ext uri="{BB962C8B-B14F-4D97-AF65-F5344CB8AC3E}">
        <p14:creationId xmlns:p14="http://schemas.microsoft.com/office/powerpoint/2010/main" val="319391518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764D0-3C7A-564A-90A6-82AB161D9BE8}"/>
              </a:ext>
            </a:extLst>
          </p:cNvPr>
          <p:cNvSpPr>
            <a:spLocks noGrp="1"/>
          </p:cNvSpPr>
          <p:nvPr>
            <p:ph type="title"/>
          </p:nvPr>
        </p:nvSpPr>
        <p:spPr/>
        <p:txBody>
          <a:bodyPr/>
          <a:lstStyle/>
          <a:p>
            <a:r>
              <a:rPr lang="en-US" altLang="zh-CN" b="1" spc="-107" dirty="0">
                <a:solidFill>
                  <a:srgbClr val="C00000"/>
                </a:solidFill>
              </a:rPr>
              <a:t>Separated Attention</a:t>
            </a:r>
            <a:r>
              <a:rPr lang="zh-CN" altLang="en-US" b="1" spc="-107" dirty="0">
                <a:solidFill>
                  <a:srgbClr val="C00000"/>
                </a:solidFill>
              </a:rPr>
              <a:t> </a:t>
            </a:r>
            <a:r>
              <a:rPr lang="en-US" altLang="zh-CN" b="1" spc="-107" dirty="0">
                <a:solidFill>
                  <a:srgbClr val="C00000"/>
                </a:solidFill>
              </a:rPr>
              <a:t>Based</a:t>
            </a:r>
            <a:r>
              <a:rPr lang="zh-CN" altLang="en-US" b="1" spc="-107" dirty="0">
                <a:solidFill>
                  <a:srgbClr val="C00000"/>
                </a:solidFill>
              </a:rPr>
              <a:t> </a:t>
            </a:r>
            <a:r>
              <a:rPr lang="en-US" altLang="zh-CN" b="1" spc="-107" dirty="0">
                <a:solidFill>
                  <a:srgbClr val="C00000"/>
                </a:solidFill>
              </a:rPr>
              <a:t>Tree</a:t>
            </a:r>
            <a:r>
              <a:rPr lang="zh-CN" altLang="en-US" b="1" spc="-107" dirty="0">
                <a:solidFill>
                  <a:srgbClr val="C00000"/>
                </a:solidFill>
              </a:rPr>
              <a:t> </a:t>
            </a:r>
            <a:r>
              <a:rPr lang="en-US" altLang="zh-CN" b="1" spc="-107" dirty="0">
                <a:solidFill>
                  <a:srgbClr val="C00000"/>
                </a:solidFill>
              </a:rPr>
              <a:t>Decoding</a:t>
            </a:r>
            <a:endParaRPr lang="en-US" dirty="0"/>
          </a:p>
        </p:txBody>
      </p:sp>
      <p:sp>
        <p:nvSpPr>
          <p:cNvPr id="4" name="Slide Number Placeholder 3">
            <a:extLst>
              <a:ext uri="{FF2B5EF4-FFF2-40B4-BE49-F238E27FC236}">
                <a16:creationId xmlns:a16="http://schemas.microsoft.com/office/drawing/2014/main" id="{D6871A28-9E53-6048-8C76-9041C0A63E1F}"/>
              </a:ext>
            </a:extLst>
          </p:cNvPr>
          <p:cNvSpPr>
            <a:spLocks noGrp="1"/>
          </p:cNvSpPr>
          <p:nvPr>
            <p:ph type="sldNum" sz="quarter" idx="12"/>
          </p:nvPr>
        </p:nvSpPr>
        <p:spPr/>
        <p:txBody>
          <a:bodyPr/>
          <a:lstStyle/>
          <a:p>
            <a:fld id="{4C15419E-54D6-8648-ABFB-BEF58E3E877E}" type="slidenum">
              <a:rPr lang="en-US" smtClean="0"/>
              <a:t>98</a:t>
            </a:fld>
            <a:endParaRPr lang="en-US"/>
          </a:p>
        </p:txBody>
      </p:sp>
      <p:pic>
        <p:nvPicPr>
          <p:cNvPr id="6" name="Picture 5">
            <a:extLst>
              <a:ext uri="{FF2B5EF4-FFF2-40B4-BE49-F238E27FC236}">
                <a16:creationId xmlns:a16="http://schemas.microsoft.com/office/drawing/2014/main" id="{EC92101F-657C-6846-B15F-927BC3A29371}"/>
              </a:ext>
            </a:extLst>
          </p:cNvPr>
          <p:cNvPicPr>
            <a:picLocks noChangeAspect="1"/>
          </p:cNvPicPr>
          <p:nvPr/>
        </p:nvPicPr>
        <p:blipFill>
          <a:blip r:embed="rId2"/>
          <a:stretch>
            <a:fillRect/>
          </a:stretch>
        </p:blipFill>
        <p:spPr>
          <a:xfrm>
            <a:off x="3894992" y="5835650"/>
            <a:ext cx="4648200" cy="520700"/>
          </a:xfrm>
          <a:prstGeom prst="rect">
            <a:avLst/>
          </a:prstGeom>
        </p:spPr>
      </p:pic>
      <p:pic>
        <p:nvPicPr>
          <p:cNvPr id="8" name="Picture 7">
            <a:extLst>
              <a:ext uri="{FF2B5EF4-FFF2-40B4-BE49-F238E27FC236}">
                <a16:creationId xmlns:a16="http://schemas.microsoft.com/office/drawing/2014/main" id="{9369E5A6-7892-F64E-ACCC-7E28EF661A5B}"/>
              </a:ext>
            </a:extLst>
          </p:cNvPr>
          <p:cNvPicPr>
            <a:picLocks noChangeAspect="1"/>
          </p:cNvPicPr>
          <p:nvPr/>
        </p:nvPicPr>
        <p:blipFill>
          <a:blip r:embed="rId3"/>
          <a:stretch>
            <a:fillRect/>
          </a:stretch>
        </p:blipFill>
        <p:spPr>
          <a:xfrm>
            <a:off x="3894992" y="1685853"/>
            <a:ext cx="3886200" cy="1320800"/>
          </a:xfrm>
          <a:prstGeom prst="rect">
            <a:avLst/>
          </a:prstGeom>
        </p:spPr>
      </p:pic>
      <p:pic>
        <p:nvPicPr>
          <p:cNvPr id="10" name="Picture 9">
            <a:extLst>
              <a:ext uri="{FF2B5EF4-FFF2-40B4-BE49-F238E27FC236}">
                <a16:creationId xmlns:a16="http://schemas.microsoft.com/office/drawing/2014/main" id="{C2BAEC08-8E4F-264C-85E2-0AD3F0E46455}"/>
              </a:ext>
            </a:extLst>
          </p:cNvPr>
          <p:cNvPicPr>
            <a:picLocks noChangeAspect="1"/>
          </p:cNvPicPr>
          <p:nvPr/>
        </p:nvPicPr>
        <p:blipFill>
          <a:blip r:embed="rId4"/>
          <a:stretch>
            <a:fillRect/>
          </a:stretch>
        </p:blipFill>
        <p:spPr>
          <a:xfrm>
            <a:off x="3613636" y="3244850"/>
            <a:ext cx="5610957" cy="2352603"/>
          </a:xfrm>
          <a:prstGeom prst="rect">
            <a:avLst/>
          </a:prstGeom>
        </p:spPr>
      </p:pic>
      <p:sp>
        <p:nvSpPr>
          <p:cNvPr id="11" name="文本框 13">
            <a:extLst>
              <a:ext uri="{FF2B5EF4-FFF2-40B4-BE49-F238E27FC236}">
                <a16:creationId xmlns:a16="http://schemas.microsoft.com/office/drawing/2014/main" id="{459077C9-512C-6441-98BD-F3DAE0510061}"/>
              </a:ext>
            </a:extLst>
          </p:cNvPr>
          <p:cNvSpPr txBox="1"/>
          <p:nvPr/>
        </p:nvSpPr>
        <p:spPr>
          <a:xfrm>
            <a:off x="164747" y="3896358"/>
            <a:ext cx="1698199" cy="923330"/>
          </a:xfrm>
          <a:prstGeom prst="rect">
            <a:avLst/>
          </a:prstGeom>
          <a:noFill/>
        </p:spPr>
        <p:txBody>
          <a:bodyPr wrap="square" rtlCol="0">
            <a:spAutoFit/>
          </a:bodyPr>
          <a:lstStyle/>
          <a:p>
            <a:r>
              <a:rPr kumimoji="1" lang="en-US" altLang="zh-CN" dirty="0"/>
              <a:t>Separated attention</a:t>
            </a:r>
            <a:r>
              <a:rPr kumimoji="1" lang="zh-CN" altLang="en-US" dirty="0"/>
              <a:t> </a:t>
            </a:r>
            <a:r>
              <a:rPr kumimoji="1" lang="en-US" altLang="zh-CN" dirty="0"/>
              <a:t>weights</a:t>
            </a:r>
            <a:endParaRPr kumimoji="1" lang="zh-CN" altLang="en-US" dirty="0"/>
          </a:p>
        </p:txBody>
      </p:sp>
      <p:cxnSp>
        <p:nvCxnSpPr>
          <p:cNvPr id="12" name="直线箭头连接符 14">
            <a:extLst>
              <a:ext uri="{FF2B5EF4-FFF2-40B4-BE49-F238E27FC236}">
                <a16:creationId xmlns:a16="http://schemas.microsoft.com/office/drawing/2014/main" id="{C85DFE00-DE41-CD45-A55E-22D841A84B84}"/>
              </a:ext>
            </a:extLst>
          </p:cNvPr>
          <p:cNvCxnSpPr>
            <a:cxnSpLocks/>
          </p:cNvCxnSpPr>
          <p:nvPr/>
        </p:nvCxnSpPr>
        <p:spPr>
          <a:xfrm>
            <a:off x="1631466" y="4421150"/>
            <a:ext cx="1497130"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Left Brace 13">
            <a:extLst>
              <a:ext uri="{FF2B5EF4-FFF2-40B4-BE49-F238E27FC236}">
                <a16:creationId xmlns:a16="http://schemas.microsoft.com/office/drawing/2014/main" id="{4B3BAF3E-4077-F943-A560-1EF9AB62DB49}"/>
              </a:ext>
            </a:extLst>
          </p:cNvPr>
          <p:cNvSpPr/>
          <p:nvPr/>
        </p:nvSpPr>
        <p:spPr>
          <a:xfrm>
            <a:off x="3241430" y="3631681"/>
            <a:ext cx="372206" cy="1578938"/>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文本框 13">
            <a:extLst>
              <a:ext uri="{FF2B5EF4-FFF2-40B4-BE49-F238E27FC236}">
                <a16:creationId xmlns:a16="http://schemas.microsoft.com/office/drawing/2014/main" id="{E4628F10-590B-1142-8BFB-68DB90A2F95A}"/>
              </a:ext>
            </a:extLst>
          </p:cNvPr>
          <p:cNvSpPr txBox="1"/>
          <p:nvPr/>
        </p:nvSpPr>
        <p:spPr>
          <a:xfrm>
            <a:off x="142182" y="2025505"/>
            <a:ext cx="1814203" cy="646331"/>
          </a:xfrm>
          <a:prstGeom prst="rect">
            <a:avLst/>
          </a:prstGeom>
          <a:noFill/>
        </p:spPr>
        <p:txBody>
          <a:bodyPr wrap="square" rtlCol="0">
            <a:spAutoFit/>
          </a:bodyPr>
          <a:lstStyle/>
          <a:p>
            <a:r>
              <a:rPr kumimoji="1" lang="en-US" altLang="zh-CN" dirty="0"/>
              <a:t>Context vector embeddings</a:t>
            </a:r>
            <a:endParaRPr kumimoji="1" lang="zh-CN" altLang="en-US" dirty="0"/>
          </a:p>
        </p:txBody>
      </p:sp>
      <p:cxnSp>
        <p:nvCxnSpPr>
          <p:cNvPr id="16" name="直线箭头连接符 14">
            <a:extLst>
              <a:ext uri="{FF2B5EF4-FFF2-40B4-BE49-F238E27FC236}">
                <a16:creationId xmlns:a16="http://schemas.microsoft.com/office/drawing/2014/main" id="{6913AE14-87C1-9D4D-B360-4C60A4BF495A}"/>
              </a:ext>
            </a:extLst>
          </p:cNvPr>
          <p:cNvCxnSpPr>
            <a:cxnSpLocks/>
          </p:cNvCxnSpPr>
          <p:nvPr/>
        </p:nvCxnSpPr>
        <p:spPr>
          <a:xfrm>
            <a:off x="1631466" y="2406764"/>
            <a:ext cx="1497130"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Left Brace 16">
            <a:extLst>
              <a:ext uri="{FF2B5EF4-FFF2-40B4-BE49-F238E27FC236}">
                <a16:creationId xmlns:a16="http://schemas.microsoft.com/office/drawing/2014/main" id="{7EE68556-B917-6A49-ACFB-D6064BA5EB08}"/>
              </a:ext>
            </a:extLst>
          </p:cNvPr>
          <p:cNvSpPr/>
          <p:nvPr/>
        </p:nvSpPr>
        <p:spPr>
          <a:xfrm>
            <a:off x="3241430" y="1873708"/>
            <a:ext cx="372206" cy="109661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文本框 13">
            <a:extLst>
              <a:ext uri="{FF2B5EF4-FFF2-40B4-BE49-F238E27FC236}">
                <a16:creationId xmlns:a16="http://schemas.microsoft.com/office/drawing/2014/main" id="{6EB17545-1312-424B-9AAB-FD7AAEE7D403}"/>
              </a:ext>
            </a:extLst>
          </p:cNvPr>
          <p:cNvSpPr txBox="1"/>
          <p:nvPr/>
        </p:nvSpPr>
        <p:spPr>
          <a:xfrm>
            <a:off x="142182" y="5710019"/>
            <a:ext cx="1582137" cy="646331"/>
          </a:xfrm>
          <a:prstGeom prst="rect">
            <a:avLst/>
          </a:prstGeom>
          <a:noFill/>
        </p:spPr>
        <p:txBody>
          <a:bodyPr wrap="square" rtlCol="0">
            <a:spAutoFit/>
          </a:bodyPr>
          <a:lstStyle/>
          <a:p>
            <a:r>
              <a:rPr kumimoji="1" lang="en-US" altLang="zh-CN" dirty="0"/>
              <a:t>Final attention hidden state</a:t>
            </a:r>
            <a:endParaRPr kumimoji="1" lang="zh-CN" altLang="en-US" dirty="0"/>
          </a:p>
        </p:txBody>
      </p:sp>
      <p:cxnSp>
        <p:nvCxnSpPr>
          <p:cNvPr id="20" name="直线箭头连接符 14">
            <a:extLst>
              <a:ext uri="{FF2B5EF4-FFF2-40B4-BE49-F238E27FC236}">
                <a16:creationId xmlns:a16="http://schemas.microsoft.com/office/drawing/2014/main" id="{7BABB898-7C87-F148-9050-2E3ECFC1C0A5}"/>
              </a:ext>
            </a:extLst>
          </p:cNvPr>
          <p:cNvCxnSpPr>
            <a:cxnSpLocks/>
          </p:cNvCxnSpPr>
          <p:nvPr/>
        </p:nvCxnSpPr>
        <p:spPr>
          <a:xfrm>
            <a:off x="1631466" y="6107338"/>
            <a:ext cx="1497130" cy="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74164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10;&#10;Description automatically generated">
            <a:extLst>
              <a:ext uri="{FF2B5EF4-FFF2-40B4-BE49-F238E27FC236}">
                <a16:creationId xmlns:a16="http://schemas.microsoft.com/office/drawing/2014/main" id="{89B4576E-7820-D54F-A01D-71C108CD62DD}"/>
              </a:ext>
            </a:extLst>
          </p:cNvPr>
          <p:cNvPicPr>
            <a:picLocks noGrp="1" noChangeAspect="1"/>
          </p:cNvPicPr>
          <p:nvPr>
            <p:ph idx="1"/>
          </p:nvPr>
        </p:nvPicPr>
        <p:blipFill>
          <a:blip r:embed="rId2"/>
          <a:stretch>
            <a:fillRect/>
          </a:stretch>
        </p:blipFill>
        <p:spPr>
          <a:xfrm>
            <a:off x="838200" y="1690688"/>
            <a:ext cx="4899131" cy="4351338"/>
          </a:xfrm>
        </p:spPr>
      </p:pic>
      <p:sp>
        <p:nvSpPr>
          <p:cNvPr id="4" name="Slide Number Placeholder 3">
            <a:extLst>
              <a:ext uri="{FF2B5EF4-FFF2-40B4-BE49-F238E27FC236}">
                <a16:creationId xmlns:a16="http://schemas.microsoft.com/office/drawing/2014/main" id="{46715681-09D1-7A40-A84F-DFF73E13DCFA}"/>
              </a:ext>
            </a:extLst>
          </p:cNvPr>
          <p:cNvSpPr>
            <a:spLocks noGrp="1"/>
          </p:cNvSpPr>
          <p:nvPr>
            <p:ph type="sldNum" sz="quarter" idx="12"/>
          </p:nvPr>
        </p:nvSpPr>
        <p:spPr/>
        <p:txBody>
          <a:bodyPr/>
          <a:lstStyle/>
          <a:p>
            <a:fld id="{4C15419E-54D6-8648-ABFB-BEF58E3E877E}" type="slidenum">
              <a:rPr lang="en-US" smtClean="0"/>
              <a:t>99</a:t>
            </a:fld>
            <a:endParaRPr lang="en-US"/>
          </a:p>
        </p:txBody>
      </p:sp>
      <p:sp>
        <p:nvSpPr>
          <p:cNvPr id="5" name="Title 1">
            <a:extLst>
              <a:ext uri="{FF2B5EF4-FFF2-40B4-BE49-F238E27FC236}">
                <a16:creationId xmlns:a16="http://schemas.microsoft.com/office/drawing/2014/main" id="{5EE6476E-7CB0-3E41-8AC0-45CDA5C970CC}"/>
              </a:ext>
            </a:extLst>
          </p:cNvPr>
          <p:cNvSpPr>
            <a:spLocks noGrp="1"/>
          </p:cNvSpPr>
          <p:nvPr>
            <p:ph type="title"/>
          </p:nvPr>
        </p:nvSpPr>
        <p:spPr/>
        <p:txBody>
          <a:bodyPr/>
          <a:lstStyle/>
          <a:p>
            <a:r>
              <a:rPr lang="en-US" b="1" spc="-253" dirty="0">
                <a:solidFill>
                  <a:srgbClr val="C00000"/>
                </a:solidFill>
              </a:rPr>
              <a:t>Math Word Problem</a:t>
            </a:r>
          </a:p>
        </p:txBody>
      </p:sp>
      <p:pic>
        <p:nvPicPr>
          <p:cNvPr id="9" name="Picture 8" descr="Table&#10;&#10;Description automatically generated">
            <a:extLst>
              <a:ext uri="{FF2B5EF4-FFF2-40B4-BE49-F238E27FC236}">
                <a16:creationId xmlns:a16="http://schemas.microsoft.com/office/drawing/2014/main" id="{8EF835EB-0149-9548-9377-C132D0C96B53}"/>
              </a:ext>
            </a:extLst>
          </p:cNvPr>
          <p:cNvPicPr>
            <a:picLocks noChangeAspect="1"/>
          </p:cNvPicPr>
          <p:nvPr/>
        </p:nvPicPr>
        <p:blipFill>
          <a:blip r:embed="rId3"/>
          <a:stretch>
            <a:fillRect/>
          </a:stretch>
        </p:blipFill>
        <p:spPr>
          <a:xfrm>
            <a:off x="5829300" y="2247107"/>
            <a:ext cx="5918200" cy="3238500"/>
          </a:xfrm>
          <a:prstGeom prst="rect">
            <a:avLst/>
          </a:prstGeom>
        </p:spPr>
      </p:pic>
      <p:sp>
        <p:nvSpPr>
          <p:cNvPr id="6" name="Rectangle 5">
            <a:extLst>
              <a:ext uri="{FF2B5EF4-FFF2-40B4-BE49-F238E27FC236}">
                <a16:creationId xmlns:a16="http://schemas.microsoft.com/office/drawing/2014/main" id="{80622422-307E-2C43-9764-89F9E4021B96}"/>
              </a:ext>
            </a:extLst>
          </p:cNvPr>
          <p:cNvSpPr/>
          <p:nvPr/>
        </p:nvSpPr>
        <p:spPr>
          <a:xfrm>
            <a:off x="746231" y="5066147"/>
            <a:ext cx="5083069" cy="5492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049F2B0-77B1-C54E-BACD-F631A06E4285}"/>
              </a:ext>
            </a:extLst>
          </p:cNvPr>
          <p:cNvSpPr/>
          <p:nvPr/>
        </p:nvSpPr>
        <p:spPr>
          <a:xfrm>
            <a:off x="5960069" y="4304146"/>
            <a:ext cx="5669223" cy="64299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52748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7526</TotalTime>
  <Words>14275</Words>
  <Application>Microsoft Macintosh PowerPoint</Application>
  <PresentationFormat>Widescreen</PresentationFormat>
  <Paragraphs>2068</Paragraphs>
  <Slides>230</Slides>
  <Notes>184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230</vt:i4>
      </vt:variant>
    </vt:vector>
  </HeadingPairs>
  <TitlesOfParts>
    <vt:vector size="244" baseType="lpstr">
      <vt:lpstr>DejaVu Sans</vt:lpstr>
      <vt:lpstr>Noto Sans Symbols</vt:lpstr>
      <vt:lpstr>Arial</vt:lpstr>
      <vt:lpstr>Calibri</vt:lpstr>
      <vt:lpstr>Calibri Light</vt:lpstr>
      <vt:lpstr>Century Gothic</vt:lpstr>
      <vt:lpstr>Courier New</vt:lpstr>
      <vt:lpstr>Georgia</vt:lpstr>
      <vt:lpstr>Helvetica</vt:lpstr>
      <vt:lpstr>Helvetica Neue</vt:lpstr>
      <vt:lpstr>Times</vt:lpstr>
      <vt:lpstr>Times New Roman</vt:lpstr>
      <vt:lpstr>Wingdings</vt:lpstr>
      <vt:lpstr>Office Theme</vt:lpstr>
      <vt:lpstr>Deep Learning on Graphs for  Natural Language Processing</vt:lpstr>
      <vt:lpstr>Outline</vt:lpstr>
      <vt:lpstr>PowerPoint Presentation</vt:lpstr>
      <vt:lpstr>Why graphs?</vt:lpstr>
      <vt:lpstr> Graph-structured data are ubiquitous </vt:lpstr>
      <vt:lpstr>Graphs are ubiquitous in NLP As Well</vt:lpstr>
      <vt:lpstr>PowerPoint Presentation</vt:lpstr>
      <vt:lpstr>Natural Language Processing: A Graph Perspective</vt:lpstr>
      <vt:lpstr>Graph Based Methods for NLP</vt:lpstr>
      <vt:lpstr>PowerPoint Presentation</vt:lpstr>
      <vt:lpstr>Machine Learning Lifecycle</vt:lpstr>
      <vt:lpstr>Feature Learning in Graphs</vt:lpstr>
      <vt:lpstr>Graph Neural Networks: Foundations</vt:lpstr>
      <vt:lpstr>Graph Neural Networks: Basic Model</vt:lpstr>
      <vt:lpstr>Neighborhood Aggregation</vt:lpstr>
      <vt:lpstr>Neighborhood Aggregation</vt:lpstr>
      <vt:lpstr>Overview of GNN Model</vt:lpstr>
      <vt:lpstr>Overview of GNN Model</vt:lpstr>
      <vt:lpstr>Overview of GNN Model</vt:lpstr>
      <vt:lpstr>GNN Model: A Case Study</vt:lpstr>
      <vt:lpstr>GNN Model: A Case Study</vt:lpstr>
      <vt:lpstr>GNN Model: Quick Summary</vt:lpstr>
      <vt:lpstr>Graph Neural Networks: Popular Models</vt:lpstr>
      <vt:lpstr>Graph Convolution Networks (GCN)</vt:lpstr>
      <vt:lpstr>Message Passing Neural Network (MPNN)</vt:lpstr>
      <vt:lpstr>Graph Attention Network (GAT)</vt:lpstr>
      <vt:lpstr>Gated Graph Neural Networks (GGNN)</vt:lpstr>
      <vt:lpstr>DLG4NLP:  A Roadmap</vt:lpstr>
      <vt:lpstr>PowerPoint Presentation</vt:lpstr>
      <vt:lpstr>PowerPoint Presentation</vt:lpstr>
      <vt:lpstr>Why Graph Construction for NLP?</vt:lpstr>
      <vt:lpstr>Static Graph Construction</vt:lpstr>
      <vt:lpstr>Static Graph Construction: Dependency Graph</vt:lpstr>
      <vt:lpstr>Static Graph Construction: Constituency Graph</vt:lpstr>
      <vt:lpstr>Static Graph Construction: AMR Graph</vt:lpstr>
      <vt:lpstr>Static Graph Construction: IE Graph</vt:lpstr>
      <vt:lpstr>Static Graph Construction: Knowledge Graph</vt:lpstr>
      <vt:lpstr>Static Graph Construction: Topic Graph</vt:lpstr>
      <vt:lpstr>Static Graph Construction: Similarity Graph</vt:lpstr>
      <vt:lpstr>Static Graph Construction: Co-occurrence Graph</vt:lpstr>
      <vt:lpstr>Static Graph Construction: SQL Graph</vt:lpstr>
      <vt:lpstr>Static Graph Construction: Application-driven Graph</vt:lpstr>
      <vt:lpstr>Static Graph Construction: Summary</vt:lpstr>
      <vt:lpstr>Dynamic Graph Construction</vt:lpstr>
      <vt:lpstr>Dynamic Graph Construction: Overview</vt:lpstr>
      <vt:lpstr>Dynamic Graph Construction Outline</vt:lpstr>
      <vt:lpstr>Graph Similarity Metric Learning Techniques</vt:lpstr>
      <vt:lpstr>Node Embedding Based Similarity Metric Learning</vt:lpstr>
      <vt:lpstr>Attention-based Similarity Metric Functions</vt:lpstr>
      <vt:lpstr>Cosine-based Similarity Metric Functions</vt:lpstr>
      <vt:lpstr>Structure-aware Similarity Metric Learning</vt:lpstr>
      <vt:lpstr>Attention-based Similarity Metric Functions</vt:lpstr>
      <vt:lpstr>Graph Sparsification Techniques</vt:lpstr>
      <vt:lpstr>Common Graph Sparsification Options</vt:lpstr>
      <vt:lpstr>Combining Intrinsic and Implicit Graph Structures</vt:lpstr>
      <vt:lpstr>Learning Paradigms: Joint Learning</vt:lpstr>
      <vt:lpstr>Learning Paradigms: Adaptive Learning</vt:lpstr>
      <vt:lpstr>Learning Paradigms: Iterative Learning</vt:lpstr>
      <vt:lpstr>Dynamic Graph Construction Summary</vt:lpstr>
      <vt:lpstr>Static vs. Dynamic Graph Construction</vt:lpstr>
      <vt:lpstr>Static vs. Dynamic Graph Construction (cont)</vt:lpstr>
      <vt:lpstr>PowerPoint Presentation</vt:lpstr>
      <vt:lpstr>GNNs for Graph Representation Learning</vt:lpstr>
      <vt:lpstr>Homogeneous vs Multi-relational vs Heterogeneous Graphs</vt:lpstr>
      <vt:lpstr>Which GNNs to Use Given a Graph?</vt:lpstr>
      <vt:lpstr>Homogeneous GNNs for NLP</vt:lpstr>
      <vt:lpstr>Non-homogeneous to Homogeneous Conversion via Levi Graph</vt:lpstr>
      <vt:lpstr>How to Handle Edge Direction Information?</vt:lpstr>
      <vt:lpstr>Edge Directions as Edge Types</vt:lpstr>
      <vt:lpstr>Bidirectional GNNs for Directed Graphs</vt:lpstr>
      <vt:lpstr>Bidirectional GNNs for Directed Graphs (cont)</vt:lpstr>
      <vt:lpstr>Multi-relational GNNs for NLP</vt:lpstr>
      <vt:lpstr>R-GNN: Overview</vt:lpstr>
      <vt:lpstr>R-GNN Variant: R-GCN</vt:lpstr>
      <vt:lpstr>R-GNN: Avoiding Over-parameterization</vt:lpstr>
      <vt:lpstr>Including Edge Embeddings in GNNs</vt:lpstr>
      <vt:lpstr>Multi-relational Graph Transformers</vt:lpstr>
      <vt:lpstr>R-GAT based Graph Transformers</vt:lpstr>
      <vt:lpstr>Structure-aware Self-attention based Graph Transformers</vt:lpstr>
      <vt:lpstr>Heterogeneous GNNs</vt:lpstr>
      <vt:lpstr>PowerPoint Presentation</vt:lpstr>
      <vt:lpstr>PowerPoint Presentation</vt:lpstr>
      <vt:lpstr>Seq2Seq: Applications and Challenges</vt:lpstr>
      <vt:lpstr>Graph-to-Sequence Model</vt:lpstr>
      <vt:lpstr>Bidirectional GNNs for Directed Graphs</vt:lpstr>
      <vt:lpstr>Bidirectional GNNs for Directed Graphs (cont)</vt:lpstr>
      <vt:lpstr>Graph Encoding</vt:lpstr>
      <vt:lpstr>Attention Based Sequence Decoding</vt:lpstr>
      <vt:lpstr>Attention Based Sequence Decoding</vt:lpstr>
      <vt:lpstr>Attention Based Sequence Decoding</vt:lpstr>
      <vt:lpstr>Text Reasoning and Shortest Path</vt:lpstr>
      <vt:lpstr>Effect of Bidirectional Node Embedding</vt:lpstr>
      <vt:lpstr>When Shall We Use Graph2Seq?</vt:lpstr>
      <vt:lpstr>Learning Structured Input-Output Translation</vt:lpstr>
      <vt:lpstr>Graph and Tree Constructions</vt:lpstr>
      <vt:lpstr>Tree Decoding</vt:lpstr>
      <vt:lpstr>Graph-to-Tree Model</vt:lpstr>
      <vt:lpstr>Separated Attention Based Tree Decoding</vt:lpstr>
      <vt:lpstr>Math Word Problem</vt:lpstr>
      <vt:lpstr>Visualization of Separated Attentions</vt:lpstr>
      <vt:lpstr>Half-hour Break</vt:lpstr>
      <vt:lpstr>PowerPoint Presentation</vt:lpstr>
      <vt:lpstr>PowerPoint Presentation</vt:lpstr>
      <vt:lpstr>Outline</vt:lpstr>
      <vt:lpstr>Information Extraction: a Sequence-to-Graph Task</vt:lpstr>
      <vt:lpstr>Extending to Graph-to-Graph Task</vt:lpstr>
      <vt:lpstr>Moving from Seq-to-Graph to Graph-to-Graph</vt:lpstr>
      <vt:lpstr>AMR-IE: An AMR-guided encoding and decoding framework for IE</vt:lpstr>
      <vt:lpstr>AMR Guided Graph Encoding: Using an  Edge-Conditioned GAT</vt:lpstr>
      <vt:lpstr>AMR Guided Graph Decoding: Ordered decoding guided by AMR</vt:lpstr>
      <vt:lpstr>Examples on how AMR graphs help</vt:lpstr>
      <vt:lpstr>Outline</vt:lpstr>
      <vt:lpstr>Cross-lingual Structure Transfer</vt:lpstr>
      <vt:lpstr>Graph Convolutional Networks (GCN)  Encoder</vt:lpstr>
      <vt:lpstr>Application on Event Argument Extraction</vt:lpstr>
      <vt:lpstr>PowerPoint Presentation</vt:lpstr>
      <vt:lpstr>Cross-lingual Edge Transfer Performance</vt:lpstr>
      <vt:lpstr>Outline</vt:lpstr>
      <vt:lpstr>Multimedia Event Extraction (M2E2)</vt:lpstr>
      <vt:lpstr>Weakly Aligned Structured Embedding </vt:lpstr>
      <vt:lpstr>-- Training and Test Phase (Cross-media shared classifiers)</vt:lpstr>
      <vt:lpstr>Compare to Single Data Modality Extraction</vt:lpstr>
      <vt:lpstr>Compare to Cross-media Flat Representation</vt:lpstr>
      <vt:lpstr>Outline</vt:lpstr>
      <vt:lpstr>Move from Entity-Centric to Event-Centric NLU</vt:lpstr>
      <vt:lpstr>Event Graph Schema Induction</vt:lpstr>
      <vt:lpstr>Event Graph Schema Induction</vt:lpstr>
      <vt:lpstr>Path Language Model</vt:lpstr>
      <vt:lpstr>Schema-Guided Information Extraction</vt:lpstr>
      <vt:lpstr>Temporal Complex Event Schema Composition</vt:lpstr>
      <vt:lpstr>Generative Event Graph Model</vt:lpstr>
      <vt:lpstr>Schema-guided Event Prediction</vt:lpstr>
      <vt:lpstr>Outline</vt:lpstr>
      <vt:lpstr>Information Pollution</vt:lpstr>
      <vt:lpstr>Quiz Time! Which one is Fake News?</vt:lpstr>
      <vt:lpstr>Quiz Time! Which Caption is Fake?</vt:lpstr>
      <vt:lpstr>Quiz Time! Which Caption is Fake?</vt:lpstr>
      <vt:lpstr>Knowledge Element-Level Misinformation Detection [Fung et al., ACL2021]</vt:lpstr>
      <vt:lpstr>Compare with Previous Work</vt:lpstr>
      <vt:lpstr>Knowledge Element-Level Misinformation Detection</vt:lpstr>
      <vt:lpstr>Knowledge Element-Level Misinformation Detection</vt:lpstr>
      <vt:lpstr>Multimedia Knowledge Graph Construction</vt:lpstr>
      <vt:lpstr>Graph Propagation</vt:lpstr>
      <vt:lpstr>KG-Conditional Fake News Generation</vt:lpstr>
      <vt:lpstr>Manipulated KG-to-Article Synthesis</vt:lpstr>
      <vt:lpstr>Generating Text from Structured Representations</vt:lpstr>
      <vt:lpstr>Generating Text from Structured Representations</vt:lpstr>
      <vt:lpstr>Caption Manipulation – AMR-to-Caption Synthesis</vt:lpstr>
      <vt:lpstr>Knowledge Element-Level Misinformation Dataset</vt:lpstr>
      <vt:lpstr>Knowledge Element-Level Misinformation Detection</vt:lpstr>
      <vt:lpstr>A Successful Example</vt:lpstr>
      <vt:lpstr>PowerPoint Presentation</vt:lpstr>
      <vt:lpstr>Demo 2: Event Heatmap for Disaster Relief</vt:lpstr>
      <vt:lpstr>Software and 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Natural Question Generation</vt:lpstr>
      <vt:lpstr>RL-based Graph2Seq for QG [Chen et al. ICLR’20]</vt:lpstr>
      <vt:lpstr>RL-based Graph2Seq for QG [Chen et al. ICLR’20]</vt:lpstr>
      <vt:lpstr>RL-based Graph2Seq for QG [Chen et al. ICLR’20] </vt:lpstr>
      <vt:lpstr>RL-based Graph2Seq for QG [Chen et al. ICLR’20]</vt:lpstr>
      <vt:lpstr>Natural Question Generation From KG</vt:lpstr>
      <vt:lpstr>Graph2Seq for QG from KG [Chen et al. arXiv’20]</vt:lpstr>
      <vt:lpstr>Graph2Seq for QG from KG [Chen et al. arXiv’20]</vt:lpstr>
      <vt:lpstr>Graph2Seq for QG from KG [Chen et al. arXiv’20]</vt:lpstr>
      <vt:lpstr>Graph2Seq for QG from KG [Chen et al. arXiv’20]</vt:lpstr>
      <vt:lpstr>Summarization</vt:lpstr>
      <vt:lpstr>GNN for Code Summarization [Liu et al. ICLR’21]</vt:lpstr>
      <vt:lpstr>GNN for Code Summarization [Liu et al. ICLR’21]</vt:lpstr>
      <vt:lpstr>GNN for Code Summarization [Liu et al. ICLR’21]</vt:lpstr>
      <vt:lpstr>GNN for Code Summarization [Liu et al. ICLR’21]</vt:lpstr>
      <vt:lpstr>Machine Translation</vt:lpstr>
      <vt:lpstr>Syntactic GCN for MT [Bastings et al. EMNLP’17]</vt:lpstr>
      <vt:lpstr>Syntactic GCN for MT [Bastings et al. EMNLP’17]</vt:lpstr>
      <vt:lpstr>Syntactic GCN for MT [Bastings et al. EMNLP’17]</vt:lpstr>
      <vt:lpstr>Multi-modal Machine Translation [Yin et al. ACL’20]</vt:lpstr>
      <vt:lpstr>Multi-modal Machine Translation [Yin et al. ACL’20]</vt:lpstr>
      <vt:lpstr>Multi-modal Machine Translation [Yin et al. ACL’20]</vt:lpstr>
      <vt:lpstr>PowerPoint Presentation</vt:lpstr>
      <vt:lpstr>PowerPoint Presentation</vt:lpstr>
      <vt:lpstr>PowerPoint Presentation</vt:lpstr>
      <vt:lpstr>Dive Into Graph4NLP Library</vt:lpstr>
      <vt:lpstr>PowerPoint Presentation</vt:lpstr>
      <vt:lpstr>PowerPoint Presentation</vt:lpstr>
      <vt:lpstr>PowerPoint Presentation</vt:lpstr>
      <vt:lpstr>PowerPoint Presentation</vt:lpstr>
      <vt:lpstr>Demo 1: Building a Text Classification Application</vt:lpstr>
      <vt:lpstr>Demo 1: Building a Text Classification Application</vt:lpstr>
      <vt:lpstr>Demo 1: Building a Text Classification Application</vt:lpstr>
      <vt:lpstr>Demo 1: Building a Text Classification Application</vt:lpstr>
      <vt:lpstr>Demo 1: Building a Text Classification Application</vt:lpstr>
      <vt:lpstr>Demo 1: Building a Text Classification Application</vt:lpstr>
      <vt:lpstr>Demo 2: Building a Semantic Parsing Application</vt:lpstr>
      <vt:lpstr>Demo 2: Building a Semantic Parsing Application</vt:lpstr>
      <vt:lpstr>Demo 2: Building a Semantic Parsing Application</vt:lpstr>
      <vt:lpstr>PowerPoint Presentation</vt:lpstr>
      <vt:lpstr>Future Directions</vt:lpstr>
      <vt:lpstr>Future Directions</vt:lpstr>
      <vt:lpstr>Future Directions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Scalable Global Alignment Graph Kernel  Using Random Features:  From Node Embedding to Graph Embedding</dc:title>
  <dc:creator>wuli@us.ibm.com</dc:creator>
  <cp:lastModifiedBy>Wu,Lingfei</cp:lastModifiedBy>
  <cp:revision>648</cp:revision>
  <dcterms:created xsi:type="dcterms:W3CDTF">2019-08-06T16:26:53Z</dcterms:created>
  <dcterms:modified xsi:type="dcterms:W3CDTF">2021-06-27T21:44:46Z</dcterms:modified>
</cp:coreProperties>
</file>